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92" r:id="rId3"/>
    <p:sldId id="293" r:id="rId4"/>
    <p:sldId id="294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291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272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9332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2b0bb9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2b0bb9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27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a164d9c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a164d9c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144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a164d9c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a164d9c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44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a164d9c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a164d9c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67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a164d9c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a164d9c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393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a164d9c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a164d9c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810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a164d9c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a164d9c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10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a164d9c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a164d9c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98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a164d9c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a164d9c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302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a164d9c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a164d9c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166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2b0bb9d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2b0bb9d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17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3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41c8e85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41c8e85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43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7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2b0bb9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2b0bb9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82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164d9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164d9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0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164d9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164d9c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00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a164d9c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a164d9c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05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a164d9c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a164d9c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57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2853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cml.cc/2015/invited/LeonBottouICML2015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towards-data-science/technical-debt-in-machine-learning-8b0fae93865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wcohen/10-605/debugging-tips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talks/bigdata-bilbao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overview-of-text-similarity-metrics-3397c4601f5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rikbern.com/2015/09/24/nearest-neighbor-methods-vector-models-part-1.html" TargetMode="External"/><Relationship Id="rId2" Type="http://schemas.openxmlformats.org/officeDocument/2006/relationships/hyperlink" Target="https://github.com/spotify/anno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Doing Data Science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Unit </a:t>
            </a:r>
            <a:r>
              <a:rPr lang="en" sz="3600" dirty="0" smtClean="0"/>
              <a:t>10</a:t>
            </a:r>
            <a:r>
              <a:rPr lang="en" sz="3600" dirty="0"/>
              <a:t/>
            </a:r>
            <a:br>
              <a:rPr lang="en" sz="3600" dirty="0"/>
            </a:br>
            <a:r>
              <a:rPr lang="en" sz="3600" dirty="0"/>
              <a:t>Machine Learning </a:t>
            </a:r>
            <a:r>
              <a:rPr lang="en" sz="3600" dirty="0" smtClean="0"/>
              <a:t>– 2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Dr. Jacquie Cheun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@ SMU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3538A9-9830-6C47-AB42-4D2F0C63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03695"/>
            <a:ext cx="8520600" cy="406518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i="1" dirty="0"/>
              <a:t>….however, </a:t>
            </a:r>
            <a:r>
              <a:rPr lang="en-US" sz="2400" b="1" i="1" dirty="0" err="1"/>
              <a:t>kmeans</a:t>
            </a:r>
            <a:r>
              <a:rPr lang="en-US" sz="2400" b="1" i="1" dirty="0"/>
              <a:t> is fast compared to other clustering algorithms and has broad applications (customer segmentation, taxonomy construction, etc.</a:t>
            </a:r>
          </a:p>
          <a:p>
            <a:pPr marL="114300" indent="0">
              <a:buNone/>
            </a:pPr>
            <a:endParaRPr lang="en-US" b="1" i="1" dirty="0"/>
          </a:p>
          <a:p>
            <a:pPr marL="114300" indent="0">
              <a:buNone/>
            </a:pPr>
            <a:r>
              <a:rPr lang="en-US" b="1" dirty="0"/>
              <a:t>Large scale k-means clustering: see </a:t>
            </a:r>
          </a:p>
          <a:p>
            <a:pPr marL="114300" indent="0">
              <a:buNone/>
            </a:pPr>
            <a:r>
              <a:rPr lang="en-US" b="1" dirty="0"/>
              <a:t>Scalable K-means by Ranked Retrieval, Google, WSDM’14. </a:t>
            </a:r>
            <a:r>
              <a:rPr lang="en-US" b="1" dirty="0">
                <a:hlinkClick r:id="rId2"/>
              </a:rPr>
              <a:t>https://static.googleusercontent.com/media/research.google.com/en//pubs/archive/42853.pdf</a:t>
            </a:r>
            <a:endParaRPr lang="en-US" b="1" dirty="0"/>
          </a:p>
          <a:p>
            <a:pPr marL="114300" indent="0">
              <a:buNone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6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FFE6F3-259C-354F-B74C-1850F226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7005"/>
            <a:ext cx="8520600" cy="572700"/>
          </a:xfrm>
        </p:spPr>
        <p:txBody>
          <a:bodyPr/>
          <a:lstStyle/>
          <a:p>
            <a:r>
              <a:rPr lang="en-US" sz="2400" b="1" dirty="0"/>
              <a:t>A few useful things to know about machine learning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dirty="0"/>
              <a:t>P. </a:t>
            </a:r>
            <a:r>
              <a:rPr lang="en-US" sz="1200" dirty="0" err="1"/>
              <a:t>Domingos</a:t>
            </a:r>
            <a:r>
              <a:rPr lang="en-US" sz="1200" dirty="0"/>
              <a:t>, CACM 2012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A40824-D6CD-BC43-B5C4-0223E4CD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29898"/>
            <a:ext cx="8520600" cy="3553736"/>
          </a:xfrm>
        </p:spPr>
        <p:txBody>
          <a:bodyPr/>
          <a:lstStyle/>
          <a:p>
            <a:r>
              <a:rPr lang="en-US" dirty="0"/>
              <a:t>Learning = Representation + Evaluation + Optimization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021C97-8D78-FE4B-8DA4-83C882C8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73" y="1420677"/>
            <a:ext cx="6934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2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AEF162-3D63-6543-888C-131300BE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18454"/>
            <a:ext cx="8520600" cy="4150421"/>
          </a:xfrm>
        </p:spPr>
        <p:txBody>
          <a:bodyPr/>
          <a:lstStyle/>
          <a:p>
            <a:r>
              <a:rPr lang="en-US" sz="2000" dirty="0"/>
              <a:t>Its </a:t>
            </a:r>
            <a:r>
              <a:rPr lang="en-US" sz="2000" b="1" dirty="0"/>
              <a:t>generalization</a:t>
            </a:r>
            <a:r>
              <a:rPr lang="en-US" sz="2000" dirty="0"/>
              <a:t> that counts!  </a:t>
            </a:r>
          </a:p>
          <a:p>
            <a:pPr marL="114300" indent="0">
              <a:buNone/>
            </a:pPr>
            <a:r>
              <a:rPr lang="en-US" sz="2000" dirty="0"/>
              <a:t>	Don’t test on training data, test on unseen/holdout data.</a:t>
            </a:r>
          </a:p>
          <a:p>
            <a:pPr marL="11430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Overfitting</a:t>
            </a:r>
            <a:r>
              <a:rPr lang="en-US" sz="2000" dirty="0"/>
              <a:t>: encoding random quirks in the data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/>
              <a:t>A classifier that is 100% accurate on the training data but only 50% accurate on test data, when in fact it could have been 75% accurate on both, 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Decompose a generalization error into bias and variance</a:t>
            </a:r>
          </a:p>
        </p:txBody>
      </p:sp>
    </p:spTree>
    <p:extLst>
      <p:ext uri="{BB962C8B-B14F-4D97-AF65-F5344CB8AC3E}">
        <p14:creationId xmlns:p14="http://schemas.microsoft.com/office/powerpoint/2010/main" val="416978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103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Bias and Variance</a:t>
            </a:r>
            <a:endParaRPr b="1"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932600"/>
            <a:ext cx="4794900" cy="3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Bias</a:t>
            </a:r>
            <a:r>
              <a:rPr lang="en" sz="2400"/>
              <a:t>: learn the same wrong thing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Variance</a:t>
            </a:r>
            <a:r>
              <a:rPr lang="en" sz="2400"/>
              <a:t>: learn random things irrespective of real signal.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Linear learners vs Decision trees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475" y="804875"/>
            <a:ext cx="3864525" cy="396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D7C8A0-1EC0-E548-A278-7438A4C4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42441"/>
            <a:ext cx="8520600" cy="4026434"/>
          </a:xfrm>
        </p:spPr>
        <p:txBody>
          <a:bodyPr/>
          <a:lstStyle/>
          <a:p>
            <a:r>
              <a:rPr lang="en-US" b="1" dirty="0"/>
              <a:t>Intuition fails in high dimensions: </a:t>
            </a:r>
            <a:r>
              <a:rPr lang="en-US" dirty="0"/>
              <a:t>the </a:t>
            </a:r>
            <a:r>
              <a:rPr lang="en-US" b="1" dirty="0"/>
              <a:t>curse of dimensionality</a:t>
            </a:r>
          </a:p>
          <a:p>
            <a:endParaRPr lang="en-US" b="1" dirty="0"/>
          </a:p>
          <a:p>
            <a:r>
              <a:rPr lang="en-US" dirty="0"/>
              <a:t>Generalizing correctly becomes exponentially harder as the dimensionality (number of features) of the examples grows (input space increases)</a:t>
            </a:r>
          </a:p>
          <a:p>
            <a:endParaRPr lang="en-US" b="1" dirty="0"/>
          </a:p>
          <a:p>
            <a:r>
              <a:rPr lang="en-US" b="1" dirty="0"/>
              <a:t>Consider Nearest Neighbor with two features (x1, x2) vs 100 features (x1,…x100) when only x1 and x2 are useful (noise from x3..x100 will swamp signals from x1, x2)</a:t>
            </a:r>
          </a:p>
          <a:p>
            <a:endParaRPr lang="en-US" b="1" dirty="0"/>
          </a:p>
          <a:p>
            <a:r>
              <a:rPr lang="en-US" b="1" dirty="0"/>
              <a:t>Solution: use feature selection and dimensionality reduction techniques (e.g., information gain, PCA, ..)</a:t>
            </a:r>
          </a:p>
        </p:txBody>
      </p:sp>
    </p:spTree>
    <p:extLst>
      <p:ext uri="{BB962C8B-B14F-4D97-AF65-F5344CB8AC3E}">
        <p14:creationId xmlns:p14="http://schemas.microsoft.com/office/powerpoint/2010/main" val="2553027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Doing Data Science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Unit </a:t>
            </a:r>
            <a:r>
              <a:rPr lang="en" sz="3600" dirty="0" smtClean="0"/>
              <a:t>11</a:t>
            </a:r>
            <a:r>
              <a:rPr lang="en" sz="3600" dirty="0"/>
              <a:t/>
            </a:r>
            <a:br>
              <a:rPr lang="en" sz="3600" dirty="0"/>
            </a:br>
            <a:r>
              <a:rPr lang="en" sz="3600" dirty="0"/>
              <a:t>Machine Learning </a:t>
            </a:r>
            <a:r>
              <a:rPr lang="en" sz="3600" dirty="0" smtClean="0"/>
              <a:t>– 3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Dr. Jacquie Cheun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@ SMU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70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2427C2-B176-9D49-8CDA-450DB0FA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184"/>
            <a:ext cx="8520600" cy="572700"/>
          </a:xfrm>
        </p:spPr>
        <p:txBody>
          <a:bodyPr/>
          <a:lstStyle/>
          <a:p>
            <a:r>
              <a:rPr lang="en-US" sz="2400" b="1" i="1" dirty="0"/>
              <a:t>Suspiciously spammy….</a:t>
            </a:r>
            <a:endParaRPr lang="en-US" sz="1400" b="1" i="1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F8EC83AF-7542-C04E-AA83-7F290210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3" y="597884"/>
            <a:ext cx="7693294" cy="4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9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E241E-1444-4841-B45A-6EC00704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9787"/>
            <a:ext cx="8520600" cy="572700"/>
          </a:xfrm>
        </p:spPr>
        <p:txBody>
          <a:bodyPr/>
          <a:lstStyle/>
          <a:p>
            <a:r>
              <a:rPr lang="en-US" sz="2400" b="1" u="sng" dirty="0"/>
              <a:t>Linear regression or </a:t>
            </a:r>
            <a:r>
              <a:rPr lang="en-US" sz="2400" b="1" u="sng" dirty="0" err="1"/>
              <a:t>kNN</a:t>
            </a:r>
            <a:r>
              <a:rPr lang="en-US" sz="2400" b="1" u="sng" dirty="0"/>
              <a:t> for spam filtering?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CD7EE9-8457-0944-9108-717050C7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22149"/>
            <a:ext cx="8520600" cy="404156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Linear Regression:</a:t>
            </a:r>
          </a:p>
          <a:p>
            <a:r>
              <a:rPr lang="en-US" dirty="0"/>
              <a:t>Presence of certain words (“Viagra”, “Rolex”, “watches”..) indicate spam</a:t>
            </a:r>
          </a:p>
          <a:p>
            <a:r>
              <a:rPr lang="en-US" dirty="0"/>
              <a:t>Each word can be a feature in a matrix (term-document matrix)</a:t>
            </a:r>
          </a:p>
          <a:p>
            <a:r>
              <a:rPr lang="en-US" dirty="0"/>
              <a:t>Linear regression will return a continuous output, not a spam/no-spam</a:t>
            </a:r>
          </a:p>
          <a:p>
            <a:r>
              <a:rPr lang="en-US" dirty="0"/>
              <a:t>However…</a:t>
            </a:r>
            <a:r>
              <a:rPr lang="en-US" dirty="0">
                <a:solidFill>
                  <a:srgbClr val="FF0000"/>
                </a:solidFill>
              </a:rPr>
              <a:t>too many variables to consider! (10k emails, 100k words)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 err="1"/>
              <a:t>kNN</a:t>
            </a:r>
            <a:r>
              <a:rPr lang="en-US" dirty="0"/>
              <a:t>:</a:t>
            </a:r>
          </a:p>
          <a:p>
            <a:r>
              <a:rPr lang="en-US" dirty="0"/>
              <a:t>Need to define when two ”emails” are near each other</a:t>
            </a:r>
          </a:p>
          <a:p>
            <a:r>
              <a:rPr lang="en-US" dirty="0"/>
              <a:t>Features will be based on words</a:t>
            </a:r>
          </a:p>
          <a:p>
            <a:r>
              <a:rPr lang="en-US" dirty="0"/>
              <a:t>Again…</a:t>
            </a:r>
            <a:r>
              <a:rPr lang="en-US" dirty="0">
                <a:solidFill>
                  <a:srgbClr val="FF0000"/>
                </a:solidFill>
              </a:rPr>
              <a:t>too many variables to consider! (10k emails, 100k words)</a:t>
            </a:r>
          </a:p>
          <a:p>
            <a:r>
              <a:rPr lang="en-US" dirty="0">
                <a:solidFill>
                  <a:srgbClr val="FF0000"/>
                </a:solidFill>
              </a:rPr>
              <a:t>Curse of Dimensionality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9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CA35BD-3879-A645-8D4E-972CE64D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Bayes Law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516C91-775A-6A4B-A0A5-2C888243C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84474"/>
          </a:xfrm>
        </p:spPr>
        <p:txBody>
          <a:bodyPr/>
          <a:lstStyle/>
          <a:p>
            <a:r>
              <a:rPr lang="en-US" sz="2000" dirty="0"/>
              <a:t>Given two events x and y</a:t>
            </a:r>
          </a:p>
          <a:p>
            <a:r>
              <a:rPr lang="en-US" sz="2000" dirty="0"/>
              <a:t>P(x), P(y) = probabilities for even x and y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x,y</a:t>
            </a:r>
            <a:r>
              <a:rPr lang="en-US" sz="2000" dirty="0"/>
              <a:t>) = joint probabilities (both events happen)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x|y</a:t>
            </a:r>
            <a:r>
              <a:rPr lang="en-US" sz="2000" dirty="0"/>
              <a:t>) = conditional probability (even x happens given that y happens)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Bayes Law: p(</a:t>
            </a:r>
            <a:r>
              <a:rPr lang="en-US" sz="2000" dirty="0" err="1">
                <a:solidFill>
                  <a:srgbClr val="FF0000"/>
                </a:solidFill>
              </a:rPr>
              <a:t>y|x</a:t>
            </a:r>
            <a:r>
              <a:rPr lang="en-US" sz="2000" dirty="0">
                <a:solidFill>
                  <a:srgbClr val="FF0000"/>
                </a:solidFill>
              </a:rPr>
              <a:t>) = (p(</a:t>
            </a:r>
            <a:r>
              <a:rPr lang="en-US" sz="2000" dirty="0" err="1">
                <a:solidFill>
                  <a:srgbClr val="FF0000"/>
                </a:solidFill>
              </a:rPr>
              <a:t>x|y</a:t>
            </a:r>
            <a:r>
              <a:rPr lang="en-US" sz="2000" dirty="0">
                <a:solidFill>
                  <a:srgbClr val="FF0000"/>
                </a:solidFill>
              </a:rPr>
              <a:t>) p(y)) / p(x)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spam|word</a:t>
            </a:r>
            <a:r>
              <a:rPr lang="en-US" sz="2000" dirty="0"/>
              <a:t>) = ( p(</a:t>
            </a:r>
            <a:r>
              <a:rPr lang="en-US" sz="2000" dirty="0" err="1"/>
              <a:t>word|spam</a:t>
            </a:r>
            <a:r>
              <a:rPr lang="en-US" sz="2000" dirty="0"/>
              <a:t>) p(spam)) / p(word).  </a:t>
            </a:r>
            <a:r>
              <a:rPr lang="en-US" sz="1400" dirty="0">
                <a:solidFill>
                  <a:srgbClr val="FF0000"/>
                </a:solidFill>
              </a:rPr>
              <a:t>Note: these are counts</a:t>
            </a:r>
          </a:p>
          <a:p>
            <a:r>
              <a:rPr lang="en-US" sz="2000" dirty="0"/>
              <a:t>Non-spam aka “Ham” is 1 – p(spam)    {p(spam) = all spam emails}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4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4EB5C8-3757-F043-9101-07BD94FC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78" y="65317"/>
            <a:ext cx="8520600" cy="572700"/>
          </a:xfrm>
        </p:spPr>
        <p:txBody>
          <a:bodyPr/>
          <a:lstStyle/>
          <a:p>
            <a:r>
              <a:rPr lang="en-US" b="1" dirty="0"/>
              <a:t>Enron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654622-D272-4549-B7FC-06970BD4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47244"/>
            <a:ext cx="9508210" cy="3959817"/>
          </a:xfrm>
        </p:spPr>
        <p:txBody>
          <a:bodyPr/>
          <a:lstStyle/>
          <a:p>
            <a:r>
              <a:rPr lang="en-US" sz="2000" dirty="0"/>
              <a:t>1500  spam vs 3672 ham emails 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p(spam) and p(ham) </a:t>
            </a:r>
          </a:p>
          <a:p>
            <a:r>
              <a:rPr lang="en-US" sz="2000" dirty="0"/>
              <a:t>Instances of the word ”meeting” = 16 in spam, 153 in ham</a:t>
            </a:r>
          </a:p>
          <a:p>
            <a:endParaRPr lang="en-US" sz="2000" dirty="0"/>
          </a:p>
          <a:p>
            <a:r>
              <a:rPr lang="en-US" sz="2000" dirty="0"/>
              <a:t>Compute the chance that an email is spam if it contains the word “meeting”</a:t>
            </a:r>
          </a:p>
          <a:p>
            <a:r>
              <a:rPr lang="en-US" sz="2000" dirty="0" err="1"/>
              <a:t>Prob</a:t>
            </a:r>
            <a:r>
              <a:rPr lang="en-US" sz="2000" dirty="0"/>
              <a:t>(spam) = 1500/(3672 + 1500) = 0.29</a:t>
            </a:r>
          </a:p>
          <a:p>
            <a:r>
              <a:rPr lang="en-US" sz="2000" dirty="0" err="1"/>
              <a:t>Prob</a:t>
            </a:r>
            <a:r>
              <a:rPr lang="en-US" sz="2000" dirty="0"/>
              <a:t>(ham) = 1- 0.29 = 0.71</a:t>
            </a:r>
          </a:p>
          <a:p>
            <a:r>
              <a:rPr lang="en-US" sz="2000" dirty="0" err="1"/>
              <a:t>Prob</a:t>
            </a:r>
            <a:r>
              <a:rPr lang="en-US" sz="2000" dirty="0"/>
              <a:t>(meeting | spam) = 16/1500 = 0.0106</a:t>
            </a:r>
          </a:p>
          <a:p>
            <a:r>
              <a:rPr lang="en-US" sz="2000" dirty="0" err="1"/>
              <a:t>Prob</a:t>
            </a:r>
            <a:r>
              <a:rPr lang="en-US" sz="2000" dirty="0"/>
              <a:t>(meeting | ham) = 153/3672 = 0.0416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Prob</a:t>
            </a:r>
            <a:r>
              <a:rPr lang="en-US" sz="2000" dirty="0">
                <a:solidFill>
                  <a:srgbClr val="FF0000"/>
                </a:solidFill>
              </a:rPr>
              <a:t>(spam | meeting) = </a:t>
            </a:r>
            <a:r>
              <a:rPr lang="en-US" sz="2000" dirty="0" err="1">
                <a:solidFill>
                  <a:srgbClr val="FF0000"/>
                </a:solidFill>
              </a:rPr>
              <a:t>prob</a:t>
            </a:r>
            <a:r>
              <a:rPr lang="en-US" sz="2000" dirty="0">
                <a:solidFill>
                  <a:srgbClr val="FF0000"/>
                </a:solidFill>
              </a:rPr>
              <a:t> (meeting | spam) * </a:t>
            </a:r>
            <a:r>
              <a:rPr lang="en-US" sz="2000" dirty="0" err="1">
                <a:solidFill>
                  <a:srgbClr val="FF0000"/>
                </a:solidFill>
              </a:rPr>
              <a:t>prob</a:t>
            </a:r>
            <a:r>
              <a:rPr lang="en-US" sz="2000" dirty="0">
                <a:solidFill>
                  <a:srgbClr val="FF0000"/>
                </a:solidFill>
              </a:rPr>
              <a:t>(spam) / </a:t>
            </a:r>
            <a:r>
              <a:rPr lang="en-US" sz="2000" dirty="0" err="1">
                <a:solidFill>
                  <a:srgbClr val="FF0000"/>
                </a:solidFill>
              </a:rPr>
              <a:t>prob</a:t>
            </a:r>
            <a:r>
              <a:rPr lang="en-US" sz="2000" dirty="0">
                <a:solidFill>
                  <a:srgbClr val="FF0000"/>
                </a:solidFill>
              </a:rPr>
              <a:t>(meeting)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              = 0.09 = 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427C2-B176-9D49-8CDA-450DB0FA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184"/>
            <a:ext cx="8520600" cy="572700"/>
          </a:xfrm>
        </p:spPr>
        <p:txBody>
          <a:bodyPr/>
          <a:lstStyle/>
          <a:p>
            <a:r>
              <a:rPr lang="en-US" sz="2400" b="1" u="sng" dirty="0"/>
              <a:t>K-Nearest Neighbors (k-NN) </a:t>
            </a:r>
            <a:r>
              <a:rPr lang="en-US" sz="2400" b="1" dirty="0"/>
              <a:t>.. </a:t>
            </a:r>
            <a:r>
              <a:rPr lang="en-US" sz="1400" i="1" dirty="0"/>
              <a:t>You are the average of your k closest friends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38A23-CD52-6F49-919B-42E3D669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75836"/>
            <a:ext cx="8661819" cy="4014061"/>
          </a:xfrm>
        </p:spPr>
        <p:txBody>
          <a:bodyPr/>
          <a:lstStyle/>
          <a:p>
            <a:r>
              <a:rPr lang="en-US" b="1" dirty="0"/>
              <a:t>Non-parametric: </a:t>
            </a:r>
            <a:r>
              <a:rPr lang="en-US" dirty="0"/>
              <a:t>no speculation about the model function f before training the model (its determined from data)</a:t>
            </a:r>
          </a:p>
          <a:p>
            <a:r>
              <a:rPr lang="en-US" b="1" dirty="0"/>
              <a:t>Lazy “instance based” learner: </a:t>
            </a:r>
            <a:r>
              <a:rPr lang="en-US" dirty="0"/>
              <a:t>no training required but may take more time predicting. </a:t>
            </a:r>
          </a:p>
          <a:p>
            <a:r>
              <a:rPr lang="en-US" b="1" dirty="0"/>
              <a:t>Intuition</a:t>
            </a:r>
            <a:r>
              <a:rPr lang="en-US" dirty="0"/>
              <a:t>: consider the </a:t>
            </a:r>
            <a:r>
              <a:rPr lang="en-US" b="1" i="1" dirty="0"/>
              <a:t>most similar </a:t>
            </a:r>
            <a:r>
              <a:rPr lang="en-US" dirty="0"/>
              <a:t>items in terms of attributes, and give the unlabeled item the majority vote label. (in case of a tie, randomly select from top labels).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5AD353-CE81-F14A-A5BF-D0F8BAA3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00" y="2634712"/>
            <a:ext cx="3202323" cy="25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2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50B3BE-EEDB-684D-8EAA-F098B852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9159"/>
            <a:ext cx="8520600" cy="572700"/>
          </a:xfrm>
        </p:spPr>
        <p:txBody>
          <a:bodyPr/>
          <a:lstStyle/>
          <a:p>
            <a:r>
              <a:rPr lang="en-US" b="1" dirty="0"/>
              <a:t>Naïve Bayes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2AB654-88D8-E74A-B4CD-34CA47CD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88177"/>
            <a:ext cx="9144000" cy="4270730"/>
          </a:xfrm>
        </p:spPr>
        <p:txBody>
          <a:bodyPr/>
          <a:lstStyle/>
          <a:p>
            <a:r>
              <a:rPr lang="en-US" sz="2400" dirty="0"/>
              <a:t>Document representation: </a:t>
            </a:r>
            <a:r>
              <a:rPr lang="en-US" sz="2400" b="1" dirty="0">
                <a:solidFill>
                  <a:srgbClr val="FF0000"/>
                </a:solidFill>
              </a:rPr>
              <a:t>Bag of Words</a:t>
            </a:r>
          </a:p>
          <a:p>
            <a:r>
              <a:rPr lang="en-US" sz="2400" dirty="0"/>
              <a:t>E.g., a word vector for every email and word counts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Conditional independence:  </a:t>
            </a:r>
            <a:r>
              <a:rPr lang="en-US" sz="2400" dirty="0"/>
              <a:t>feature probabilities are independent for a given class (i.e., word co-occurrence is not taken into account)</a:t>
            </a:r>
          </a:p>
          <a:p>
            <a:endParaRPr lang="en-US" sz="2400" dirty="0"/>
          </a:p>
          <a:p>
            <a:r>
              <a:rPr lang="en-US" sz="2400" dirty="0"/>
              <a:t>Robust to noisy features and concept drift (e.g., US President)</a:t>
            </a:r>
          </a:p>
          <a:p>
            <a:r>
              <a:rPr lang="en-US" sz="2400" dirty="0"/>
              <a:t>Good efficient performance – often used as a baseline classifier</a:t>
            </a:r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="" xmlns:a16="http://schemas.microsoft.com/office/drawing/2014/main" id="{65A7A089-D018-CF4F-AEAD-2F65DD04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43" y="184593"/>
            <a:ext cx="1490257" cy="10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30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677FDA-7218-E943-8C11-85706F90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88197"/>
            <a:ext cx="8832300" cy="4080678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Can be fooled by zero frequencies: </a:t>
            </a:r>
            <a:r>
              <a:rPr lang="en-US" sz="2000" dirty="0"/>
              <a:t>if there are no occurrences of a class label and a certain attribute value together then the frequency-based probability estimate will be zero.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E.g., many occurrences of “winner” in spam, but zero count in ham class.</a:t>
            </a:r>
          </a:p>
          <a:p>
            <a:endParaRPr lang="en-US" sz="2000" dirty="0"/>
          </a:p>
          <a:p>
            <a:r>
              <a:rPr lang="en-US" sz="2000" dirty="0"/>
              <a:t>Since </a:t>
            </a:r>
            <a:r>
              <a:rPr lang="en-US" sz="2000" dirty="0" err="1"/>
              <a:t>prob</a:t>
            </a:r>
            <a:r>
              <a:rPr lang="en-US" sz="2000" dirty="0"/>
              <a:t>(</a:t>
            </a:r>
            <a:r>
              <a:rPr lang="en-US" sz="2000" dirty="0" err="1"/>
              <a:t>winner|ham</a:t>
            </a:r>
            <a:r>
              <a:rPr lang="en-US" sz="2000" dirty="0"/>
              <a:t>) = 0, any email with “winner” will always be classified as spam.</a:t>
            </a:r>
          </a:p>
          <a:p>
            <a:endParaRPr lang="en-US" sz="2000" dirty="0"/>
          </a:p>
          <a:p>
            <a:r>
              <a:rPr lang="en-US" sz="2000" dirty="0"/>
              <a:t>Solution: Laplace smoothing, add-one smoothing</a:t>
            </a:r>
          </a:p>
        </p:txBody>
      </p:sp>
    </p:spTree>
    <p:extLst>
      <p:ext uri="{BB962C8B-B14F-4D97-AF65-F5344CB8AC3E}">
        <p14:creationId xmlns:p14="http://schemas.microsoft.com/office/powerpoint/2010/main" val="163421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8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 more lessons from building real-life ML systems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https://chatbotnewsdaily.com/10-more-lessons-learned-from-building-real-life-ml-systems-part-i-b309cafc7b5e</a:t>
            </a:r>
            <a:endParaRPr sz="10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4300"/>
            <a:ext cx="8520600" cy="4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Implicit signals beat explicit ones (almost always)</a:t>
            </a:r>
            <a:endParaRPr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highlight>
                  <a:srgbClr val="FFFFFF"/>
                </a:highlight>
              </a:rPr>
              <a:t>"</a:t>
            </a:r>
            <a:r>
              <a:rPr lang="en" sz="2200" dirty="0" smtClean="0">
                <a:solidFill>
                  <a:schemeClr val="dk1"/>
                </a:solidFill>
                <a:highlight>
                  <a:srgbClr val="FFFFFF"/>
                </a:highlight>
              </a:rPr>
              <a:t>information </a:t>
            </a:r>
            <a:r>
              <a:rPr lang="en" sz="2200" dirty="0">
                <a:solidFill>
                  <a:schemeClr val="dk1"/>
                </a:solidFill>
                <a:highlight>
                  <a:srgbClr val="FFFFFF"/>
                </a:highlight>
              </a:rPr>
              <a:t>gathered from actions not directly recognized as giving feedback by the user”.</a:t>
            </a:r>
            <a:endParaRPr sz="2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highlight>
                  <a:srgbClr val="FFFFFF"/>
                </a:highlight>
              </a:rPr>
              <a:t>Usually more dense + representative of all users and scenarios (e.g. product usage log)</a:t>
            </a:r>
            <a:endParaRPr sz="2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highlight>
                  <a:srgbClr val="FFFFFF"/>
                </a:highlight>
              </a:rPr>
              <a:t>(Usually correlates) with long-term retention</a:t>
            </a:r>
            <a:endParaRPr sz="2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highlight>
                  <a:srgbClr val="FFFFFF"/>
                </a:highlight>
              </a:rPr>
              <a:t>Counterexample: clickbait content → “really did not want to click on”</a:t>
            </a:r>
            <a:endParaRPr sz="2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1992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contd..</a:t>
            </a:r>
            <a:endParaRPr b="1" u="sng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Combine implicit and explicit signals</a:t>
            </a:r>
            <a:endParaRPr sz="24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Clicks, views, upvotes, ratings, 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Optimize for short-term engagement and long-term retention</a:t>
            </a:r>
            <a:endParaRPr sz="2400"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933" y="445025"/>
            <a:ext cx="5073100" cy="38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675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83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Your model will learn what you teach it to learn</a:t>
            </a:r>
            <a:endParaRPr b="1" u="sng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61600" y="863550"/>
            <a:ext cx="8520600" cy="40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</a:rPr>
              <a:t>Training data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(e.g. implicit and explicit feedback on job ads)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</a:rPr>
              <a:t>Target function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(e.g. probability of user clicking and/or applying for a job)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</a:rPr>
              <a:t>Metric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(e.g. precision vs. recall, or any ranking metric that correlates to AB test metrics)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939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255175" y="327275"/>
            <a:ext cx="8520600" cy="3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highlight>
                  <a:srgbClr val="FFFFFF"/>
                </a:highlight>
              </a:rPr>
              <a:t>“Optimize probability of a user going to the cinema to watch a movie and rate it “highly” by using purchase history and previous ratings. Use NDCG of the ranking as final metric using only movies rated 4 or higher as positives.” </a:t>
            </a:r>
            <a:endParaRPr sz="28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i="1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10493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7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Supervised vs Unsupervised learning</a:t>
            </a:r>
            <a:endParaRPr b="1" u="sng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923125"/>
            <a:ext cx="8520600" cy="4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learning...underutilized and underestimated?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Can be used to fight the curse of dimensionality &amp; turn raw data into features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Matrix Factorization → semi-supervised, can also be used for dimensionality reduction ala PCA (learned factors as features)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Deep learning → RBMs, Stacked Autoencoders, etc used to pre-train Deep NNs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931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24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Everything is an ensemble</a:t>
            </a:r>
            <a:endParaRPr b="1" u="sng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952875"/>
            <a:ext cx="8520600" cy="4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</a:rPr>
              <a:t>Netflix prize winner: an ensemble of 103 methods</a:t>
            </a:r>
            <a:endParaRPr sz="2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A specific model might be better at predicting a particular sub-area of your problem space → a non-linear ensemble will figure it out!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Boosting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Bagging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Combination methods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372" y="2626347"/>
            <a:ext cx="4092975" cy="251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355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-9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 dependencies and (hidden) feedback loops</a:t>
            </a:r>
            <a:endParaRPr b="1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**ICML 2015 keynote by L. Bottou, Facebook FAIR: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http://icml.cc/2015/invited/LeonBottouICML2015.pdf</a:t>
            </a:r>
            <a:endParaRPr b="1" u="sng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12200" y="609900"/>
            <a:ext cx="9031800" cy="4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 model might be used as input to other (downstream) model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Should be robust to such potential downstream uses and accept data dependencies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E.g., for a ranking model, might be better to output rank number instead of scores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0000"/>
                </a:solidFill>
                <a:highlight>
                  <a:srgbClr val="FFFFFF"/>
                </a:highlight>
              </a:rPr>
              <a:t>Feedback loops happen when the output of the ML model is indirectly fed into its own input.</a:t>
            </a:r>
            <a:endParaRPr sz="22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..if you notice that some of your metrics slowly drift upwards with time even when there are no launches. </a:t>
            </a:r>
            <a:r>
              <a:rPr lang="en" sz="800" u="sng" dirty="0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https://medium.com/towards-data-science/technical-debt-in-machine-learning-8b0fae938657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4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10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Good machine learning features:</a:t>
            </a:r>
            <a:endParaRPr b="1" u="sng"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137400" y="394425"/>
            <a:ext cx="9006600" cy="4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Reusable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: Should be able to reuse features in different models, applications, and teams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Transformable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: Besides directly reusing a feature, it should be easy to use a transformation of it (e.g. log(f), max(f), ∑ft over a time window…)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Interpretable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: In order to do any of the previous, you need to be able to understand the meaning of features and interpret their values.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Reliable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: It should be easy to monitor and detect bugs/issues in features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4383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D6EB6-2B1E-A34D-84DB-B071D22D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7309"/>
            <a:ext cx="8520600" cy="572700"/>
          </a:xfrm>
        </p:spPr>
        <p:txBody>
          <a:bodyPr/>
          <a:lstStyle/>
          <a:p>
            <a:r>
              <a:rPr lang="en-US" b="1" u="sng" dirty="0"/>
              <a:t>K-NN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780527-8122-C44B-A68D-899FF262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82664"/>
            <a:ext cx="8520600" cy="4114800"/>
          </a:xfrm>
        </p:spPr>
        <p:txBody>
          <a:bodyPr/>
          <a:lstStyle/>
          <a:p>
            <a:r>
              <a:rPr lang="en-US" dirty="0"/>
              <a:t>How to define similarity or closeness?</a:t>
            </a:r>
          </a:p>
          <a:p>
            <a:r>
              <a:rPr lang="en-US" dirty="0"/>
              <a:t>***</a:t>
            </a:r>
            <a:r>
              <a:rPr lang="en-US" b="1" dirty="0"/>
              <a:t>Standardization</a:t>
            </a:r>
            <a:r>
              <a:rPr lang="en-US" dirty="0"/>
              <a:t>: scale of attributes matters (e.g., age vs income --&gt; income would dominate due its size)</a:t>
            </a:r>
          </a:p>
          <a:p>
            <a:endParaRPr lang="en-US" dirty="0"/>
          </a:p>
          <a:p>
            <a:r>
              <a:rPr lang="en-US" dirty="0"/>
              <a:t>Various measures exist such as: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Euclidean distance: </a:t>
            </a:r>
            <a:r>
              <a:rPr lang="en-US" dirty="0"/>
              <a:t>for variables on the same scale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Cosine distance: </a:t>
            </a:r>
            <a:r>
              <a:rPr lang="en-US" dirty="0"/>
              <a:t>for real-valued vectors, </a:t>
            </a:r>
          </a:p>
          <a:p>
            <a:pPr marL="114300" indent="0">
              <a:buNone/>
            </a:pPr>
            <a:r>
              <a:rPr lang="en-US" dirty="0"/>
              <a:t>			(cosine angle between vectors)		             </a:t>
            </a:r>
          </a:p>
          <a:p>
            <a:pPr marL="114300" indent="0">
              <a:buNone/>
            </a:pPr>
            <a:r>
              <a:rPr lang="en-US" dirty="0"/>
              <a:t>			-1 (exact opposite), 1 (exact same)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Jaccard similarity: </a:t>
            </a:r>
            <a:r>
              <a:rPr lang="en-US" dirty="0"/>
              <a:t>distance between a set of objects and how similar 				 those two sets are (intersection over union)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44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The two faces of ML infrastructure </a:t>
            </a:r>
            <a:endParaRPr b="1" u="sng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179100" y="657600"/>
            <a:ext cx="5107500" cy="44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Experimentation</a:t>
            </a:r>
            <a:r>
              <a:rPr lang="en" sz="2200"/>
              <a:t>: flexibility, ease of use, reusability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Production</a:t>
            </a:r>
            <a:r>
              <a:rPr lang="en" sz="2200"/>
              <a:t>: all of the above plus performance and scalability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Option 1</a:t>
            </a:r>
            <a:r>
              <a:rPr lang="en" sz="2200"/>
              <a:t>: favor experimentation, productionize 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Option 2</a:t>
            </a:r>
            <a:r>
              <a:rPr lang="en" sz="2200"/>
              <a:t>: favor production, have researchers figure out how to run experiments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225" y="755225"/>
            <a:ext cx="3587225" cy="269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935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599125"/>
            <a:ext cx="8520600" cy="4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 dirty="0">
                <a:solidFill>
                  <a:srgbClr val="FF0000"/>
                </a:solidFill>
              </a:rPr>
              <a:t>Both of these options do not work!</a:t>
            </a:r>
            <a:endParaRPr sz="2400" b="1" i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Intermediate solution(s): </a:t>
            </a:r>
            <a:r>
              <a:rPr lang="en" sz="2400" dirty="0"/>
              <a:t>use the same tools as researchers in production, implement optimized versions only when needed.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Or, implement abstraction layers on top of optimized implementations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37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232500" y="73225"/>
            <a:ext cx="89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Care about answering questions about your model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u="sng">
                <a:solidFill>
                  <a:schemeClr val="hlink"/>
                </a:solidFill>
                <a:hlinkClick r:id="rId3"/>
              </a:rPr>
              <a:t>http://www.cs.cmu.edu/~wcohen/10-605/debugging-tips.pdf</a:t>
            </a:r>
            <a:endParaRPr sz="8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u="sng"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121100" y="867625"/>
            <a:ext cx="4770300" cy="4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Value of a ML model = value it brings to a product.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highlight>
                  <a:srgbClr val="FFFFFF"/>
                </a:highlight>
              </a:rPr>
              <a:t>Model debuggability can actually bridge the gap between product design and machine learning algorithms.</a:t>
            </a:r>
            <a:endParaRPr sz="2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highlight>
                  <a:srgbClr val="FFFFFF"/>
                </a:highlight>
              </a:rPr>
              <a:t>..and can influence which model, features or tools to use</a:t>
            </a:r>
            <a:endParaRPr sz="2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400" y="867625"/>
            <a:ext cx="4078200" cy="39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55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02550" y="0"/>
            <a:ext cx="85206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No need to distribute your ML algorithm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/>
              <a:t>When and not to use distributed machine learning </a:t>
            </a:r>
            <a:r>
              <a:rPr lang="en" sz="900" b="1" u="sng">
                <a:solidFill>
                  <a:schemeClr val="hlink"/>
                </a:solidFill>
                <a:hlinkClick r:id="rId3"/>
              </a:rPr>
              <a:t>http://www.csie.ntu.edu.tw/~cjlin/talks/bigdata-bilbao.pdf</a:t>
            </a:r>
            <a:endParaRPr sz="9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213900" y="863100"/>
            <a:ext cx="4493567" cy="4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Most practical machine learning applications should fit into a single (multi-core) machine.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Advances still being made on how to distribute standard ML algorithms </a:t>
            </a:r>
            <a:r>
              <a:rPr lang="en" i="1" dirty="0" err="1">
                <a:solidFill>
                  <a:schemeClr val="dk1"/>
                </a:solidFill>
                <a:highlight>
                  <a:srgbClr val="FFFFFF"/>
                </a:highlight>
              </a:rPr>
              <a:t>e.g</a:t>
            </a:r>
            <a:r>
              <a:rPr lang="en" i="1" dirty="0">
                <a:solidFill>
                  <a:schemeClr val="dk1"/>
                </a:solidFill>
                <a:highlight>
                  <a:srgbClr val="FFFFFF"/>
                </a:highlight>
              </a:rPr>
              <a:t> Scalable k-means, wsdm’14</a:t>
            </a:r>
            <a:endParaRPr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**existing distributed versions may not be optimized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GPUs?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400" y="863100"/>
            <a:ext cx="4297600" cy="391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60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16668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 Science vs ML Engineering</a:t>
            </a:r>
            <a:endParaRPr b="1" u="sng"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0" y="634325"/>
            <a:ext cx="4786800" cy="4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highlight>
                  <a:srgbClr val="FFFFFF"/>
                </a:highlight>
              </a:rPr>
              <a:t>Phases of a Data Science project:</a:t>
            </a:r>
            <a:endParaRPr sz="2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highlight>
                  <a:srgbClr val="FFFFFF"/>
                </a:highlight>
              </a:rPr>
              <a:t>Data research: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understanding the data and the business problem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highlight>
                  <a:srgbClr val="FFFFFF"/>
                </a:highlight>
              </a:rPr>
              <a:t>Implement an ML solution: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choosing the model, feature engineering, </a:t>
            </a:r>
            <a:r>
              <a:rPr lang="en" sz="2200" i="1">
                <a:solidFill>
                  <a:schemeClr val="dk1"/>
                </a:solidFill>
                <a:highlight>
                  <a:srgbClr val="FFFFFF"/>
                </a:highlight>
              </a:rPr>
              <a:t>implement in prod (ops, scaling, monitoring)</a:t>
            </a:r>
            <a:endParaRPr sz="2200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highlight>
                  <a:srgbClr val="FFFFFF"/>
                </a:highlight>
              </a:rPr>
              <a:t>Online experiments: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 A/B tests,  analyze the results, confirm hypothesis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b="1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900" y="1804463"/>
            <a:ext cx="4343199" cy="35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4926400" y="634325"/>
            <a:ext cx="4217700" cy="1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scientists  + engineers  bring things to production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3234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311700" y="260000"/>
            <a:ext cx="8520600" cy="43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What did you learn today?</a:t>
            </a:r>
            <a:endParaRPr sz="3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B2A962-2DF7-B641-8B35-5E896AAA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78969"/>
            <a:ext cx="8925290" cy="42899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Jaccard when duplication does not matter and Cosine where duplication matters.   </a:t>
            </a:r>
            <a:r>
              <a:rPr lang="en-US" sz="1000" dirty="0"/>
              <a:t>See </a:t>
            </a:r>
            <a:r>
              <a:rPr lang="en-US" sz="1000" dirty="0">
                <a:hlinkClick r:id="rId2"/>
              </a:rPr>
              <a:t>https://towardsdatascience.com/overview-of-text-similarity-metrics-3397c4601f50</a:t>
            </a:r>
            <a:endParaRPr lang="en-US" sz="2000" dirty="0"/>
          </a:p>
          <a:p>
            <a:pPr marL="1511300" lvl="3" indent="0">
              <a:buNone/>
            </a:pPr>
            <a:r>
              <a:rPr lang="en-US" sz="2000" dirty="0"/>
              <a:t>  Plagiarism </a:t>
            </a:r>
            <a:r>
              <a:rPr lang="en-US" sz="2000" dirty="0">
                <a:sym typeface="Wingdings" pitchFamily="2" charset="2"/>
              </a:rPr>
              <a:t> Cosine</a:t>
            </a:r>
          </a:p>
          <a:p>
            <a:pPr marL="114300" indent="0">
              <a:buNone/>
            </a:pPr>
            <a:r>
              <a:rPr lang="en-US" sz="2000" dirty="0">
                <a:sym typeface="Wingdings" pitchFamily="2" charset="2"/>
              </a:rPr>
              <a:t>                      Mirror sites  Jaccard</a:t>
            </a:r>
          </a:p>
          <a:p>
            <a:pPr marL="114300" indent="0">
              <a:buNone/>
            </a:pPr>
            <a:r>
              <a:rPr lang="en-US" sz="2000" dirty="0">
                <a:sym typeface="Wingdings" pitchFamily="2" charset="2"/>
              </a:rPr>
              <a:t>                      Product Descriptions ??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How many neighbors to look at? --&gt; </a:t>
            </a:r>
            <a:r>
              <a:rPr lang="en-US" sz="2000" b="1" dirty="0"/>
              <a:t>the value “k”</a:t>
            </a:r>
          </a:p>
          <a:p>
            <a:r>
              <a:rPr lang="en-US" sz="2000" dirty="0"/>
              <a:t>Typically  k = square-root of n (number of instances)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cross-validation</a:t>
            </a:r>
            <a:r>
              <a:rPr lang="en-US" sz="2000" dirty="0"/>
              <a:t> to tune the value of k:</a:t>
            </a:r>
          </a:p>
          <a:p>
            <a:pPr marL="114300" indent="0">
              <a:buNone/>
            </a:pPr>
            <a:r>
              <a:rPr lang="en-US" sz="2000" dirty="0"/>
              <a:t> 	</a:t>
            </a:r>
            <a:r>
              <a:rPr lang="en-US" sz="2000" dirty="0" err="1"/>
              <a:t>i</a:t>
            </a:r>
            <a:r>
              <a:rPr lang="en-US" sz="2000" dirty="0"/>
              <a:t>) Split training data into n folds or segments</a:t>
            </a:r>
          </a:p>
          <a:p>
            <a:pPr marL="114300" indent="0">
              <a:buNone/>
            </a:pPr>
            <a:r>
              <a:rPr lang="en-US" sz="2000" dirty="0"/>
              <a:t>	ii) Training on n-1 folds and test on hold-out fold</a:t>
            </a:r>
          </a:p>
          <a:p>
            <a:pPr marL="114300" indent="0">
              <a:buNone/>
            </a:pPr>
            <a:r>
              <a:rPr lang="en-US" sz="2000" dirty="0"/>
              <a:t>	iii) Pick whichever k that gives the lowest error across all iterations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7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006727-F641-7C40-9AC4-909C87F1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32475"/>
            <a:ext cx="8520600" cy="4336400"/>
          </a:xfrm>
        </p:spPr>
        <p:txBody>
          <a:bodyPr/>
          <a:lstStyle/>
          <a:p>
            <a:r>
              <a:rPr lang="en-US" dirty="0"/>
              <a:t>High values of k prevent </a:t>
            </a:r>
            <a:r>
              <a:rPr lang="en-US" b="1" dirty="0"/>
              <a:t>overfitting</a:t>
            </a:r>
            <a:r>
              <a:rPr lang="en-US" dirty="0"/>
              <a:t> but if the value is too high it can be biased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E.g., k = N, all test data would be classified as the mean/mode of training data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kNN</a:t>
            </a:r>
            <a:r>
              <a:rPr lang="en-US" dirty="0"/>
              <a:t> modeling assumptions:</a:t>
            </a:r>
          </a:p>
          <a:p>
            <a:pPr lvl="1"/>
            <a:r>
              <a:rPr lang="en-US" sz="1800" dirty="0" err="1"/>
              <a:t>i</a:t>
            </a:r>
            <a:r>
              <a:rPr lang="en-US" sz="1800" dirty="0"/>
              <a:t>) Data is in a feature space where notion of ‘distance’ makes sense</a:t>
            </a:r>
          </a:p>
          <a:p>
            <a:pPr lvl="1"/>
            <a:r>
              <a:rPr lang="en-US" sz="1800" dirty="0"/>
              <a:t>ii) Training data is classified into two or more classes</a:t>
            </a:r>
          </a:p>
          <a:p>
            <a:pPr lvl="1"/>
            <a:r>
              <a:rPr lang="en-US" sz="1800" dirty="0"/>
              <a:t>iii) Need to choose the value of k = number of neighbors</a:t>
            </a:r>
          </a:p>
          <a:p>
            <a:pPr lvl="1"/>
            <a:r>
              <a:rPr lang="en-US" sz="1800" dirty="0"/>
              <a:t>iv) Observed features and labels are somehow 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6E1DBB-14D1-4F45-BE9D-390878952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78969"/>
            <a:ext cx="8520600" cy="4289906"/>
          </a:xfrm>
        </p:spPr>
        <p:txBody>
          <a:bodyPr/>
          <a:lstStyle/>
          <a:p>
            <a:r>
              <a:rPr lang="en-US" b="1" u="sng" dirty="0" err="1"/>
              <a:t>kNN</a:t>
            </a:r>
            <a:r>
              <a:rPr lang="en-US" b="1" u="sng" dirty="0"/>
              <a:t> application areas:</a:t>
            </a:r>
          </a:p>
          <a:p>
            <a:endParaRPr lang="en-US" dirty="0"/>
          </a:p>
          <a:p>
            <a:r>
              <a:rPr lang="en-US" dirty="0"/>
              <a:t>Impute missing training data</a:t>
            </a:r>
          </a:p>
          <a:p>
            <a:endParaRPr lang="en-US" dirty="0"/>
          </a:p>
          <a:p>
            <a:r>
              <a:rPr lang="en-US" dirty="0"/>
              <a:t>Fraud detection (adapt fast to new data points)</a:t>
            </a:r>
          </a:p>
          <a:p>
            <a:endParaRPr lang="en-US" dirty="0"/>
          </a:p>
          <a:p>
            <a:r>
              <a:rPr lang="en-US" dirty="0"/>
              <a:t>“Similar search”: semantically similar documents or search items</a:t>
            </a:r>
          </a:p>
          <a:p>
            <a:endParaRPr lang="en-US" dirty="0"/>
          </a:p>
          <a:p>
            <a:r>
              <a:rPr lang="en-US" dirty="0"/>
              <a:t>A component in a more complex ensemble classification architecture</a:t>
            </a:r>
          </a:p>
          <a:p>
            <a:endParaRPr lang="en-US" dirty="0"/>
          </a:p>
          <a:p>
            <a:r>
              <a:rPr lang="en-US" dirty="0"/>
              <a:t>See Annoy by Spotify: fast-approximate NN: </a:t>
            </a:r>
            <a:r>
              <a:rPr lang="en-US" dirty="0">
                <a:hlinkClick r:id="rId2"/>
              </a:rPr>
              <a:t>https://github.com/spotify/annoy</a:t>
            </a:r>
            <a:endParaRPr lang="en-US" sz="1400" b="1" dirty="0">
              <a:hlinkClick r:id="rId3"/>
            </a:endParaRPr>
          </a:p>
          <a:p>
            <a:pPr marL="114300" indent="0">
              <a:buNone/>
            </a:pPr>
            <a:r>
              <a:rPr lang="en-US" sz="1400" u="sng" dirty="0">
                <a:hlinkClick r:id="rId3"/>
              </a:rPr>
              <a:t>       </a:t>
            </a:r>
            <a:r>
              <a:rPr lang="en-US" sz="1400" dirty="0">
                <a:hlinkClick r:id="rId3"/>
              </a:rPr>
              <a:t>https://erikbern.com/2015/09/24/nearest-neighbor-methods-vector-models-part-1.html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4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427C2-B176-9D49-8CDA-450DB0FA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184"/>
            <a:ext cx="8520600" cy="572700"/>
          </a:xfrm>
        </p:spPr>
        <p:txBody>
          <a:bodyPr/>
          <a:lstStyle/>
          <a:p>
            <a:r>
              <a:rPr lang="en-US" sz="2400" b="1" u="sng" dirty="0"/>
              <a:t>k-Means </a:t>
            </a:r>
            <a:r>
              <a:rPr lang="en-US" sz="2400" b="1" dirty="0"/>
              <a:t>.. </a:t>
            </a:r>
            <a:r>
              <a:rPr lang="en-US" sz="1400" b="1" i="1" dirty="0"/>
              <a:t>Unsupervised learning</a:t>
            </a:r>
            <a:endParaRPr lang="en-US" sz="14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38A23-CD52-6F49-919B-42E3D669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75836"/>
            <a:ext cx="8661819" cy="19348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Clustering: Uses unlabeled data</a:t>
            </a:r>
          </a:p>
          <a:p>
            <a:pPr marL="114300" indent="0">
              <a:buNone/>
            </a:pP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Goals: </a:t>
            </a:r>
            <a:r>
              <a:rPr lang="en-US" dirty="0"/>
              <a:t>cluster data points into k groups by creating a centroid for each group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the underlying structure of data / create groups or segments of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02327B-0D47-2E46-B602-B89756A3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05" y="2380269"/>
            <a:ext cx="7408190" cy="27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FD91D6-C391-BF48-AFF4-6C94959D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40224"/>
            <a:ext cx="8520600" cy="4328651"/>
          </a:xfrm>
        </p:spPr>
        <p:txBody>
          <a:bodyPr/>
          <a:lstStyle/>
          <a:p>
            <a:r>
              <a:rPr lang="en-US" sz="2000" dirty="0"/>
              <a:t>k-Means algorithm:</a:t>
            </a:r>
          </a:p>
          <a:p>
            <a:pPr marL="114300" indent="0">
              <a:buNone/>
            </a:pPr>
            <a:r>
              <a:rPr lang="en-US" sz="2000" dirty="0"/>
              <a:t>		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Randomly pick k-centroids in d-space </a:t>
            </a:r>
            <a:r>
              <a:rPr lang="en-US" sz="2000" dirty="0"/>
              <a:t>(algorithms exist for initializing centroids that converge more </a:t>
            </a:r>
            <a:r>
              <a:rPr lang="en-US" sz="2000" dirty="0" err="1"/>
              <a:t>effectively,e.g</a:t>
            </a:r>
            <a:r>
              <a:rPr lang="en-US" sz="2000" dirty="0"/>
              <a:t>., </a:t>
            </a:r>
            <a:r>
              <a:rPr lang="en-US" sz="2000" dirty="0" err="1"/>
              <a:t>kmeans</a:t>
            </a:r>
            <a:r>
              <a:rPr lang="en-US" sz="2000" dirty="0"/>
              <a:t>++)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Assign each data point to the closest centroid </a:t>
            </a:r>
            <a:r>
              <a:rPr lang="en-US" sz="2000" dirty="0"/>
              <a:t>(using a nearness measure such as Euclidean distance)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Move centroid to the average location of all data points.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Repeat until algorithm converges (i.e., centroids don’t change much)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6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0CFBC-BCE0-534E-9D9E-CAB88D0F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5316"/>
            <a:ext cx="8520600" cy="572700"/>
          </a:xfrm>
        </p:spPr>
        <p:txBody>
          <a:bodyPr/>
          <a:lstStyle/>
          <a:p>
            <a:r>
              <a:rPr lang="en-US" b="1" dirty="0"/>
              <a:t>Problems with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B73E83-89DF-CD4F-BC72-32896931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208" y="731005"/>
            <a:ext cx="8520600" cy="4212953"/>
          </a:xfrm>
        </p:spPr>
        <p:txBody>
          <a:bodyPr/>
          <a:lstStyle/>
          <a:p>
            <a:r>
              <a:rPr lang="en-US" sz="2000" dirty="0"/>
              <a:t>Final cluster configuration depends on initial centroid allocation</a:t>
            </a:r>
          </a:p>
          <a:p>
            <a:endParaRPr lang="en-US" sz="2000" dirty="0"/>
          </a:p>
          <a:p>
            <a:r>
              <a:rPr lang="en-US" sz="2000" dirty="0"/>
              <a:t>Need to choose the value of k </a:t>
            </a:r>
            <a:r>
              <a:rPr lang="en-US" sz="1600" dirty="0"/>
              <a:t>(use cross validation, elbow method, et al)</a:t>
            </a:r>
          </a:p>
          <a:p>
            <a:endParaRPr lang="en-US" sz="1600" dirty="0"/>
          </a:p>
          <a:p>
            <a:r>
              <a:rPr lang="en-US" sz="2000" dirty="0"/>
              <a:t>Convergence issues: algorithm can fall into a loop, bouncing back and forth between two solutions (in most practical situations, </a:t>
            </a:r>
            <a:r>
              <a:rPr lang="en-US" sz="2000" dirty="0" err="1"/>
              <a:t>kmeans</a:t>
            </a:r>
            <a:r>
              <a:rPr lang="en-US" sz="2000" dirty="0"/>
              <a:t> converges)</a:t>
            </a:r>
          </a:p>
          <a:p>
            <a:endParaRPr lang="en-US" sz="2000" dirty="0"/>
          </a:p>
          <a:p>
            <a:r>
              <a:rPr lang="en-US" sz="2000" dirty="0"/>
              <a:t>Interpretability can be a problem: sometimes the answer isn’t useful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9731615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47733</TotalTime>
  <Words>1844</Words>
  <Application>Microsoft Office PowerPoint</Application>
  <PresentationFormat>On-screen Show (16:9)</PresentationFormat>
  <Paragraphs>235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Georgia</vt:lpstr>
      <vt:lpstr>Wingdings</vt:lpstr>
      <vt:lpstr>Simple Light</vt:lpstr>
      <vt:lpstr>Doing Data Science Unit 10 Machine Learning – 2</vt:lpstr>
      <vt:lpstr>K-Nearest Neighbors (k-NN) .. You are the average of your k closest friends</vt:lpstr>
      <vt:lpstr>K-NN algorithm</vt:lpstr>
      <vt:lpstr>PowerPoint Presentation</vt:lpstr>
      <vt:lpstr>PowerPoint Presentation</vt:lpstr>
      <vt:lpstr>PowerPoint Presentation</vt:lpstr>
      <vt:lpstr>k-Means .. Unsupervised learning</vt:lpstr>
      <vt:lpstr>PowerPoint Presentation</vt:lpstr>
      <vt:lpstr>Problems with k-means</vt:lpstr>
      <vt:lpstr>PowerPoint Presentation</vt:lpstr>
      <vt:lpstr>A few useful things to know about machine learning  P. Domingos, CACM 2012 </vt:lpstr>
      <vt:lpstr>PowerPoint Presentation</vt:lpstr>
      <vt:lpstr>Bias and Variance</vt:lpstr>
      <vt:lpstr>PowerPoint Presentation</vt:lpstr>
      <vt:lpstr>Doing Data Science Unit 11 Machine Learning – 3</vt:lpstr>
      <vt:lpstr>Suspiciously spammy….</vt:lpstr>
      <vt:lpstr>Linear regression or kNN for spam filtering?</vt:lpstr>
      <vt:lpstr>Bayes Law</vt:lpstr>
      <vt:lpstr>Enron example</vt:lpstr>
      <vt:lpstr>Naïve Bayes properties</vt:lpstr>
      <vt:lpstr>PowerPoint Presentation</vt:lpstr>
      <vt:lpstr>10 more lessons from building real-life ML systems https://chatbotnewsdaily.com/10-more-lessons-learned-from-building-real-life-ml-systems-part-i-b309cafc7b5e </vt:lpstr>
      <vt:lpstr>contd..</vt:lpstr>
      <vt:lpstr>Your model will learn what you teach it to learn</vt:lpstr>
      <vt:lpstr>PowerPoint Presentation</vt:lpstr>
      <vt:lpstr>Supervised vs Unsupervised learning</vt:lpstr>
      <vt:lpstr>Everything is an ensemble</vt:lpstr>
      <vt:lpstr>Data dependencies and (hidden) feedback loops **ICML 2015 keynote by L. Bottou, Facebook FAIR: http://icml.cc/2015/invited/LeonBottouICML2015.pdf</vt:lpstr>
      <vt:lpstr>Good machine learning features:</vt:lpstr>
      <vt:lpstr>The two faces of ML infrastructure </vt:lpstr>
      <vt:lpstr>PowerPoint Presentation</vt:lpstr>
      <vt:lpstr>Care about answering questions about your model http://www.cs.cmu.edu/~wcohen/10-605/debugging-tips.pdf </vt:lpstr>
      <vt:lpstr>No need to distribute your ML algorithm When and not to use distributed machine learning http://www.csie.ntu.edu.tw/~cjlin/talks/bigdata-bilbao.pdf </vt:lpstr>
      <vt:lpstr>Data Science vs ML Engineering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 Unit 9</dc:title>
  <cp:lastModifiedBy>Jacquie Cheun</cp:lastModifiedBy>
  <cp:revision>59</cp:revision>
  <dcterms:modified xsi:type="dcterms:W3CDTF">2018-11-05T23:26:50Z</dcterms:modified>
</cp:coreProperties>
</file>