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1292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bf4503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bf4503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00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a8e2ba7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a8e2ba7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01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bf4503e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bf4503e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632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bf4503e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bf4503e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63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bf4503e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bf4503e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579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bf4503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bf4503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111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bf4503e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bf4503e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850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bf4503e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bf4503e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655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bf4503e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bf4503e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310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bf4503e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bf4503e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250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c60f4d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c60f4d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07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f4503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f4503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649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bf4503e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bf4503e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02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9f4b607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9f4b607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08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a8e2ba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a8e2ba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71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a8e2ba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a8e2ba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80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a8e2ba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a8e2ba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46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a8e2ba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a8e2ba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09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a8e2ba7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a8e2ba7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054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a8e2ba7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a8e2ba7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46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xts/vignettes/xts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github.io/dygraph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Doing Data Science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Unit </a:t>
            </a:r>
            <a:r>
              <a:rPr lang="en" sz="3600" dirty="0" smtClean="0"/>
              <a:t>12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Dr. Jacquie Cheun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@ SMU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11700" y="169575"/>
            <a:ext cx="3087000" cy="48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Decay factor:</a:t>
            </a:r>
            <a:r>
              <a:rPr lang="en" sz="2000"/>
              <a:t>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e.g., if it's 0.97, then for a return from 5 days ago, we multiply it by 0.97^5. 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You can ignore the mean for daily volatility measurements. (its small)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Weigh recent data more than older data.</a:t>
            </a:r>
            <a:endParaRPr sz="220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625" y="411200"/>
            <a:ext cx="5499375" cy="458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649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/>
              <a:t>Components of a Time Series</a:t>
            </a:r>
            <a:r>
              <a:rPr lang="en" sz="1200"/>
              <a:t> ref anomaly</a:t>
            </a:r>
            <a:r>
              <a:rPr lang="en" sz="2600" b="1" u="sng"/>
              <a:t> </a:t>
            </a:r>
            <a:endParaRPr sz="2600" b="1" u="sng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2430450"/>
            <a:ext cx="8777100" cy="27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Seasonality:</a:t>
            </a:r>
            <a:r>
              <a:rPr lang="en"/>
              <a:t> how things change within a specific period, e.g., year, month, week, day. Example: US unemployment tends to decrease during end of the year holiday season (should adjust for this to detect overall trend). Can be detected using Fourier transforms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Trend:</a:t>
            </a:r>
            <a:r>
              <a:rPr lang="en"/>
              <a:t> how things are changing overall, e.g., a website gaining in popularity should have a general trend of increasing number of visitors per month.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Random/residuals/noise/remainder: </a:t>
            </a:r>
            <a:r>
              <a:rPr lang="en"/>
              <a:t>activity not explained by trends or seasonality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697"/>
            <a:ext cx="9143998" cy="1742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Additive and Multiplicative decompositions</a:t>
            </a:r>
            <a:endParaRPr sz="2400" b="1" u="sng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3165225"/>
            <a:ext cx="85206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Australian beer production. Constant seasonal variation. Doesn’t change when trend/time series increases.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Additive model: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Series = Seasonal + Trend + Random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50" y="572688"/>
            <a:ext cx="65436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2961750"/>
            <a:ext cx="8520600" cy="21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E.g., Airline passenger number. Seasonal variation increases with time series increase.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Multiplicative model: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 Series = Seasonal * Trend * Random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200" y="129775"/>
            <a:ext cx="6449910" cy="26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Decompose time series in R </a:t>
            </a:r>
            <a:endParaRPr sz="2400" b="1" u="sng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3945250"/>
            <a:ext cx="8520600" cy="13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</a:t>
            </a:r>
            <a:r>
              <a:rPr lang="en" b="1"/>
              <a:t>Decompose(..)</a:t>
            </a:r>
            <a:r>
              <a:rPr lang="en"/>
              <a:t> function or the </a:t>
            </a:r>
            <a:r>
              <a:rPr lang="en" b="1"/>
              <a:t>STL(...)</a:t>
            </a:r>
            <a:r>
              <a:rPr lang="en"/>
              <a:t> function.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Decompose(..) assumes that seasonality component repeats from year to year.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STL might be more robust, while Decompose is easier to use. </a:t>
            </a:r>
            <a:endParaRPr/>
          </a:p>
        </p:txBody>
      </p:sp>
      <p:pic>
        <p:nvPicPr>
          <p:cNvPr id="88" name="Google Shape;88;p18" descr="Screen Shot 2017-11-12 at 6.15.3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25" y="592750"/>
            <a:ext cx="7170025" cy="323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Forecasting and smoothing/filtering</a:t>
            </a:r>
            <a:endParaRPr sz="2400" b="1" u="sng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553950"/>
            <a:ext cx="4221300" cy="44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Forecasting:</a:t>
            </a:r>
            <a:r>
              <a:rPr lang="en" sz="2000"/>
              <a:t>predict future values based on previous values and patterns. Fit a model then predict! See the </a:t>
            </a:r>
            <a:r>
              <a:rPr lang="en" sz="2000" b="1"/>
              <a:t>ses</a:t>
            </a:r>
            <a:r>
              <a:rPr lang="en" sz="2000"/>
              <a:t> exponential smoothing forecast function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Smoothing/filtering:</a:t>
            </a:r>
            <a:r>
              <a:rPr lang="en" sz="2000"/>
              <a:t> removing the seasonal effects of a time series by using a smoothing method, see </a:t>
            </a:r>
            <a:r>
              <a:rPr lang="en" sz="2000" b="1"/>
              <a:t>HoltWinters(x,alpha,beta,gamma)</a:t>
            </a:r>
            <a:r>
              <a:rPr lang="en" sz="2000"/>
              <a:t> function.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It's a zoo in here! ts (base R package) , zoo and xts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https://cran.r-project.org/web/packages/xts/vignettes/xts.pdf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050" y="2541175"/>
            <a:ext cx="3397250" cy="26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3650" y="406950"/>
            <a:ext cx="2883900" cy="22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-63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Lookback windows</a:t>
            </a:r>
            <a:endParaRPr b="1" u="sng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203475" y="599125"/>
            <a:ext cx="8940600" cy="46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Simple average:</a:t>
            </a:r>
            <a:r>
              <a:rPr lang="en" sz="2000"/>
              <a:t> arithmetic average of all previous data points.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Strict rolling/“sliding” window: </a:t>
            </a:r>
            <a:r>
              <a:rPr lang="en" sz="2000"/>
              <a:t>average of all previous </a:t>
            </a:r>
            <a:r>
              <a:rPr lang="en" sz="2000" b="1"/>
              <a:t>n</a:t>
            </a:r>
            <a:r>
              <a:rPr lang="en" sz="2000"/>
              <a:t> data points</a:t>
            </a:r>
            <a:endParaRPr sz="20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Continuous lookback window/weighted moving average:</a:t>
            </a:r>
            <a:r>
              <a:rPr lang="en" sz="2000"/>
              <a:t>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Values in the sliding window are given different values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“exponentially downweight” older data,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“Information gradually fades away from people’s memories”</a:t>
            </a:r>
            <a:endParaRPr sz="2000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Single Exponential Smoothing (SES):</a:t>
            </a:r>
            <a:r>
              <a:rPr lang="en" sz="2000"/>
              <a:t> weighted average where we consider all data points assigning them exponentially smaller weights as we go back in time converging to zero.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Alpha = “decay” or smoothing factor → jagged lines are smoothed out.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94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Subsetting time series </a:t>
            </a:r>
            <a:endParaRPr b="1" u="sng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813925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Window()  (Time Windows):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extracts the subset of the object x observed between the times start and end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</a:rPr>
              <a:t>stocks ← window(NYSE, 1980) #stock price subset from 1980 onwards</a:t>
            </a:r>
            <a:endParaRPr sz="20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Subset() :</a:t>
            </a:r>
            <a:r>
              <a:rPr lang="en" sz="2000"/>
              <a:t> more robust than Window, allows subsetting by index values and extraction of values of a specific season or subset of seasons in an year.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plot(subset(gas,month="November"))</a:t>
            </a: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subset(woolyrnq,quarter=3)</a:t>
            </a: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subset(USAccts, start=49)</a:t>
            </a: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151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dygraphs for R </a:t>
            </a:r>
            <a:r>
              <a:rPr lang="en" sz="1200" b="1" u="sng">
                <a:solidFill>
                  <a:schemeClr val="hlink"/>
                </a:solidFill>
                <a:hlinkClick r:id="rId3"/>
              </a:rPr>
              <a:t>http://rstudio.github.io/dygraphs/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76025" y="1209875"/>
            <a:ext cx="8607600" cy="21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interface to the dygraphs JavaScript library.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Rich facilities for charting time series &amp; financial data in 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Xts and xts-like objects in interactive charts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Synchronize and zoom-in on time series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Relatively responsive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handle large datasets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50" y="40225"/>
            <a:ext cx="5460025" cy="7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 descr="Screen Shot 2017-11-12 at 7.53.09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945" y="2181950"/>
            <a:ext cx="4652826" cy="268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Unit 12 demo.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Admin notes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01750" y="1265500"/>
            <a:ext cx="904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Live Session Unit </a:t>
            </a:r>
            <a:r>
              <a:rPr lang="en" sz="2400" dirty="0" smtClean="0"/>
              <a:t>12 </a:t>
            </a:r>
            <a:r>
              <a:rPr lang="en" sz="2400" dirty="0"/>
              <a:t>assignment due 1 hr before Live Session 14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Unit 13: </a:t>
            </a:r>
            <a:r>
              <a:rPr lang="en" sz="2400" dirty="0" smtClean="0"/>
              <a:t>Case Study Work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 smtClean="0"/>
              <a:t>Unit </a:t>
            </a:r>
            <a:r>
              <a:rPr lang="en" sz="2400" dirty="0"/>
              <a:t>14: </a:t>
            </a:r>
            <a:r>
              <a:rPr lang="en" sz="2400" dirty="0" smtClean="0"/>
              <a:t>Ethics 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Unit 15: Case Study 2 presentations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239050"/>
            <a:ext cx="8520600" cy="43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What did you learn today?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-5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Time series modeling</a:t>
            </a:r>
            <a:endParaRPr sz="2600" b="1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452175"/>
            <a:ext cx="8520600" cy="41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Timestamps: data time logged with data points. The effect of Big Data.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893075"/>
            <a:ext cx="4560575" cy="4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100" y="1051325"/>
            <a:ext cx="4712675" cy="3832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858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24750" y="124350"/>
            <a:ext cx="3351000" cy="47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Aggregating user actions into counts.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 we counting unique users or overall number of user logins? Number of actions or the numbers of users who performed a given action atleast once in a time segment?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time horizon? Seconds, minute, hour, day, week? Why? Do timezones matter?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000" y="197625"/>
            <a:ext cx="5239725" cy="4719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529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146950" y="146950"/>
            <a:ext cx="8997000" cy="48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Trends and seasonality</a:t>
            </a:r>
            <a:r>
              <a:rPr lang="en" sz="2200"/>
              <a:t> - applicable in many markets (fashion, retail, e-commerce)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Very important for financial data (signals are small)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In-sample data: training and test data for model tuning.</a:t>
            </a:r>
            <a:endParaRPr sz="2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Out-of-sample data: separate test data to gauge performance in production.</a:t>
            </a:r>
            <a:endParaRPr sz="2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FF0000"/>
                </a:solidFill>
              </a:rPr>
              <a:t>Causal modeling: only use information from past up to present to predict future.</a:t>
            </a:r>
            <a:endParaRPr sz="2200" b="1" u="sng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Once in production, a model may need to be updated based on observations from new data.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1589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80875"/>
            <a:ext cx="8520600" cy="47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Transforming your data to make it “behave better”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Normalize/scale: divide by maximum value, or subtract the mean and divide by the standard deviation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Take log of data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Segment or create a categorical variable  (e.g, likelihood to look for a new job (low-med-high) based on threshold score segments)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Threshold, e.g.,transform to a binary variable based on a preset threshold (e.g., spam or not spam)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2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80875"/>
            <a:ext cx="8520600" cy="49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 normalizing values, 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FF0000"/>
                </a:solidFill>
              </a:rPr>
              <a:t>Use a running estimate of the mean (or a real time mean) instead of  the mean calculated over the training set!  Why?</a:t>
            </a:r>
            <a:endParaRPr sz="2200" b="1" u="sng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In finance, returns are considered on a daily basis. 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Use </a:t>
            </a:r>
            <a:r>
              <a:rPr lang="en" sz="2200" b="1">
                <a:solidFill>
                  <a:srgbClr val="FF0000"/>
                </a:solidFill>
              </a:rPr>
              <a:t>log returns</a:t>
            </a:r>
            <a:r>
              <a:rPr lang="en" sz="2200">
                <a:solidFill>
                  <a:srgbClr val="FF0000"/>
                </a:solidFill>
              </a:rPr>
              <a:t> instead of </a:t>
            </a:r>
            <a:r>
              <a:rPr lang="en" sz="2200" b="1">
                <a:solidFill>
                  <a:srgbClr val="FF0000"/>
                </a:solidFill>
              </a:rPr>
              <a:t>percent returns </a:t>
            </a:r>
            <a:r>
              <a:rPr lang="en" sz="2200">
                <a:solidFill>
                  <a:srgbClr val="FF0000"/>
                </a:solidFill>
              </a:rPr>
              <a:t>...why?</a:t>
            </a:r>
            <a:endParaRPr sz="2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Log returns are </a:t>
            </a:r>
            <a:r>
              <a:rPr lang="en" sz="2200" b="1"/>
              <a:t>additive</a:t>
            </a:r>
            <a:r>
              <a:rPr lang="en" sz="2200"/>
              <a:t>: a 5-day log return is a sum of five 1-day log returns. Computationally handy.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Log returns are </a:t>
            </a:r>
            <a:r>
              <a:rPr lang="en" sz="2200" b="1"/>
              <a:t>symmetric</a:t>
            </a:r>
            <a:r>
              <a:rPr lang="en" sz="2200"/>
              <a:t> with respect to gains and losses, percent returns are biased in favor of gains.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0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169575" y="226100"/>
            <a:ext cx="8662800" cy="4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short-time horizons (daily or shorter), both are acceptable.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x = Ft / F(t-1)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Scaled percent return is: </a:t>
            </a:r>
            <a:r>
              <a:rPr lang="en" sz="2000" b="1"/>
              <a:t>x - 1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Log return is: log (x) which has the following Taylor expansion: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The first term is the same as the scaled percent return.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The second term is small compared to first (for daily returns) ..</a:t>
            </a:r>
            <a:r>
              <a:rPr lang="en" sz="2000" b="1" i="1"/>
              <a:t>hence a good approximation of percent returns using log returns. </a:t>
            </a:r>
            <a:endParaRPr sz="2000" b="1"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682" y="2534400"/>
            <a:ext cx="5334850" cy="9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/>
          <p:nvPr/>
        </p:nvSpPr>
        <p:spPr>
          <a:xfrm>
            <a:off x="4363500" y="2746975"/>
            <a:ext cx="757500" cy="519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42837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164725" y="113050"/>
            <a:ext cx="9144000" cy="49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Volatility measurement:</a:t>
            </a:r>
            <a:r>
              <a:rPr lang="en" sz="2200"/>
              <a:t> how much has the data changed recently 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Decide on a </a:t>
            </a:r>
            <a:r>
              <a:rPr lang="en" sz="2200" b="1"/>
              <a:t>lookback window</a:t>
            </a:r>
            <a:r>
              <a:rPr lang="en" sz="2200"/>
              <a:t> (length of time in the past to take info from)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FF0000"/>
                </a:solidFill>
              </a:rPr>
              <a:t>How does the size of the lookback window affect volatility estimates?</a:t>
            </a:r>
            <a:endParaRPr sz="2200" b="1" i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How to use the lookback window data?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Strict rolling window: </a:t>
            </a:r>
            <a:r>
              <a:rPr lang="en" sz="2200"/>
              <a:t>equally weight all previous n days..drawbacks?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Continuous lookback window:</a:t>
            </a:r>
            <a:r>
              <a:rPr lang="en" sz="2200"/>
              <a:t> “exponentially downweight” older data, “half-life”, </a:t>
            </a:r>
            <a:r>
              <a:rPr lang="en" sz="2200" i="1"/>
              <a:t>“Information gradually fades away from people’s memories”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3032828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1072</Words>
  <Application>Microsoft Office PowerPoint</Application>
  <PresentationFormat>On-screen Show (16:9)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Doing Data Science Unit 12</vt:lpstr>
      <vt:lpstr>Admin notes</vt:lpstr>
      <vt:lpstr>Time series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of a Time Series ref anomaly </vt:lpstr>
      <vt:lpstr>Additive and Multiplicative decompositions</vt:lpstr>
      <vt:lpstr>PowerPoint Presentation</vt:lpstr>
      <vt:lpstr>Decompose time series in R </vt:lpstr>
      <vt:lpstr>Forecasting and smoothing/filtering</vt:lpstr>
      <vt:lpstr>Lookback windows</vt:lpstr>
      <vt:lpstr>Subsetting time series </vt:lpstr>
      <vt:lpstr>dygraphs for R http://rstudio.github.io/dygraphs/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 Unit 12</dc:title>
  <dc:creator>Jacquie Cheun</dc:creator>
  <cp:lastModifiedBy>Jacquie Cheun</cp:lastModifiedBy>
  <cp:revision>3</cp:revision>
  <dcterms:modified xsi:type="dcterms:W3CDTF">2018-11-14T00:04:14Z</dcterms:modified>
</cp:coreProperties>
</file>