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13" d="100"/>
          <a:sy n="113" d="100"/>
        </p:scale>
        <p:origin x="108" y="5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64526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976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d3cd148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d3cd148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449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d3cd148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d3cd148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2479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7b24b0ff3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7b24b0ff3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0429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d53f48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fd53f48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966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7b24b0ff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7b24b0ff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3090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d53f488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d53f488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63349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b24b0f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7b24b0f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4921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fd53f488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fd53f48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0075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761152a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761152a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0131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761152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761152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5503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d3cd148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d3cd148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8886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fd3cd148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fd3cd14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7955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fd3cd148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fd3cd148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76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d3cd148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d3cd148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63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fd3cd1482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fd3cd148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963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fd3cd1482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fd3cd148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38439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fd3cd1482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fd3cd148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1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jamesmccaffrey.wordpress.com/2016/05/02/r-language-vectors-vs-arrays-vs-lists-vs-matrices-vs-data-fram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Doing Data Science</a:t>
            </a:r>
            <a:endParaRPr/>
          </a:p>
          <a:p>
            <a:pPr marL="0" lvl="0" indent="0">
              <a:spcBef>
                <a:spcPts val="0"/>
              </a:spcBef>
              <a:spcAft>
                <a:spcPts val="0"/>
              </a:spcAft>
              <a:buNone/>
            </a:pPr>
            <a:r>
              <a:rPr lang="en" sz="3600"/>
              <a:t>Unit 1</a:t>
            </a:r>
            <a:endParaRPr sz="3600"/>
          </a:p>
        </p:txBody>
      </p:sp>
      <p:sp>
        <p:nvSpPr>
          <p:cNvPr id="55" name="Google Shape;55;p13"/>
          <p:cNvSpPr txBox="1">
            <a:spLocks noGrp="1"/>
          </p:cNvSpPr>
          <p:nvPr>
            <p:ph type="subTitle" idx="1"/>
          </p:nvPr>
        </p:nvSpPr>
        <p:spPr>
          <a:xfrm>
            <a:off x="311700" y="29677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smtClean="0"/>
              <a:t>Jacquie Cheun</a:t>
            </a:r>
            <a:endParaRPr sz="1800" dirty="0"/>
          </a:p>
          <a:p>
            <a:pPr marL="0" lvl="0" indent="0">
              <a:spcBef>
                <a:spcPts val="0"/>
              </a:spcBef>
              <a:spcAft>
                <a:spcPts val="0"/>
              </a:spcAft>
              <a:buNone/>
            </a:pPr>
            <a:r>
              <a:rPr lang="en" sz="1800" dirty="0"/>
              <a:t>DataScience @ SMU</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1734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Workflow of Reproducible research</a:t>
            </a:r>
            <a:endParaRPr b="1"/>
          </a:p>
        </p:txBody>
      </p:sp>
      <p:sp>
        <p:nvSpPr>
          <p:cNvPr id="106" name="Google Shape;10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Data Gathering</a:t>
            </a:r>
            <a:endParaRPr sz="2400"/>
          </a:p>
          <a:p>
            <a:pPr marL="0" lvl="0" indent="0">
              <a:spcBef>
                <a:spcPts val="1600"/>
              </a:spcBef>
              <a:spcAft>
                <a:spcPts val="0"/>
              </a:spcAft>
              <a:buNone/>
            </a:pPr>
            <a:endParaRPr sz="2400"/>
          </a:p>
          <a:p>
            <a:pPr marL="0" lvl="0" indent="0">
              <a:spcBef>
                <a:spcPts val="1600"/>
              </a:spcBef>
              <a:spcAft>
                <a:spcPts val="0"/>
              </a:spcAft>
              <a:buNone/>
            </a:pPr>
            <a:r>
              <a:rPr lang="en" sz="2400"/>
              <a:t>Data Analysis</a:t>
            </a:r>
            <a:endParaRPr sz="2400"/>
          </a:p>
          <a:p>
            <a:pPr marL="0" lvl="0" indent="0">
              <a:spcBef>
                <a:spcPts val="1600"/>
              </a:spcBef>
              <a:spcAft>
                <a:spcPts val="0"/>
              </a:spcAft>
              <a:buNone/>
            </a:pPr>
            <a:endParaRPr sz="2400"/>
          </a:p>
          <a:p>
            <a:pPr marL="0" lvl="0" indent="0">
              <a:spcBef>
                <a:spcPts val="1600"/>
              </a:spcBef>
              <a:spcAft>
                <a:spcPts val="0"/>
              </a:spcAft>
              <a:buNone/>
            </a:pPr>
            <a:r>
              <a:rPr lang="en" sz="2400"/>
              <a:t>Results Presentation</a:t>
            </a:r>
            <a:endParaRPr sz="2400"/>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Practical tips</a:t>
            </a:r>
            <a:endParaRPr b="1"/>
          </a:p>
        </p:txBody>
      </p:sp>
      <p:sp>
        <p:nvSpPr>
          <p:cNvPr id="118" name="Google Shape;118;p24"/>
          <p:cNvSpPr txBox="1">
            <a:spLocks noGrp="1"/>
          </p:cNvSpPr>
          <p:nvPr>
            <p:ph type="body" idx="1"/>
          </p:nvPr>
        </p:nvSpPr>
        <p:spPr>
          <a:xfrm>
            <a:off x="311700" y="1152475"/>
            <a:ext cx="8744400" cy="384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t>Document everything</a:t>
            </a:r>
            <a:endParaRPr sz="2400"/>
          </a:p>
          <a:p>
            <a:pPr marL="0" lvl="0" indent="0">
              <a:spcBef>
                <a:spcPts val="1600"/>
              </a:spcBef>
              <a:spcAft>
                <a:spcPts val="0"/>
              </a:spcAft>
              <a:buNone/>
            </a:pPr>
            <a:r>
              <a:rPr lang="en" sz="2400"/>
              <a:t>Ensure compatibility of your software/libraries/packages (troubleshooting assistance)</a:t>
            </a:r>
            <a:endParaRPr sz="2400"/>
          </a:p>
          <a:p>
            <a:pPr marL="0" lvl="0" indent="0">
              <a:spcBef>
                <a:spcPts val="1600"/>
              </a:spcBef>
              <a:spcAft>
                <a:spcPts val="0"/>
              </a:spcAft>
              <a:buNone/>
            </a:pPr>
            <a:r>
              <a:rPr lang="en" sz="2400"/>
              <a:t>Comment your code (variable/argument names should not be cryptic)</a:t>
            </a:r>
            <a:endParaRPr sz="2400"/>
          </a:p>
          <a:p>
            <a:pPr marL="0" lvl="0" indent="0">
              <a:spcBef>
                <a:spcPts val="1600"/>
              </a:spcBef>
              <a:spcAft>
                <a:spcPts val="1600"/>
              </a:spcAft>
              <a:buNone/>
            </a:pPr>
            <a:r>
              <a:rPr lang="en" sz="2400"/>
              <a:t>Source code comment header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311700" y="606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R data structures </a:t>
            </a:r>
            <a:r>
              <a:rPr lang="en" sz="1200" u="sng" dirty="0">
                <a:solidFill>
                  <a:schemeClr val="hlink"/>
                </a:solidFill>
                <a:hlinkClick r:id="rId3"/>
              </a:rPr>
              <a:t>https://jamesmccaffrey.wordpress.com/2016/05/02/r-language-vectors-vs-arrays-vs-lists-vs-matrices-vs-data-frames</a:t>
            </a:r>
            <a:endParaRPr sz="1200" dirty="0"/>
          </a:p>
        </p:txBody>
      </p:sp>
      <p:sp>
        <p:nvSpPr>
          <p:cNvPr id="124" name="Google Shape;124;p25"/>
          <p:cNvSpPr txBox="1">
            <a:spLocks noGrp="1"/>
          </p:cNvSpPr>
          <p:nvPr>
            <p:ph type="body" idx="1"/>
          </p:nvPr>
        </p:nvSpPr>
        <p:spPr>
          <a:xfrm>
            <a:off x="311700" y="1040000"/>
            <a:ext cx="8520600" cy="3979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dirty="0">
                <a:solidFill>
                  <a:srgbClr val="FF0000"/>
                </a:solidFill>
              </a:rPr>
              <a:t>Vector</a:t>
            </a:r>
            <a:r>
              <a:rPr lang="en" sz="2200" dirty="0"/>
              <a:t>: collection of items of fixed size (all of same type)</a:t>
            </a:r>
            <a:endParaRPr sz="2200" dirty="0"/>
          </a:p>
          <a:p>
            <a:pPr marL="0" lvl="0" indent="0" rtl="0">
              <a:spcBef>
                <a:spcPts val="1600"/>
              </a:spcBef>
              <a:spcAft>
                <a:spcPts val="0"/>
              </a:spcAft>
              <a:buNone/>
            </a:pPr>
            <a:r>
              <a:rPr lang="en" sz="2200" dirty="0">
                <a:solidFill>
                  <a:srgbClr val="FF0000"/>
                </a:solidFill>
              </a:rPr>
              <a:t>List:</a:t>
            </a:r>
            <a:r>
              <a:rPr lang="en" sz="2200" dirty="0"/>
              <a:t> can hold items of different types and list size can be increased on the fly</a:t>
            </a:r>
            <a:endParaRPr sz="2200" dirty="0"/>
          </a:p>
          <a:p>
            <a:pPr marL="0" lvl="0" indent="0" rtl="0">
              <a:spcBef>
                <a:spcPts val="1600"/>
              </a:spcBef>
              <a:spcAft>
                <a:spcPts val="0"/>
              </a:spcAft>
              <a:buNone/>
            </a:pPr>
            <a:r>
              <a:rPr lang="en" sz="2200" dirty="0">
                <a:solidFill>
                  <a:srgbClr val="FF0000"/>
                </a:solidFill>
              </a:rPr>
              <a:t>Matrix:</a:t>
            </a:r>
            <a:r>
              <a:rPr lang="en" sz="2200" dirty="0"/>
              <a:t> 2-D vector (fixed size, fixed type)</a:t>
            </a:r>
            <a:endParaRPr sz="2200" dirty="0"/>
          </a:p>
          <a:p>
            <a:pPr marL="0" lvl="0" indent="0" rtl="0">
              <a:spcBef>
                <a:spcPts val="1600"/>
              </a:spcBef>
              <a:spcAft>
                <a:spcPts val="0"/>
              </a:spcAft>
              <a:buNone/>
            </a:pPr>
            <a:r>
              <a:rPr lang="en" sz="2200" dirty="0">
                <a:solidFill>
                  <a:srgbClr val="FF0000"/>
                </a:solidFill>
              </a:rPr>
              <a:t>Array</a:t>
            </a:r>
            <a:r>
              <a:rPr lang="en" sz="2200" dirty="0"/>
              <a:t>: a vector with one or more dimensions</a:t>
            </a:r>
            <a:endParaRPr sz="2200" dirty="0"/>
          </a:p>
          <a:p>
            <a:pPr marL="0" lvl="0" indent="0" rtl="0">
              <a:spcBef>
                <a:spcPts val="1600"/>
              </a:spcBef>
              <a:spcAft>
                <a:spcPts val="1600"/>
              </a:spcAft>
              <a:buNone/>
            </a:pPr>
            <a:r>
              <a:rPr lang="en" sz="2200" dirty="0">
                <a:solidFill>
                  <a:srgbClr val="FF0000"/>
                </a:solidFill>
              </a:rPr>
              <a:t>Data frame:</a:t>
            </a:r>
            <a:r>
              <a:rPr lang="en" sz="2200" dirty="0"/>
              <a:t> each column has items of same types and columns can have headers</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311700" y="489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Getting started with R</a:t>
            </a:r>
            <a:endParaRPr b="1"/>
          </a:p>
        </p:txBody>
      </p:sp>
      <p:sp>
        <p:nvSpPr>
          <p:cNvPr id="130" name="Google Shape;130;p26"/>
          <p:cNvSpPr txBox="1">
            <a:spLocks noGrp="1"/>
          </p:cNvSpPr>
          <p:nvPr>
            <p:ph type="body" idx="1"/>
          </p:nvPr>
        </p:nvSpPr>
        <p:spPr>
          <a:xfrm>
            <a:off x="311700" y="780075"/>
            <a:ext cx="8520600" cy="4437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endParaRPr b="1"/>
          </a:p>
          <a:p>
            <a:pPr marL="0" lvl="0" indent="0">
              <a:lnSpc>
                <a:spcPct val="100000"/>
              </a:lnSpc>
              <a:spcBef>
                <a:spcPts val="1600"/>
              </a:spcBef>
              <a:spcAft>
                <a:spcPts val="0"/>
              </a:spcAft>
              <a:buNone/>
            </a:pPr>
            <a:r>
              <a:rPr lang="en" b="1"/>
              <a:t>#Print R session info -- why is this useful?</a:t>
            </a:r>
            <a:endParaRPr b="1"/>
          </a:p>
          <a:p>
            <a:pPr marL="0" lvl="0" indent="0">
              <a:lnSpc>
                <a:spcPct val="100000"/>
              </a:lnSpc>
              <a:spcBef>
                <a:spcPts val="1600"/>
              </a:spcBef>
              <a:spcAft>
                <a:spcPts val="0"/>
              </a:spcAft>
              <a:buNone/>
            </a:pPr>
            <a:r>
              <a:rPr lang="en" b="1">
                <a:solidFill>
                  <a:srgbClr val="FF0000"/>
                </a:solidFill>
              </a:rPr>
              <a:t>sessionInfo()</a:t>
            </a:r>
            <a:endParaRPr b="1">
              <a:solidFill>
                <a:srgbClr val="FF0000"/>
              </a:solidFill>
            </a:endParaRPr>
          </a:p>
          <a:p>
            <a:pPr marL="0" lvl="0" indent="0" rtl="0">
              <a:lnSpc>
                <a:spcPct val="100000"/>
              </a:lnSpc>
              <a:spcBef>
                <a:spcPts val="1600"/>
              </a:spcBef>
              <a:spcAft>
                <a:spcPts val="0"/>
              </a:spcAft>
              <a:buNone/>
            </a:pPr>
            <a:endParaRPr b="1"/>
          </a:p>
          <a:p>
            <a:pPr marL="0" lvl="0" indent="0">
              <a:lnSpc>
                <a:spcPct val="100000"/>
              </a:lnSpc>
              <a:spcBef>
                <a:spcPts val="1600"/>
              </a:spcBef>
              <a:spcAft>
                <a:spcPts val="0"/>
              </a:spcAft>
              <a:buNone/>
            </a:pPr>
            <a:endParaRPr b="1"/>
          </a:p>
          <a:p>
            <a:pPr marL="0" lvl="0" indent="0">
              <a:lnSpc>
                <a:spcPct val="100000"/>
              </a:lnSpc>
              <a:spcBef>
                <a:spcPts val="1600"/>
              </a:spcBef>
              <a:spcAft>
                <a:spcPts val="0"/>
              </a:spcAft>
              <a:buNone/>
            </a:pPr>
            <a:r>
              <a:rPr lang="en" b="1"/>
              <a:t># c(combine) function : create vectors</a:t>
            </a:r>
            <a:endParaRPr b="1"/>
          </a:p>
          <a:p>
            <a:pPr marL="0" lvl="0" indent="0">
              <a:lnSpc>
                <a:spcPct val="100000"/>
              </a:lnSpc>
              <a:spcBef>
                <a:spcPts val="1600"/>
              </a:spcBef>
              <a:spcAft>
                <a:spcPts val="0"/>
              </a:spcAft>
              <a:buNone/>
            </a:pPr>
            <a:r>
              <a:rPr lang="en" b="1">
                <a:solidFill>
                  <a:srgbClr val="FF0000"/>
                </a:solidFill>
              </a:rPr>
              <a:t>NumVec ← c (2, 3, 4)</a:t>
            </a:r>
            <a:endParaRPr b="1">
              <a:solidFill>
                <a:srgbClr val="FF0000"/>
              </a:solidFill>
            </a:endParaRPr>
          </a:p>
          <a:p>
            <a:pPr marL="0" lvl="0" indent="0">
              <a:lnSpc>
                <a:spcPct val="100000"/>
              </a:lnSpc>
              <a:spcBef>
                <a:spcPts val="1600"/>
              </a:spcBef>
              <a:spcAft>
                <a:spcPts val="0"/>
              </a:spcAft>
              <a:buNone/>
            </a:pPr>
            <a:r>
              <a:rPr lang="en" b="1">
                <a:solidFill>
                  <a:srgbClr val="FF0000"/>
                </a:solidFill>
              </a:rPr>
              <a:t>CharVec ← c (“doing”, “data”, “science”)</a:t>
            </a:r>
            <a:endParaRPr b="1">
              <a:solidFill>
                <a:srgbClr val="FF0000"/>
              </a:solidFill>
            </a:endParaRPr>
          </a:p>
          <a:p>
            <a:pPr marL="0" lvl="0" indent="0" rtl="0">
              <a:spcBef>
                <a:spcPts val="1600"/>
              </a:spcBef>
              <a:spcAft>
                <a:spcPts val="0"/>
              </a:spcAft>
              <a:buClr>
                <a:schemeClr val="dk1"/>
              </a:buClr>
              <a:buSzPts val="1100"/>
              <a:buFont typeface="Arial"/>
              <a:buNone/>
            </a:pPr>
            <a:endParaRPr/>
          </a:p>
          <a:p>
            <a:pPr marL="0" lvl="0" indent="0">
              <a:spcBef>
                <a:spcPts val="1600"/>
              </a:spcBef>
              <a:spcAft>
                <a:spcPts val="1600"/>
              </a:spcAft>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body" idx="1"/>
          </p:nvPr>
        </p:nvSpPr>
        <p:spPr>
          <a:xfrm>
            <a:off x="311700" y="192375"/>
            <a:ext cx="8520600" cy="4775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endParaRPr/>
          </a:p>
          <a:p>
            <a:pPr marL="0" lvl="0" indent="0" rtl="0">
              <a:lnSpc>
                <a:spcPct val="100000"/>
              </a:lnSpc>
              <a:spcBef>
                <a:spcPts val="1600"/>
              </a:spcBef>
              <a:spcAft>
                <a:spcPts val="0"/>
              </a:spcAft>
              <a:buClr>
                <a:schemeClr val="dk1"/>
              </a:buClr>
              <a:buSzPts val="1100"/>
              <a:buFont typeface="Arial"/>
              <a:buNone/>
            </a:pPr>
            <a:r>
              <a:rPr lang="en" b="1"/>
              <a:t># cbind()/rbind() : combine vectors side-by-side </a:t>
            </a:r>
            <a:endParaRPr b="1"/>
          </a:p>
          <a:p>
            <a:pPr marL="0" lvl="0" indent="0" rtl="0">
              <a:lnSpc>
                <a:spcPct val="100000"/>
              </a:lnSpc>
              <a:spcBef>
                <a:spcPts val="160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StringNumObj ← cbind(NumVec, CharVec)</a:t>
            </a:r>
            <a:endParaRPr b="1"/>
          </a:p>
          <a:p>
            <a:pPr marL="0" lvl="0" indent="0" rtl="0">
              <a:lnSpc>
                <a:spcPct val="100000"/>
              </a:lnSpc>
              <a:spcBef>
                <a:spcPts val="1600"/>
              </a:spcBef>
              <a:spcAft>
                <a:spcPts val="0"/>
              </a:spcAft>
              <a:buClr>
                <a:schemeClr val="dk1"/>
              </a:buClr>
              <a:buSzPts val="1100"/>
              <a:buFont typeface="Arial"/>
              <a:buNone/>
            </a:pPr>
            <a:endParaRPr b="1"/>
          </a:p>
          <a:p>
            <a:pPr marL="0" lvl="0" indent="0" rtl="0">
              <a:lnSpc>
                <a:spcPct val="100000"/>
              </a:lnSpc>
              <a:spcBef>
                <a:spcPts val="1600"/>
              </a:spcBef>
              <a:spcAft>
                <a:spcPts val="0"/>
              </a:spcAft>
              <a:buClr>
                <a:schemeClr val="dk1"/>
              </a:buClr>
              <a:buSzPts val="1100"/>
              <a:buFont typeface="Arial"/>
              <a:buNone/>
            </a:pPr>
            <a:r>
              <a:rPr lang="en" b="1"/>
              <a:t># data.frame() : create an object with rows and columns</a:t>
            </a:r>
            <a:endParaRPr b="1"/>
          </a:p>
          <a:p>
            <a:pPr marL="0" lvl="0" indent="0" rtl="0">
              <a:lnSpc>
                <a:spcPct val="100000"/>
              </a:lnSpc>
              <a:spcBef>
                <a:spcPts val="1600"/>
              </a:spcBef>
              <a:spcAft>
                <a:spcPts val="0"/>
              </a:spcAft>
              <a:buNone/>
            </a:pPr>
            <a:r>
              <a:rPr lang="en" b="1">
                <a:solidFill>
                  <a:srgbClr val="FF0000"/>
                </a:solidFill>
                <a:latin typeface="Courier New"/>
                <a:ea typeface="Courier New"/>
                <a:cs typeface="Courier New"/>
                <a:sym typeface="Courier New"/>
              </a:rPr>
              <a:t>StringNumObj ← data.frame(NumVec, CharVec)</a:t>
            </a:r>
            <a:endParaRPr b="1">
              <a:solidFill>
                <a:srgbClr val="FF0000"/>
              </a:solidFill>
              <a:latin typeface="Courier New"/>
              <a:ea typeface="Courier New"/>
              <a:cs typeface="Courier New"/>
              <a:sym typeface="Courier New"/>
            </a:endParaRPr>
          </a:p>
          <a:p>
            <a:pPr marL="0" lvl="0" indent="0" rtl="0">
              <a:lnSpc>
                <a:spcPct val="100000"/>
              </a:lnSpc>
              <a:spcBef>
                <a:spcPts val="1600"/>
              </a:spcBef>
              <a:spcAft>
                <a:spcPts val="0"/>
              </a:spcAft>
              <a:buNone/>
            </a:pPr>
            <a:endParaRPr b="1">
              <a:solidFill>
                <a:srgbClr val="FF0000"/>
              </a:solidFill>
              <a:latin typeface="Courier New"/>
              <a:ea typeface="Courier New"/>
              <a:cs typeface="Courier New"/>
              <a:sym typeface="Courier New"/>
            </a:endParaRPr>
          </a:p>
          <a:p>
            <a:pPr marL="0" lvl="0" indent="0" rtl="0">
              <a:lnSpc>
                <a:spcPct val="100000"/>
              </a:lnSpc>
              <a:spcBef>
                <a:spcPts val="1600"/>
              </a:spcBef>
              <a:spcAft>
                <a:spcPts val="0"/>
              </a:spcAft>
              <a:buNone/>
            </a:pPr>
            <a:endParaRPr/>
          </a:p>
          <a:p>
            <a:pPr marL="0" lvl="0" indent="0" rtl="0">
              <a:lnSpc>
                <a:spcPct val="100000"/>
              </a:lnSpc>
              <a:spcBef>
                <a:spcPts val="1600"/>
              </a:spcBef>
              <a:spcAft>
                <a:spcPts val="0"/>
              </a:spcAft>
              <a:buClr>
                <a:schemeClr val="dk1"/>
              </a:buClr>
              <a:buSzPts val="1100"/>
              <a:buFont typeface="Arial"/>
              <a:buNone/>
            </a:pPr>
            <a:r>
              <a:rPr lang="en" b="1"/>
              <a:t># Reassign row.names </a:t>
            </a:r>
            <a:endParaRPr b="1"/>
          </a:p>
          <a:p>
            <a:pPr marL="0" lvl="0" indent="0" rtl="0">
              <a:lnSpc>
                <a:spcPct val="100000"/>
              </a:lnSpc>
              <a:spcBef>
                <a:spcPts val="160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row.names(StringNumObject) ← c("First", "Second", "Third")</a:t>
            </a:r>
            <a:endParaRPr b="1">
              <a:solidFill>
                <a:srgbClr val="FF0000"/>
              </a:solidFill>
              <a:latin typeface="Courier New"/>
              <a:ea typeface="Courier New"/>
              <a:cs typeface="Courier New"/>
              <a:sym typeface="Courier New"/>
            </a:endParaRPr>
          </a:p>
          <a:p>
            <a:pPr marL="0" lvl="0" indent="0" rtl="0">
              <a:spcBef>
                <a:spcPts val="1600"/>
              </a:spcBef>
              <a:spcAft>
                <a:spcPts val="0"/>
              </a:spcAft>
              <a:buClr>
                <a:schemeClr val="dk1"/>
              </a:buClr>
              <a:buSzPts val="1100"/>
              <a:buFont typeface="Arial"/>
              <a:buNone/>
            </a:pPr>
            <a:endParaRPr/>
          </a:p>
          <a:p>
            <a:pPr marL="0" lvl="0" indent="0" algn="ctr" rtl="0">
              <a:spcBef>
                <a:spcPts val="1600"/>
              </a:spcBef>
              <a:spcAft>
                <a:spcPts val="0"/>
              </a:spcAft>
              <a:buNone/>
            </a:pPr>
            <a:r>
              <a:rPr lang="en" b="1" u="sng"/>
              <a:t>Why use data.frame when we have cbind()/rbind()?</a:t>
            </a:r>
            <a:endParaRPr b="1" u="sng"/>
          </a:p>
          <a:p>
            <a:pPr marL="0" lvl="0" indent="0" algn="ctr" rtl="0">
              <a:spcBef>
                <a:spcPts val="1600"/>
              </a:spcBef>
              <a:spcAft>
                <a:spcPts val="0"/>
              </a:spcAft>
              <a:buNone/>
            </a:pPr>
            <a:endParaRPr b="1"/>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body" idx="1"/>
          </p:nvPr>
        </p:nvSpPr>
        <p:spPr>
          <a:xfrm>
            <a:off x="311700" y="169750"/>
            <a:ext cx="8719200" cy="4821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b="1"/>
              <a:t># $ : component selection</a:t>
            </a:r>
            <a:endParaRPr sz="2000" b="1"/>
          </a:p>
          <a:p>
            <a:pPr marL="0" lvl="0" indent="0">
              <a:spcBef>
                <a:spcPts val="1600"/>
              </a:spcBef>
              <a:spcAft>
                <a:spcPts val="0"/>
              </a:spcAft>
              <a:buNone/>
            </a:pPr>
            <a:r>
              <a:rPr lang="en" sz="2000" b="1">
                <a:solidFill>
                  <a:srgbClr val="FF0000"/>
                </a:solidFill>
              </a:rPr>
              <a:t>NewNumeric ←  StringNumObj$NumVec</a:t>
            </a:r>
            <a:endParaRPr sz="2000" b="1">
              <a:solidFill>
                <a:srgbClr val="FF0000"/>
              </a:solidFill>
            </a:endParaRPr>
          </a:p>
          <a:p>
            <a:pPr marL="0" lvl="0" indent="0">
              <a:spcBef>
                <a:spcPts val="1600"/>
              </a:spcBef>
              <a:spcAft>
                <a:spcPts val="0"/>
              </a:spcAft>
              <a:buNone/>
            </a:pPr>
            <a:endParaRPr sz="2000" b="1"/>
          </a:p>
          <a:p>
            <a:pPr marL="0" lvl="0" indent="0" rtl="0">
              <a:spcBef>
                <a:spcPts val="1600"/>
              </a:spcBef>
              <a:spcAft>
                <a:spcPts val="0"/>
              </a:spcAft>
              <a:buNone/>
            </a:pPr>
            <a:r>
              <a:rPr lang="en" sz="2000" b="1"/>
              <a:t># head()/tail() : select first/last few rows </a:t>
            </a:r>
            <a:endParaRPr sz="2000" b="1"/>
          </a:p>
          <a:p>
            <a:pPr marL="0" lvl="0" indent="0">
              <a:spcBef>
                <a:spcPts val="1600"/>
              </a:spcBef>
              <a:spcAft>
                <a:spcPts val="0"/>
              </a:spcAft>
              <a:buNone/>
            </a:pPr>
            <a:r>
              <a:rPr lang="en" sz="2000" b="1">
                <a:solidFill>
                  <a:srgbClr val="FF0000"/>
                </a:solidFill>
              </a:rPr>
              <a:t>head(cars)</a:t>
            </a:r>
            <a:endParaRPr sz="2000" b="1">
              <a:solidFill>
                <a:srgbClr val="FF0000"/>
              </a:solidFill>
            </a:endParaRPr>
          </a:p>
          <a:p>
            <a:pPr marL="0" lvl="0" indent="0">
              <a:spcBef>
                <a:spcPts val="1600"/>
              </a:spcBef>
              <a:spcAft>
                <a:spcPts val="0"/>
              </a:spcAft>
              <a:buNone/>
            </a:pPr>
            <a:endParaRPr sz="2000"/>
          </a:p>
          <a:p>
            <a:pPr marL="0" lvl="0" indent="0">
              <a:spcBef>
                <a:spcPts val="1600"/>
              </a:spcBef>
              <a:spcAft>
                <a:spcPts val="0"/>
              </a:spcAft>
              <a:buNone/>
            </a:pPr>
            <a:r>
              <a:rPr lang="en" sz="2000" b="1"/>
              <a:t># [rows,columns] subscript operators, : sequence operator</a:t>
            </a:r>
            <a:endParaRPr sz="2000" b="1"/>
          </a:p>
          <a:p>
            <a:pPr marL="0" lvl="0" indent="0">
              <a:spcBef>
                <a:spcPts val="1600"/>
              </a:spcBef>
              <a:spcAft>
                <a:spcPts val="0"/>
              </a:spcAft>
              <a:buNone/>
            </a:pPr>
            <a:r>
              <a:rPr lang="en" sz="2000" b="1">
                <a:solidFill>
                  <a:srgbClr val="FF0000"/>
                </a:solidFill>
              </a:rPr>
              <a:t>cars[3:7, ]</a:t>
            </a:r>
            <a:endParaRPr sz="2000" b="1">
              <a:solidFill>
                <a:srgbClr val="FF0000"/>
              </a:solidFill>
            </a:endParaRPr>
          </a:p>
          <a:p>
            <a:pPr marL="0" lvl="0" indent="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body" idx="1"/>
          </p:nvPr>
        </p:nvSpPr>
        <p:spPr>
          <a:xfrm>
            <a:off x="311700" y="294250"/>
            <a:ext cx="8754300" cy="4741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200" b="1">
                <a:solidFill>
                  <a:srgbClr val="FF0000"/>
                </a:solidFill>
              </a:rPr>
              <a:t># str(..)</a:t>
            </a:r>
            <a:r>
              <a:rPr lang="en" sz="2200" b="1"/>
              <a:t> </a:t>
            </a:r>
            <a:endParaRPr sz="2200" b="1"/>
          </a:p>
          <a:p>
            <a:pPr marL="0" lvl="0" indent="0" rtl="0">
              <a:lnSpc>
                <a:spcPct val="100000"/>
              </a:lnSpc>
              <a:spcBef>
                <a:spcPts val="0"/>
              </a:spcBef>
              <a:spcAft>
                <a:spcPts val="0"/>
              </a:spcAft>
              <a:buNone/>
            </a:pPr>
            <a:r>
              <a:rPr lang="en" sz="2200"/>
              <a:t>compactly display the structure of an R object</a:t>
            </a:r>
            <a:endParaRPr sz="2200"/>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E.g, </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 3 obs. of  2 variables:</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 $ NumVec : num  2 3 4</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 $ CharVec: Factor w/ 3 levels "data","doing",..: 2 1 3</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endParaRPr sz="2200" b="1"/>
          </a:p>
          <a:p>
            <a:pPr marL="0" lvl="0" indent="0" rtl="0">
              <a:lnSpc>
                <a:spcPct val="100000"/>
              </a:lnSpc>
              <a:spcBef>
                <a:spcPts val="0"/>
              </a:spcBef>
              <a:spcAft>
                <a:spcPts val="0"/>
              </a:spcAft>
              <a:buNone/>
            </a:pPr>
            <a:r>
              <a:rPr lang="en" sz="2200" b="1">
                <a:solidFill>
                  <a:srgbClr val="FF0000"/>
                </a:solidFill>
              </a:rPr>
              <a:t># summary(..)</a:t>
            </a:r>
            <a:endParaRPr sz="2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2200"/>
              <a:t>display summary statistics for analysis (mean, quantiles, etc)</a:t>
            </a:r>
            <a:endParaRPr sz="2200"/>
          </a:p>
          <a:p>
            <a:pPr marL="0" lvl="0" indent="0" rtl="0">
              <a:lnSpc>
                <a:spcPct val="100000"/>
              </a:lnSpc>
              <a:spcBef>
                <a:spcPts val="0"/>
              </a:spcBef>
              <a:spcAft>
                <a:spcPts val="0"/>
              </a:spcAft>
              <a:buNone/>
            </a:pPr>
            <a:r>
              <a:rPr lang="en" sz="1200" b="1">
                <a:solidFill>
                  <a:srgbClr val="FF0000"/>
                </a:solidFill>
              </a:rPr>
              <a:t>E.g.,</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   NumVec       CharVec </a:t>
            </a:r>
            <a:endParaRPr sz="1200" b="1">
              <a:solidFill>
                <a:srgbClr val="FF0000"/>
              </a:solidFill>
            </a:endParaRPr>
          </a:p>
          <a:p>
            <a:pPr marL="0" lvl="0" indent="0" rtl="0">
              <a:lnSpc>
                <a:spcPct val="100000"/>
              </a:lnSpc>
              <a:spcBef>
                <a:spcPts val="0"/>
              </a:spcBef>
              <a:spcAft>
                <a:spcPts val="0"/>
              </a:spcAft>
              <a:buClr>
                <a:schemeClr val="dk1"/>
              </a:buClr>
              <a:buSzPts val="1100"/>
              <a:buFont typeface="Arial"/>
              <a:buNone/>
            </a:pPr>
            <a:r>
              <a:rPr lang="en" sz="1200" b="1">
                <a:solidFill>
                  <a:srgbClr val="FF0000"/>
                </a:solidFill>
              </a:rPr>
              <a:t>   Min.   :2.0   data   :1  </a:t>
            </a:r>
            <a:endParaRPr sz="1200" b="1">
              <a:solidFill>
                <a:srgbClr val="FF0000"/>
              </a:solidFill>
            </a:endParaRPr>
          </a:p>
          <a:p>
            <a:pPr marL="0" lvl="0" indent="0" rtl="0">
              <a:lnSpc>
                <a:spcPct val="100000"/>
              </a:lnSpc>
              <a:spcBef>
                <a:spcPts val="0"/>
              </a:spcBef>
              <a:spcAft>
                <a:spcPts val="0"/>
              </a:spcAft>
              <a:buNone/>
            </a:pPr>
            <a:r>
              <a:rPr lang="en" sz="1200" b="1">
                <a:solidFill>
                  <a:srgbClr val="FF0000"/>
                </a:solidFill>
              </a:rPr>
              <a:t>   1st Qu.:2.5   doing  :1</a:t>
            </a:r>
            <a:endParaRPr sz="1200" b="1">
              <a:solidFill>
                <a:srgbClr val="FF0000"/>
              </a:solidFill>
            </a:endParaRPr>
          </a:p>
          <a:p>
            <a:pPr marL="0" lvl="0" indent="0" rtl="0">
              <a:lnSpc>
                <a:spcPct val="100000"/>
              </a:lnSpc>
              <a:spcBef>
                <a:spcPts val="0"/>
              </a:spcBef>
              <a:spcAft>
                <a:spcPts val="0"/>
              </a:spcAft>
              <a:buNone/>
            </a:pPr>
            <a:endParaRPr sz="1200" b="1">
              <a:solidFill>
                <a:srgbClr val="FF0000"/>
              </a:solidFill>
            </a:endParaRPr>
          </a:p>
          <a:p>
            <a:pPr marL="0" lvl="0" indent="0" rtl="0">
              <a:lnSpc>
                <a:spcPct val="100000"/>
              </a:lnSpc>
              <a:spcBef>
                <a:spcPts val="0"/>
              </a:spcBef>
              <a:spcAft>
                <a:spcPts val="0"/>
              </a:spcAft>
              <a:buNone/>
            </a:pPr>
            <a:endParaRPr sz="1200" b="1">
              <a:solidFill>
                <a:srgbClr val="FF0000"/>
              </a:solidFill>
            </a:endParaRPr>
          </a:p>
          <a:p>
            <a:pPr marL="0" lvl="0" indent="0" rtl="0">
              <a:lnSpc>
                <a:spcPct val="100000"/>
              </a:lnSpc>
              <a:spcBef>
                <a:spcPts val="0"/>
              </a:spcBef>
              <a:spcAft>
                <a:spcPts val="0"/>
              </a:spcAft>
              <a:buNone/>
            </a:pPr>
            <a:r>
              <a:rPr lang="en" sz="2200" b="1">
                <a:solidFill>
                  <a:srgbClr val="FF0000"/>
                </a:solidFill>
              </a:rPr>
              <a:t># dim(..) </a:t>
            </a:r>
            <a:endParaRPr sz="2200" b="1">
              <a:solidFill>
                <a:srgbClr val="FF0000"/>
              </a:solidFill>
            </a:endParaRPr>
          </a:p>
          <a:p>
            <a:pPr marL="0" lvl="0" indent="0" rtl="0">
              <a:lnSpc>
                <a:spcPct val="100000"/>
              </a:lnSpc>
              <a:spcBef>
                <a:spcPts val="0"/>
              </a:spcBef>
              <a:spcAft>
                <a:spcPts val="0"/>
              </a:spcAft>
              <a:buNone/>
            </a:pPr>
            <a:r>
              <a:rPr lang="en" sz="2200"/>
              <a:t>retrieve or set the dimensions of an object (array, matrix, dataframe)</a:t>
            </a:r>
            <a:endParaRPr sz="2200"/>
          </a:p>
          <a:p>
            <a:pPr marL="0" lvl="0" indent="0" rtl="0">
              <a:lnSpc>
                <a:spcPct val="100000"/>
              </a:lnSpc>
              <a:spcBef>
                <a:spcPts val="0"/>
              </a:spcBef>
              <a:spcAft>
                <a:spcPts val="0"/>
              </a:spcAft>
              <a:buNone/>
            </a:pPr>
            <a:r>
              <a:rPr lang="en" sz="1200" b="1">
                <a:solidFill>
                  <a:srgbClr val="FF0000"/>
                </a:solidFill>
              </a:rPr>
              <a:t>E.g., </a:t>
            </a:r>
            <a:endParaRPr sz="1200" b="1">
              <a:solidFill>
                <a:srgbClr val="FF0000"/>
              </a:solidFill>
            </a:endParaRPr>
          </a:p>
          <a:p>
            <a:pPr marL="0" lvl="0" indent="0" rtl="0">
              <a:lnSpc>
                <a:spcPct val="100000"/>
              </a:lnSpc>
              <a:spcBef>
                <a:spcPts val="0"/>
              </a:spcBef>
              <a:spcAft>
                <a:spcPts val="0"/>
              </a:spcAft>
              <a:buNone/>
            </a:pPr>
            <a:r>
              <a:rPr lang="en" sz="1200" b="1">
                <a:solidFill>
                  <a:srgbClr val="FF0000"/>
                </a:solidFill>
              </a:rPr>
              <a:t>   [1] 3 2</a:t>
            </a:r>
            <a:endParaRPr sz="1200" b="1">
              <a:solidFill>
                <a:srgbClr val="FF0000"/>
              </a:solidFill>
            </a:endParaRPr>
          </a:p>
          <a:p>
            <a:pPr marL="0" lvl="0" indent="0" rtl="0">
              <a:lnSpc>
                <a:spcPct val="100000"/>
              </a:lnSpc>
              <a:spcBef>
                <a:spcPts val="0"/>
              </a:spcBef>
              <a:spcAft>
                <a:spcPts val="1600"/>
              </a:spcAft>
              <a:buClr>
                <a:schemeClr val="dk1"/>
              </a:buClr>
              <a:buSzPts val="1100"/>
              <a:buFont typeface="Arial"/>
              <a:buNone/>
            </a:pPr>
            <a:endParaRPr sz="22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body" idx="1"/>
          </p:nvPr>
        </p:nvSpPr>
        <p:spPr>
          <a:xfrm>
            <a:off x="311700" y="362150"/>
            <a:ext cx="8520600" cy="4206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b="1"/>
              <a:t>Missing/extreme values:</a:t>
            </a:r>
            <a:endParaRPr sz="3000" b="1"/>
          </a:p>
          <a:p>
            <a:pPr marL="0" lvl="0" indent="0">
              <a:spcBef>
                <a:spcPts val="1600"/>
              </a:spcBef>
              <a:spcAft>
                <a:spcPts val="0"/>
              </a:spcAft>
              <a:buNone/>
            </a:pPr>
            <a:endParaRPr sz="3000" b="1"/>
          </a:p>
          <a:p>
            <a:pPr marL="0" lvl="0" indent="0">
              <a:spcBef>
                <a:spcPts val="1600"/>
              </a:spcBef>
              <a:spcAft>
                <a:spcPts val="0"/>
              </a:spcAft>
              <a:buNone/>
            </a:pPr>
            <a:r>
              <a:rPr lang="en" sz="3000" b="1"/>
              <a:t>NA = not available</a:t>
            </a:r>
            <a:endParaRPr sz="3000" b="1"/>
          </a:p>
          <a:p>
            <a:pPr marL="0" lvl="0" indent="0">
              <a:spcBef>
                <a:spcPts val="1600"/>
              </a:spcBef>
              <a:spcAft>
                <a:spcPts val="0"/>
              </a:spcAft>
              <a:buNone/>
            </a:pPr>
            <a:r>
              <a:rPr lang="en" sz="3000" b="1"/>
              <a:t>NaN = undefined</a:t>
            </a:r>
            <a:endParaRPr sz="3000" b="1"/>
          </a:p>
          <a:p>
            <a:pPr marL="0" lvl="0" indent="0">
              <a:spcBef>
                <a:spcPts val="1600"/>
              </a:spcBef>
              <a:spcAft>
                <a:spcPts val="1600"/>
              </a:spcAft>
              <a:buNone/>
            </a:pPr>
            <a:r>
              <a:rPr lang="en" sz="3000" b="1"/>
              <a:t>Inf = extremely small/large (infinity)</a:t>
            </a:r>
            <a:endParaRPr sz="3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body" idx="1"/>
          </p:nvPr>
        </p:nvSpPr>
        <p:spPr>
          <a:xfrm>
            <a:off x="311700" y="203475"/>
            <a:ext cx="8520600" cy="4365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3000"/>
          </a:p>
          <a:p>
            <a:pPr marL="0" lvl="0" indent="0" rtl="0">
              <a:spcBef>
                <a:spcPts val="1600"/>
              </a:spcBef>
              <a:spcAft>
                <a:spcPts val="0"/>
              </a:spcAft>
              <a:buNone/>
            </a:pPr>
            <a:r>
              <a:rPr lang="en" sz="3000"/>
              <a:t>What did you learn today?</a:t>
            </a:r>
            <a:endParaRPr sz="3000"/>
          </a:p>
          <a:p>
            <a:pPr marL="0" lvl="0" indent="0" rtl="0">
              <a:spcBef>
                <a:spcPts val="1600"/>
              </a:spcBef>
              <a:spcAft>
                <a:spcPts val="0"/>
              </a:spcAft>
              <a:buNone/>
            </a:pPr>
            <a:endParaRPr sz="3000"/>
          </a:p>
          <a:p>
            <a:pPr marL="0" lvl="0" indent="0" rtl="0">
              <a:spcBef>
                <a:spcPts val="1600"/>
              </a:spcBef>
              <a:spcAft>
                <a:spcPts val="1600"/>
              </a:spcAft>
              <a:buNone/>
            </a:pPr>
            <a:r>
              <a:rPr lang="en" sz="3000"/>
              <a:t>Questions?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237400"/>
            <a:ext cx="8520600" cy="4781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Grading:</a:t>
            </a:r>
            <a:endParaRPr b="1" dirty="0"/>
          </a:p>
          <a:p>
            <a:pPr marL="0" lvl="0" indent="0">
              <a:spcBef>
                <a:spcPts val="1600"/>
              </a:spcBef>
              <a:spcAft>
                <a:spcPts val="0"/>
              </a:spcAft>
              <a:buNone/>
            </a:pPr>
            <a:r>
              <a:rPr lang="en" dirty="0"/>
              <a:t>Live Session Assignments (50%) </a:t>
            </a:r>
            <a:endParaRPr lang="en-US" dirty="0" smtClean="0"/>
          </a:p>
          <a:p>
            <a:pPr marL="0" lvl="0" indent="0">
              <a:spcBef>
                <a:spcPts val="1600"/>
              </a:spcBef>
              <a:spcAft>
                <a:spcPts val="0"/>
              </a:spcAft>
              <a:buNone/>
            </a:pPr>
            <a:r>
              <a:rPr lang="en" b="1" dirty="0" smtClean="0"/>
              <a:t>HW1 </a:t>
            </a:r>
            <a:r>
              <a:rPr lang="en" b="1" dirty="0"/>
              <a:t>is due next </a:t>
            </a:r>
            <a:r>
              <a:rPr lang="en-US" b="1" dirty="0" smtClean="0"/>
              <a:t>week</a:t>
            </a:r>
            <a:r>
              <a:rPr lang="en" b="1" dirty="0" smtClean="0"/>
              <a:t>, </a:t>
            </a:r>
            <a:r>
              <a:rPr lang="en" b="1" dirty="0"/>
              <a:t>1 hour before live </a:t>
            </a:r>
            <a:r>
              <a:rPr lang="en" b="1" dirty="0" smtClean="0"/>
              <a:t>session</a:t>
            </a:r>
            <a:endParaRPr lang="en-US" b="1" dirty="0"/>
          </a:p>
          <a:p>
            <a:pPr marL="0" lvl="0" indent="0">
              <a:spcBef>
                <a:spcPts val="1600"/>
              </a:spcBef>
              <a:spcAft>
                <a:spcPts val="0"/>
              </a:spcAft>
              <a:buNone/>
            </a:pPr>
            <a:endParaRPr dirty="0"/>
          </a:p>
          <a:p>
            <a:pPr marL="0" lvl="0" indent="0">
              <a:spcBef>
                <a:spcPts val="1600"/>
              </a:spcBef>
              <a:spcAft>
                <a:spcPts val="0"/>
              </a:spcAft>
              <a:buNone/>
            </a:pPr>
            <a:r>
              <a:rPr lang="en" dirty="0"/>
              <a:t>Case Studies (30%), </a:t>
            </a:r>
            <a:endParaRPr dirty="0"/>
          </a:p>
          <a:p>
            <a:pPr marL="0" lvl="0" indent="0">
              <a:spcBef>
                <a:spcPts val="1600"/>
              </a:spcBef>
              <a:spcAft>
                <a:spcPts val="0"/>
              </a:spcAft>
              <a:buNone/>
            </a:pPr>
            <a:endParaRPr dirty="0"/>
          </a:p>
          <a:p>
            <a:pPr marL="0" lvl="0" indent="0">
              <a:spcBef>
                <a:spcPts val="1600"/>
              </a:spcBef>
              <a:spcAft>
                <a:spcPts val="0"/>
              </a:spcAft>
              <a:buNone/>
            </a:pPr>
            <a:r>
              <a:rPr lang="en" dirty="0"/>
              <a:t>Videos and Questions during asynchronous material (BLTs) (15%), </a:t>
            </a:r>
            <a:endParaRPr dirty="0"/>
          </a:p>
          <a:p>
            <a:pPr marL="0" lvl="0" indent="0">
              <a:spcBef>
                <a:spcPts val="1600"/>
              </a:spcBef>
              <a:spcAft>
                <a:spcPts val="0"/>
              </a:spcAft>
              <a:buNone/>
            </a:pPr>
            <a:endParaRPr dirty="0"/>
          </a:p>
          <a:p>
            <a:pPr marL="0" lvl="0" indent="0">
              <a:spcBef>
                <a:spcPts val="1600"/>
              </a:spcBef>
              <a:spcAft>
                <a:spcPts val="1600"/>
              </a:spcAft>
              <a:buNone/>
            </a:pPr>
            <a:r>
              <a:rPr lang="en" dirty="0"/>
              <a:t>Live Session Attendance (5%).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341350"/>
            <a:ext cx="8520600" cy="460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0"/>
              </a:spcAft>
              <a:buNone/>
            </a:pPr>
            <a:r>
              <a:rPr lang="en" sz="3000"/>
              <a:t>What is Data Science? </a:t>
            </a:r>
            <a:endParaRPr sz="3000"/>
          </a:p>
          <a:p>
            <a:pPr marL="0" lvl="0" indent="0">
              <a:spcBef>
                <a:spcPts val="1600"/>
              </a:spcBef>
              <a:spcAft>
                <a:spcPts val="0"/>
              </a:spcAft>
              <a:buNone/>
            </a:pPr>
            <a:endParaRPr sz="3000"/>
          </a:p>
          <a:p>
            <a:pPr marL="0" lvl="0" indent="0">
              <a:spcBef>
                <a:spcPts val="1600"/>
              </a:spcBef>
              <a:spcAft>
                <a:spcPts val="0"/>
              </a:spcAft>
              <a:buNone/>
            </a:pPr>
            <a:r>
              <a:rPr lang="en" sz="3000"/>
              <a:t>Reproducible vs Replicable</a:t>
            </a:r>
            <a:endParaRPr sz="3000"/>
          </a:p>
          <a:p>
            <a:pPr marL="0" lvl="0" indent="0">
              <a:spcBef>
                <a:spcPts val="1600"/>
              </a:spcBef>
              <a:spcAft>
                <a:spcPts val="0"/>
              </a:spcAft>
              <a:buNone/>
            </a:pPr>
            <a:endParaRPr sz="3000"/>
          </a:p>
          <a:p>
            <a:pPr marL="0" lvl="0" indent="0">
              <a:spcBef>
                <a:spcPts val="1600"/>
              </a:spcBef>
              <a:spcAft>
                <a:spcPts val="1600"/>
              </a:spcAft>
              <a:buNone/>
            </a:pPr>
            <a:r>
              <a:rPr lang="en" sz="3000"/>
              <a:t>Tools for Data Science</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88050" y="72875"/>
            <a:ext cx="8520600" cy="79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Science Venn Diagram </a:t>
            </a:r>
            <a:r>
              <a:rPr lang="en" sz="1000"/>
              <a:t>https://s3.amazonaws.com/aws.drewconway.com/viz/venn_diagram/data_science.html</a:t>
            </a:r>
            <a:endParaRPr sz="1000"/>
          </a:p>
          <a:p>
            <a:pPr marL="0" lvl="0" indent="0">
              <a:spcBef>
                <a:spcPts val="0"/>
              </a:spcBef>
              <a:spcAft>
                <a:spcPts val="0"/>
              </a:spcAft>
              <a:buNone/>
            </a:pPr>
            <a:endParaRPr/>
          </a:p>
        </p:txBody>
      </p:sp>
      <p:pic>
        <p:nvPicPr>
          <p:cNvPr id="71" name="Google Shape;71;p16"/>
          <p:cNvPicPr preferRelativeResize="0"/>
          <p:nvPr/>
        </p:nvPicPr>
        <p:blipFill>
          <a:blip r:embed="rId3">
            <a:alphaModFix/>
          </a:blip>
          <a:stretch>
            <a:fillRect/>
          </a:stretch>
        </p:blipFill>
        <p:spPr>
          <a:xfrm>
            <a:off x="2356775" y="934975"/>
            <a:ext cx="4218150" cy="416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1587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Big Data: the 3 Vs </a:t>
            </a:r>
            <a:endParaRPr/>
          </a:p>
        </p:txBody>
      </p:sp>
      <p:pic>
        <p:nvPicPr>
          <p:cNvPr id="77" name="Google Shape;77;p17"/>
          <p:cNvPicPr preferRelativeResize="0"/>
          <p:nvPr/>
        </p:nvPicPr>
        <p:blipFill>
          <a:blip r:embed="rId3">
            <a:alphaModFix/>
          </a:blip>
          <a:stretch>
            <a:fillRect/>
          </a:stretch>
        </p:blipFill>
        <p:spPr>
          <a:xfrm>
            <a:off x="1831900" y="1093775"/>
            <a:ext cx="5099166"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Science profile</a:t>
            </a:r>
            <a:endParaRPr/>
          </a:p>
        </p:txBody>
      </p:sp>
      <p:sp>
        <p:nvSpPr>
          <p:cNvPr id="83" name="Google Shape;83;p18"/>
          <p:cNvSpPr txBox="1">
            <a:spLocks noGrp="1"/>
          </p:cNvSpPr>
          <p:nvPr>
            <p:ph type="body" idx="1"/>
          </p:nvPr>
        </p:nvSpPr>
        <p:spPr>
          <a:xfrm>
            <a:off x="311700" y="1152475"/>
            <a:ext cx="8520600" cy="3876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Computer Programming</a:t>
            </a:r>
            <a:endParaRPr/>
          </a:p>
          <a:p>
            <a:pPr marL="0" lvl="0" indent="0">
              <a:spcBef>
                <a:spcPts val="1600"/>
              </a:spcBef>
              <a:spcAft>
                <a:spcPts val="0"/>
              </a:spcAft>
              <a:buNone/>
            </a:pPr>
            <a:r>
              <a:rPr lang="en"/>
              <a:t>Math</a:t>
            </a:r>
            <a:endParaRPr/>
          </a:p>
          <a:p>
            <a:pPr marL="0" lvl="0" indent="0">
              <a:spcBef>
                <a:spcPts val="1600"/>
              </a:spcBef>
              <a:spcAft>
                <a:spcPts val="0"/>
              </a:spcAft>
              <a:buNone/>
            </a:pPr>
            <a:r>
              <a:rPr lang="en"/>
              <a:t>Statistics</a:t>
            </a:r>
            <a:endParaRPr/>
          </a:p>
          <a:p>
            <a:pPr marL="0" lvl="0" indent="0">
              <a:spcBef>
                <a:spcPts val="1600"/>
              </a:spcBef>
              <a:spcAft>
                <a:spcPts val="0"/>
              </a:spcAft>
              <a:buNone/>
            </a:pPr>
            <a:r>
              <a:rPr lang="en"/>
              <a:t>Machine Learning</a:t>
            </a:r>
            <a:endParaRPr/>
          </a:p>
          <a:p>
            <a:pPr marL="0" lvl="0" indent="0">
              <a:spcBef>
                <a:spcPts val="1600"/>
              </a:spcBef>
              <a:spcAft>
                <a:spcPts val="0"/>
              </a:spcAft>
              <a:buNone/>
            </a:pPr>
            <a:r>
              <a:rPr lang="en"/>
              <a:t>Domain Expertise</a:t>
            </a:r>
            <a:endParaRPr/>
          </a:p>
          <a:p>
            <a:pPr marL="0" lvl="0" indent="0">
              <a:spcBef>
                <a:spcPts val="1600"/>
              </a:spcBef>
              <a:spcAft>
                <a:spcPts val="0"/>
              </a:spcAft>
              <a:buNone/>
            </a:pPr>
            <a:r>
              <a:rPr lang="en"/>
              <a:t>Communication, Presentation Skills</a:t>
            </a:r>
            <a:endParaRPr/>
          </a:p>
          <a:p>
            <a:pPr marL="0" lvl="0" indent="0">
              <a:spcBef>
                <a:spcPts val="1600"/>
              </a:spcBef>
              <a:spcAft>
                <a:spcPts val="0"/>
              </a:spcAft>
              <a:buNone/>
            </a:pPr>
            <a:r>
              <a:rPr lang="en"/>
              <a:t>Data Visualization</a:t>
            </a:r>
            <a:endParaRPr/>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1621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Reproducible research</a:t>
            </a:r>
            <a:endParaRPr b="1"/>
          </a:p>
        </p:txBody>
      </p:sp>
      <p:sp>
        <p:nvSpPr>
          <p:cNvPr id="89" name="Google Shape;89;p19"/>
          <p:cNvSpPr txBox="1">
            <a:spLocks noGrp="1"/>
          </p:cNvSpPr>
          <p:nvPr>
            <p:ph type="body" idx="1"/>
          </p:nvPr>
        </p:nvSpPr>
        <p:spPr>
          <a:xfrm>
            <a:off x="311700" y="882725"/>
            <a:ext cx="8520600" cy="415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a:solidFill>
                  <a:srgbClr val="000000"/>
                </a:solidFill>
                <a:highlight>
                  <a:srgbClr val="FFFFFF"/>
                </a:highlight>
                <a:latin typeface="Verdana"/>
                <a:ea typeface="Verdana"/>
                <a:cs typeface="Verdana"/>
                <a:sym typeface="Verdana"/>
              </a:rPr>
              <a:t>Use specific set of computational functions/analyses (usually specified in terms of code) and original data to recreate findings</a:t>
            </a:r>
            <a:endParaRPr sz="2000">
              <a:solidFill>
                <a:srgbClr val="000000"/>
              </a:solidFill>
              <a:highlight>
                <a:srgbClr val="FFFFFF"/>
              </a:highlight>
              <a:latin typeface="Verdana"/>
              <a:ea typeface="Verdana"/>
              <a:cs typeface="Verdana"/>
              <a:sym typeface="Verdana"/>
            </a:endParaRPr>
          </a:p>
          <a:p>
            <a:pPr marL="0" lvl="0" indent="0">
              <a:spcBef>
                <a:spcPts val="1600"/>
              </a:spcBef>
              <a:spcAft>
                <a:spcPts val="0"/>
              </a:spcAft>
              <a:buNone/>
            </a:pPr>
            <a:endParaRPr sz="2000">
              <a:solidFill>
                <a:srgbClr val="000000"/>
              </a:solidFill>
              <a:highlight>
                <a:srgbClr val="FFFFFF"/>
              </a:highlight>
              <a:latin typeface="Verdana"/>
              <a:ea typeface="Verdana"/>
              <a:cs typeface="Verdana"/>
              <a:sym typeface="Verdana"/>
            </a:endParaRPr>
          </a:p>
          <a:p>
            <a:pPr marL="0" lvl="0" indent="0">
              <a:spcBef>
                <a:spcPts val="1600"/>
              </a:spcBef>
              <a:spcAft>
                <a:spcPts val="0"/>
              </a:spcAft>
              <a:buNone/>
            </a:pPr>
            <a:r>
              <a:rPr lang="en" sz="2000">
                <a:solidFill>
                  <a:srgbClr val="000000"/>
                </a:solidFill>
                <a:highlight>
                  <a:srgbClr val="FFFFFF"/>
                </a:highlight>
                <a:latin typeface="Verdana"/>
                <a:ea typeface="Verdana"/>
                <a:cs typeface="Verdana"/>
                <a:sym typeface="Verdana"/>
              </a:rPr>
              <a:t>Replicable: recreate findings with new data</a:t>
            </a:r>
            <a:endParaRPr sz="2000">
              <a:solidFill>
                <a:srgbClr val="000000"/>
              </a:solidFill>
              <a:highlight>
                <a:srgbClr val="FFFFFF"/>
              </a:highlight>
              <a:latin typeface="Verdana"/>
              <a:ea typeface="Verdana"/>
              <a:cs typeface="Verdana"/>
              <a:sym typeface="Verdana"/>
            </a:endParaRPr>
          </a:p>
          <a:p>
            <a:pPr marL="0" lvl="0" indent="0">
              <a:spcBef>
                <a:spcPts val="1600"/>
              </a:spcBef>
              <a:spcAft>
                <a:spcPts val="0"/>
              </a:spcAft>
              <a:buNone/>
            </a:pPr>
            <a:r>
              <a:rPr lang="en" sz="2000">
                <a:solidFill>
                  <a:srgbClr val="000000"/>
                </a:solidFill>
                <a:highlight>
                  <a:srgbClr val="FFFFFF"/>
                </a:highlight>
                <a:latin typeface="Verdana"/>
                <a:ea typeface="Verdana"/>
                <a:cs typeface="Verdana"/>
                <a:sym typeface="Verdana"/>
              </a:rPr>
              <a:t> </a:t>
            </a:r>
            <a:r>
              <a:rPr lang="en" sz="2000">
                <a:solidFill>
                  <a:srgbClr val="800000"/>
                </a:solidFill>
                <a:highlight>
                  <a:srgbClr val="FFFFFF"/>
                </a:highlight>
                <a:latin typeface="Verdana"/>
                <a:ea typeface="Verdana"/>
                <a:cs typeface="Verdana"/>
                <a:sym typeface="Verdana"/>
              </a:rPr>
              <a:t> </a:t>
            </a:r>
            <a:r>
              <a:rPr lang="en" sz="2000" b="1">
                <a:solidFill>
                  <a:srgbClr val="800000"/>
                </a:solidFill>
                <a:highlight>
                  <a:srgbClr val="FFFFFF"/>
                </a:highlight>
                <a:latin typeface="Verdana"/>
                <a:ea typeface="Verdana"/>
                <a:cs typeface="Verdana"/>
                <a:sym typeface="Verdana"/>
              </a:rPr>
              <a:t>A study is only replicable if you perform the exact same experiment (at least) twice, collect data in the same way both times, perform the same data analysis, and arrive at the same conclusions. </a:t>
            </a:r>
            <a:endParaRPr sz="2000" b="1">
              <a:solidFill>
                <a:srgbClr val="800000"/>
              </a:solidFill>
              <a:highlight>
                <a:srgbClr val="FFFFFF"/>
              </a:highlight>
              <a:latin typeface="Verdana"/>
              <a:ea typeface="Verdana"/>
              <a:cs typeface="Verdana"/>
              <a:sym typeface="Verdana"/>
            </a:endParaRPr>
          </a:p>
          <a:p>
            <a:pPr marL="0" lvl="0" indent="0">
              <a:spcBef>
                <a:spcPts val="1600"/>
              </a:spcBef>
              <a:spcAft>
                <a:spcPts val="0"/>
              </a:spcAft>
              <a:buNone/>
            </a:pPr>
            <a:r>
              <a:rPr lang="en" sz="950" b="1">
                <a:solidFill>
                  <a:srgbClr val="800000"/>
                </a:solidFill>
                <a:highlight>
                  <a:srgbClr val="FFFFFF"/>
                </a:highlight>
                <a:latin typeface="Verdana"/>
                <a:ea typeface="Verdana"/>
                <a:cs typeface="Verdana"/>
                <a:sym typeface="Verdana"/>
              </a:rPr>
              <a:t>http://languagelog.ldc.upenn.edu/nll/?p=21956</a:t>
            </a:r>
            <a:endParaRPr sz="950" b="1">
              <a:solidFill>
                <a:srgbClr val="800000"/>
              </a:solidFill>
              <a:highlight>
                <a:srgbClr val="FFFFFF"/>
              </a:highlight>
              <a:latin typeface="Verdana"/>
              <a:ea typeface="Verdana"/>
              <a:cs typeface="Verdana"/>
              <a:sym typeface="Verdana"/>
            </a:endParaRPr>
          </a:p>
          <a:p>
            <a:pPr marL="0" lvl="0" indent="0">
              <a:spcBef>
                <a:spcPts val="1600"/>
              </a:spcBef>
              <a:spcAft>
                <a:spcPts val="0"/>
              </a:spcAft>
              <a:buNone/>
            </a:pPr>
            <a:endParaRPr sz="950">
              <a:solidFill>
                <a:srgbClr val="800000"/>
              </a:solidFill>
              <a:highlight>
                <a:srgbClr val="FFFFFF"/>
              </a:highlight>
              <a:latin typeface="Verdana"/>
              <a:ea typeface="Verdana"/>
              <a:cs typeface="Verdana"/>
              <a:sym typeface="Verdana"/>
            </a:endParaRPr>
          </a:p>
          <a:p>
            <a:pPr marL="0" lvl="0" indent="0">
              <a:spcBef>
                <a:spcPts val="1600"/>
              </a:spcBef>
              <a:spcAft>
                <a:spcPts val="0"/>
              </a:spcAft>
              <a:buNone/>
            </a:pPr>
            <a:endParaRPr sz="950">
              <a:solidFill>
                <a:srgbClr val="800000"/>
              </a:solidFill>
              <a:highlight>
                <a:srgbClr val="FFFFFF"/>
              </a:highlight>
              <a:latin typeface="Verdana"/>
              <a:ea typeface="Verdana"/>
              <a:cs typeface="Verdana"/>
              <a:sym typeface="Verdana"/>
            </a:endParaRPr>
          </a:p>
          <a:p>
            <a:pPr marL="0" lvl="0" indent="0">
              <a:spcBef>
                <a:spcPts val="1600"/>
              </a:spcBef>
              <a:spcAft>
                <a:spcPts val="0"/>
              </a:spcAft>
              <a:buNone/>
            </a:pPr>
            <a:endParaRPr sz="950">
              <a:solidFill>
                <a:srgbClr val="800000"/>
              </a:solidFill>
              <a:highlight>
                <a:srgbClr val="FFFFFF"/>
              </a:highlight>
              <a:latin typeface="Verdana"/>
              <a:ea typeface="Verdana"/>
              <a:cs typeface="Verdana"/>
              <a:sym typeface="Verdana"/>
            </a:endParaRPr>
          </a:p>
          <a:p>
            <a:pPr marL="0" lvl="0" indent="0">
              <a:spcBef>
                <a:spcPts val="1600"/>
              </a:spcBef>
              <a:spcAft>
                <a:spcPts val="1600"/>
              </a:spcAft>
              <a:buNone/>
            </a:pPr>
            <a:endParaRPr sz="950">
              <a:solidFill>
                <a:srgbClr val="800000"/>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body" idx="1"/>
          </p:nvPr>
        </p:nvSpPr>
        <p:spPr>
          <a:xfrm>
            <a:off x="311700" y="198225"/>
            <a:ext cx="8520600" cy="4754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800" b="1">
                <a:solidFill>
                  <a:schemeClr val="dk1"/>
                </a:solidFill>
              </a:rPr>
              <a:t>Why is replicability important?</a:t>
            </a:r>
            <a:endParaRPr sz="2800" b="1">
              <a:solidFill>
                <a:schemeClr val="dk1"/>
              </a:solidFill>
            </a:endParaRPr>
          </a:p>
          <a:p>
            <a:pPr marL="0" lvl="0" indent="0" rtl="0">
              <a:lnSpc>
                <a:spcPct val="100000"/>
              </a:lnSpc>
              <a:spcBef>
                <a:spcPts val="0"/>
              </a:spcBef>
              <a:spcAft>
                <a:spcPts val="0"/>
              </a:spcAft>
              <a:buNone/>
            </a:pPr>
            <a:endParaRPr sz="2800">
              <a:solidFill>
                <a:schemeClr val="dk1"/>
              </a:solidFill>
            </a:endParaRPr>
          </a:p>
          <a:p>
            <a:pPr marL="0" lvl="0" indent="0" rtl="0">
              <a:lnSpc>
                <a:spcPct val="100000"/>
              </a:lnSpc>
              <a:spcBef>
                <a:spcPts val="0"/>
              </a:spcBef>
              <a:spcAft>
                <a:spcPts val="0"/>
              </a:spcAft>
              <a:buNone/>
            </a:pPr>
            <a:endParaRPr sz="2800">
              <a:solidFill>
                <a:schemeClr val="dk1"/>
              </a:solidFill>
            </a:endParaRPr>
          </a:p>
          <a:p>
            <a:pPr marL="0" lvl="0" indent="0" rtl="0">
              <a:lnSpc>
                <a:spcPct val="100000"/>
              </a:lnSpc>
              <a:spcBef>
                <a:spcPts val="0"/>
              </a:spcBef>
              <a:spcAft>
                <a:spcPts val="0"/>
              </a:spcAft>
              <a:buNone/>
            </a:pPr>
            <a:r>
              <a:rPr lang="en" sz="2800">
                <a:solidFill>
                  <a:schemeClr val="dk1"/>
                </a:solidFill>
              </a:rPr>
              <a:t>Open Source</a:t>
            </a:r>
            <a:endParaRPr sz="2800">
              <a:solidFill>
                <a:schemeClr val="dk1"/>
              </a:solidFill>
            </a:endParaRPr>
          </a:p>
          <a:p>
            <a:pPr marL="0" lvl="0" indent="0" rtl="0">
              <a:lnSpc>
                <a:spcPct val="100000"/>
              </a:lnSpc>
              <a:spcBef>
                <a:spcPts val="0"/>
              </a:spcBef>
              <a:spcAft>
                <a:spcPts val="0"/>
              </a:spcAft>
              <a:buNone/>
            </a:pPr>
            <a:endParaRPr sz="2800">
              <a:solidFill>
                <a:schemeClr val="dk1"/>
              </a:solidFill>
            </a:endParaRPr>
          </a:p>
          <a:p>
            <a:pPr marL="0" lvl="0" indent="0" rtl="0">
              <a:lnSpc>
                <a:spcPct val="100000"/>
              </a:lnSpc>
              <a:spcBef>
                <a:spcPts val="0"/>
              </a:spcBef>
              <a:spcAft>
                <a:spcPts val="0"/>
              </a:spcAft>
              <a:buNone/>
            </a:pPr>
            <a:r>
              <a:rPr lang="en" sz="2800">
                <a:solidFill>
                  <a:schemeClr val="dk1"/>
                </a:solidFill>
              </a:rPr>
              <a:t>Public research</a:t>
            </a:r>
            <a:endParaRPr sz="2800">
              <a:solidFill>
                <a:schemeClr val="dk1"/>
              </a:solidFill>
            </a:endParaRPr>
          </a:p>
          <a:p>
            <a:pPr marL="0" lvl="0" indent="0" rtl="0">
              <a:lnSpc>
                <a:spcPct val="100000"/>
              </a:lnSpc>
              <a:spcBef>
                <a:spcPts val="0"/>
              </a:spcBef>
              <a:spcAft>
                <a:spcPts val="0"/>
              </a:spcAft>
              <a:buNone/>
            </a:pPr>
            <a:endParaRPr sz="2800">
              <a:solidFill>
                <a:schemeClr val="dk1"/>
              </a:solidFill>
            </a:endParaRPr>
          </a:p>
          <a:p>
            <a:pPr marL="0" lvl="0" indent="0" rtl="0">
              <a:lnSpc>
                <a:spcPct val="100000"/>
              </a:lnSpc>
              <a:spcBef>
                <a:spcPts val="0"/>
              </a:spcBef>
              <a:spcAft>
                <a:spcPts val="0"/>
              </a:spcAft>
              <a:buClr>
                <a:schemeClr val="dk1"/>
              </a:buClr>
              <a:buSzPts val="1100"/>
              <a:buFont typeface="Arial"/>
              <a:buNone/>
            </a:pPr>
            <a:r>
              <a:rPr lang="en" sz="2800">
                <a:solidFill>
                  <a:schemeClr val="dk1"/>
                </a:solidFill>
              </a:rPr>
              <a:t>Business/Private Sector</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Tools for reproducible research</a:t>
            </a:r>
            <a:endParaRPr b="1"/>
          </a:p>
        </p:txBody>
      </p:sp>
      <p:sp>
        <p:nvSpPr>
          <p:cNvPr id="100" name="Google Shape;100;p21"/>
          <p:cNvSpPr txBox="1">
            <a:spLocks noGrp="1"/>
          </p:cNvSpPr>
          <p:nvPr>
            <p:ph type="body" idx="1"/>
          </p:nvPr>
        </p:nvSpPr>
        <p:spPr>
          <a:xfrm>
            <a:off x="311700" y="1152475"/>
            <a:ext cx="8520600" cy="386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a:t>R</a:t>
            </a:r>
            <a:endParaRPr sz="2200"/>
          </a:p>
          <a:p>
            <a:pPr marL="0" lvl="0" indent="0">
              <a:spcBef>
                <a:spcPts val="1600"/>
              </a:spcBef>
              <a:spcAft>
                <a:spcPts val="0"/>
              </a:spcAft>
              <a:buNone/>
            </a:pPr>
            <a:r>
              <a:rPr lang="en" sz="2200"/>
              <a:t>Knitr</a:t>
            </a:r>
            <a:endParaRPr sz="2200"/>
          </a:p>
          <a:p>
            <a:pPr marL="0" lvl="0" indent="0">
              <a:spcBef>
                <a:spcPts val="1600"/>
              </a:spcBef>
              <a:spcAft>
                <a:spcPts val="0"/>
              </a:spcAft>
              <a:buNone/>
            </a:pPr>
            <a:r>
              <a:rPr lang="en" sz="2200"/>
              <a:t>RMarkdown</a:t>
            </a:r>
            <a:endParaRPr sz="2200"/>
          </a:p>
          <a:p>
            <a:pPr marL="0" lvl="0" indent="0">
              <a:spcBef>
                <a:spcPts val="1600"/>
              </a:spcBef>
              <a:spcAft>
                <a:spcPts val="0"/>
              </a:spcAft>
              <a:buNone/>
            </a:pPr>
            <a:r>
              <a:rPr lang="en" sz="2200"/>
              <a:t>RStudio</a:t>
            </a:r>
            <a:endParaRPr sz="2200"/>
          </a:p>
          <a:p>
            <a:pPr marL="0" lvl="0" indent="0">
              <a:spcBef>
                <a:spcPts val="1600"/>
              </a:spcBef>
              <a:spcAft>
                <a:spcPts val="1600"/>
              </a:spcAft>
              <a:buNone/>
            </a:pPr>
            <a:r>
              <a:rPr lang="en" sz="2200"/>
              <a:t>Section 1.5.1, install R and RStudio, and all packages on page xix</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582</Words>
  <Application>Microsoft Office PowerPoint</Application>
  <PresentationFormat>On-screen Show (16:9)</PresentationFormat>
  <Paragraphs>126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Verdana</vt:lpstr>
      <vt:lpstr>Simple Light</vt:lpstr>
      <vt:lpstr>Doing Data Science Unit 1</vt:lpstr>
      <vt:lpstr>PowerPoint Presentation</vt:lpstr>
      <vt:lpstr>PowerPoint Presentation</vt:lpstr>
      <vt:lpstr>Data Science Venn Diagram https://s3.amazonaws.com/aws.drewconway.com/viz/venn_diagram/data_science.html </vt:lpstr>
      <vt:lpstr>Big Data: the 3 Vs </vt:lpstr>
      <vt:lpstr>Data Science profile</vt:lpstr>
      <vt:lpstr>Reproducible research</vt:lpstr>
      <vt:lpstr>PowerPoint Presentation</vt:lpstr>
      <vt:lpstr>Tools for reproducible research</vt:lpstr>
      <vt:lpstr>Workflow of Reproducible research</vt:lpstr>
      <vt:lpstr>Practical tips</vt:lpstr>
      <vt:lpstr>R data structures https://jamesmccaffrey.wordpress.com/2016/05/02/r-language-vectors-vs-arrays-vs-lists-vs-matrices-vs-data-frames</vt:lpstr>
      <vt:lpstr>Getting started with 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Unit 1</dc:title>
  <cp:lastModifiedBy>Jacquie Cheun</cp:lastModifiedBy>
  <cp:revision>5</cp:revision>
  <dcterms:modified xsi:type="dcterms:W3CDTF">2018-11-05T23:33:08Z</dcterms:modified>
</cp:coreProperties>
</file>