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102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5010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501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e0e1101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e0e1101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40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e0e1101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e0e1101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15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e0a686a0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e0a686a0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176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e0e1101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e0e1101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353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e0e1101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e0e1101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108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9eb22b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9eb22b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651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e0e110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e0e110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080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e0e1101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e0e1101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089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e0e1101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e0e1101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691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e0e1101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e0e1101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92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ab676d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ab676d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936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e0e1101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e0e1101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25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e0a686a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e0a686a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3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e0a686a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e0a686a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374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e0a686a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e0a686a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285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e0a686a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e0a686a0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557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e0a686a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e0a686a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35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e0a686a0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e0a686a0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14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e0a686a0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e0a686a0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14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datacamp.com/dcl/standalone-exampl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r-fiddle.or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ystatistics.org/2015/07/24/stringsasfactors-an-unauthorized-biography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markdown.rstudio.com/articles_integration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rmarkdown.rstudio.com/gallery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methods.net/input/datatype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Data Science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Unit 2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15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Jacquie Cheun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@ SMU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Conditional structures and loops</a:t>
            </a:r>
            <a:endParaRPr b="1"/>
          </a:p>
        </p:txBody>
      </p:sp>
      <p:sp>
        <p:nvSpPr>
          <p:cNvPr id="111" name="Google Shape;111;p23"/>
          <p:cNvSpPr txBox="1"/>
          <p:nvPr/>
        </p:nvSpPr>
        <p:spPr>
          <a:xfrm>
            <a:off x="348025" y="1040000"/>
            <a:ext cx="3382500" cy="41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#if / if..else</a:t>
            </a:r>
            <a:endParaRPr sz="2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(test_express) {</a:t>
            </a:r>
            <a:endParaRPr sz="2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statement(s) if true</a:t>
            </a:r>
            <a:endParaRPr sz="2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 else {</a:t>
            </a:r>
            <a:endParaRPr sz="2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statement(s) if false</a:t>
            </a:r>
            <a:endParaRPr sz="2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3"/>
          <p:cNvSpPr txBox="1"/>
          <p:nvPr/>
        </p:nvSpPr>
        <p:spPr>
          <a:xfrm>
            <a:off x="4137375" y="859150"/>
            <a:ext cx="4649700" cy="39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# Example:</a:t>
            </a:r>
            <a:endParaRPr sz="2000" b="1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speed ← 95</a:t>
            </a:r>
            <a:endParaRPr sz="2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(speed &gt; 65) {</a:t>
            </a:r>
            <a:endParaRPr sz="2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print("Exceeding speed limit!")</a:t>
            </a:r>
            <a:endParaRPr sz="2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2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print(“Below speed limit")</a:t>
            </a:r>
            <a:endParaRPr sz="2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311700" y="248125"/>
            <a:ext cx="3938700" cy="47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# for loop</a:t>
            </a:r>
            <a:endParaRPr sz="30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for (val in sequence)</a:t>
            </a:r>
            <a:endParaRPr sz="3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{</a:t>
            </a:r>
            <a:endParaRPr sz="3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statement(s)</a:t>
            </a:r>
            <a:endParaRPr sz="3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}</a:t>
            </a:r>
            <a:endParaRPr sz="3000"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4408725" y="321375"/>
            <a:ext cx="4735500" cy="4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# Example</a:t>
            </a:r>
            <a:endParaRPr sz="30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 (month in 1:12)</a:t>
            </a:r>
            <a:endParaRPr sz="3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(month)</a:t>
            </a:r>
            <a:endParaRPr sz="3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2664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RStudio</a:t>
            </a:r>
            <a:endParaRPr b="1"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6222025" cy="469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6059150" y="983475"/>
            <a:ext cx="3006900" cy="3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1: View Files &amp; Data</a:t>
            </a: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2: See Workspace &amp; History</a:t>
            </a: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3: Files, Plots Packages &amp; Help</a:t>
            </a: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4: Console</a:t>
            </a: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9900FF"/>
                </a:solidFill>
                <a:latin typeface="Syncopate"/>
                <a:ea typeface="Syncopate"/>
                <a:cs typeface="Syncopate"/>
                <a:sym typeface="Syncopate"/>
              </a:rPr>
              <a:t>Breakout Session!</a:t>
            </a:r>
            <a:endParaRPr sz="3000" b="1" u="sng">
              <a:solidFill>
                <a:srgbClr val="9900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311700" y="882000"/>
            <a:ext cx="8520600" cy="4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Implement the following function in R:</a:t>
            </a:r>
            <a:endParaRPr sz="2200"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dirty="0"/>
              <a:t># compute the factorial of a given number </a:t>
            </a:r>
            <a:endParaRPr sz="2200"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dirty="0" err="1"/>
              <a:t>computeFactorial</a:t>
            </a:r>
            <a:r>
              <a:rPr lang="en" sz="2200" b="1" dirty="0"/>
              <a:t>(x) </a:t>
            </a:r>
            <a:endParaRPr sz="2200"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/>
              <a:t>Example: 6! = 6 X 5 X 4 X 3 X 2 X 1 = 720</a:t>
            </a:r>
            <a:endParaRPr sz="22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/>
              <a:t>There are no factorials of negative numbers</a:t>
            </a:r>
            <a:endParaRPr sz="22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/>
              <a:t>0! = 1</a:t>
            </a:r>
            <a:endParaRPr sz="22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R in the cloud: </a:t>
            </a:r>
            <a:endParaRPr sz="12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Coding ground: http://</a:t>
            </a:r>
            <a:r>
              <a:rPr lang="en" sz="1200" dirty="0" err="1"/>
              <a:t>www.compileonline.com</a:t>
            </a:r>
            <a:r>
              <a:rPr lang="en" sz="1200" dirty="0"/>
              <a:t>/</a:t>
            </a:r>
            <a:r>
              <a:rPr lang="en" sz="1200" dirty="0" err="1"/>
              <a:t>execute_r_online.php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DataCamp</a:t>
            </a:r>
            <a:r>
              <a:rPr lang="en" sz="1200" dirty="0"/>
              <a:t> </a:t>
            </a: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https://cdn.datacamp.com/dcl/standalone-example.html</a:t>
            </a:r>
            <a:r>
              <a:rPr lang="en" sz="1200" dirty="0"/>
              <a:t> previously R-fiddle: </a:t>
            </a:r>
            <a:r>
              <a:rPr lang="en" sz="1200" u="sng" dirty="0">
                <a:solidFill>
                  <a:schemeClr val="hlink"/>
                </a:solidFill>
                <a:hlinkClick r:id="rId4"/>
              </a:rPr>
              <a:t>www.r-fiddle.org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One possible solution</a:t>
            </a:r>
            <a:endParaRPr sz="2400" b="1" u="sng"/>
          </a:p>
        </p:txBody>
      </p:sp>
      <p:sp>
        <p:nvSpPr>
          <p:cNvPr id="137" name="Google Shape;137;p27"/>
          <p:cNvSpPr txBox="1"/>
          <p:nvPr/>
        </p:nvSpPr>
        <p:spPr>
          <a:xfrm>
            <a:off x="893050" y="457800"/>
            <a:ext cx="8116500" cy="4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latin typeface="Calibri"/>
                <a:ea typeface="Calibri"/>
                <a:cs typeface="Calibri"/>
                <a:sym typeface="Calibri"/>
              </a:rPr>
              <a:t>computeFactorial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&lt;- function(x) {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 factorial = 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#check edge conditions: negative or zero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 if (x &lt; 0) {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    print("Factorials cant be computed for negative numbers")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 } else if (x == 0) {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  print ("The factorial of 0 is 1")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 } else {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   for (i in 1:x){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     factorial = factorial * i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    print (paste("The factorial of ", x, " is", factorial))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 }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200" b="1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(2)</a:t>
            </a:r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sessionInfo()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NumVec &lt;- c (2, 3, 4)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CharVec &lt;- c ("doing", "data", "science</a:t>
            </a:r>
            <a:r>
              <a:rPr lang="en" sz="1400" dirty="0" smtClean="0"/>
              <a:t>")</a:t>
            </a:r>
            <a:r>
              <a:rPr lang="en-US" sz="1400" dirty="0" smtClean="0"/>
              <a:t>   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StringNumObj &lt;- data.frame(NumVec, </a:t>
            </a:r>
            <a:r>
              <a:rPr lang="en" sz="1400" dirty="0" smtClean="0"/>
              <a:t>CharVec</a:t>
            </a:r>
            <a:r>
              <a:rPr lang="en-US" sz="1400" dirty="0" smtClean="0"/>
              <a:t>, </a:t>
            </a:r>
            <a:r>
              <a:rPr lang="en-US" sz="1400" dirty="0" err="1" smtClean="0"/>
              <a:t>stringAsFactors</a:t>
            </a:r>
            <a:r>
              <a:rPr lang="en-US" sz="1400" dirty="0" smtClean="0"/>
              <a:t>=“false”</a:t>
            </a:r>
            <a:r>
              <a:rPr lang="en" sz="1400" dirty="0" smtClean="0"/>
              <a:t>)</a:t>
            </a:r>
            <a:r>
              <a:rPr lang="en-US" sz="1400" dirty="0" smtClean="0"/>
              <a:t>  </a:t>
            </a:r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//note: </a:t>
            </a:r>
            <a:r>
              <a:rPr lang="en-US" sz="1400" dirty="0" err="1" smtClean="0"/>
              <a:t>stringAsFactors</a:t>
            </a:r>
            <a:r>
              <a:rPr lang="en-US" sz="1400" dirty="0" smtClean="0"/>
              <a:t> = false is needed else characters will default to factors in </a:t>
            </a:r>
            <a:r>
              <a:rPr lang="en-US" sz="1400" dirty="0" err="1" smtClean="0"/>
              <a:t>dataFrames</a:t>
            </a:r>
            <a:r>
              <a:rPr lang="en-US" sz="1400" dirty="0"/>
              <a:t> </a:t>
            </a:r>
            <a:endParaRPr lang="en-US" sz="1400" dirty="0" smtClean="0"/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://simplystatistics.org/2015/07/24/stringsasfactors-an-unauthorized-biography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smtClean="0"/>
              <a:t>StringNumObjCbind </a:t>
            </a:r>
            <a:r>
              <a:rPr lang="en" sz="1400" dirty="0"/>
              <a:t>&lt;- cbind(NumVec, CharVec)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#use str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/>
              <a:t>str(StringNumObj)</a:t>
            </a: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" sz="1400" dirty="0" smtClean="0"/>
              <a:t>str(StringNumObjCbind</a:t>
            </a:r>
            <a:r>
              <a:rPr lang="en" sz="1400" dirty="0"/>
              <a:t>)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11700" y="162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RMarkdown &amp; knitr</a:t>
            </a:r>
            <a:r>
              <a:rPr lang="en" b="1"/>
              <a:t> </a:t>
            </a:r>
            <a:r>
              <a:rPr lang="en" sz="1100">
                <a:solidFill>
                  <a:schemeClr val="dk2"/>
                </a:solidFill>
              </a:rPr>
              <a:t>(</a:t>
            </a:r>
            <a:r>
              <a:rPr lang="en" sz="1100" u="sng">
                <a:solidFill>
                  <a:schemeClr val="accent5"/>
                </a:solidFill>
                <a:hlinkClick r:id="rId3"/>
              </a:rPr>
              <a:t>http://rmarkdown.rstudio.com/articles_integration.html</a:t>
            </a:r>
            <a:r>
              <a:rPr lang="en" sz="1100">
                <a:solidFill>
                  <a:schemeClr val="dk2"/>
                </a:solidFill>
              </a:rPr>
              <a:t> )</a:t>
            </a:r>
            <a:endParaRPr b="1"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255175" y="893050"/>
            <a:ext cx="8520600" cy="4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</a:t>
            </a:r>
            <a:r>
              <a:rPr lang="en" sz="3000" b="1"/>
              <a:t>static/interactive documents (code, description, results)</a:t>
            </a:r>
            <a:endParaRPr sz="30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RMarkdown uses knitr (markup) and Pandoc (document renderer)</a:t>
            </a:r>
            <a:endParaRPr sz="3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There is also R Latex but we will mostly use R Markdown in this session.</a:t>
            </a:r>
            <a:endParaRPr sz="3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 RMarkdown gallery for examples: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http://rmarkdown.rstudio.com/gallery.html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 descr="Screen Shot 2017-09-04 at 12.41.0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000" y="0"/>
            <a:ext cx="656036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311700" y="218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Global vs Local chunk options</a:t>
            </a:r>
            <a:endParaRPr b="1"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67825" y="1152475"/>
            <a:ext cx="8764500" cy="3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Global: 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```{r setup, include=FALSE}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knitr::opts_chunk$set(echo = TRUE)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```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Reads as: chunk label is </a:t>
            </a:r>
            <a:r>
              <a:rPr lang="en" b="1"/>
              <a:t>“</a:t>
            </a:r>
            <a:r>
              <a:rPr lang="en"/>
              <a:t>setup”, don’t output this code, by default output all other code chunks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Can set any chunk option as an argument to opts_chunk$set(..)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body" idx="1"/>
          </p:nvPr>
        </p:nvSpPr>
        <p:spPr>
          <a:xfrm>
            <a:off x="311700" y="282600"/>
            <a:ext cx="8520600" cy="4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Local:</a:t>
            </a:r>
            <a:endParaRPr sz="24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```{r pressure, echo=FALSE}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plot(pressure)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```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Reads as?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Admin notes</a:t>
            </a:r>
            <a:endParaRPr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242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HW1 due today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HW2 due 1 hour before live session 3 next </a:t>
            </a:r>
            <a:r>
              <a:rPr lang="en-US" dirty="0" smtClean="0"/>
              <a:t>Tuesday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203475"/>
            <a:ext cx="8520600" cy="43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What did you learn today?</a:t>
            </a:r>
            <a:endParaRPr sz="3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Questions?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Main topics</a:t>
            </a:r>
            <a:endParaRPr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Basic R programming (functions, control/loop structures)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RStudio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RMarkdown/knitr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8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Getting started with R </a:t>
            </a:r>
            <a:r>
              <a:rPr lang="en" sz="1100" b="1"/>
              <a:t>R data types: </a:t>
            </a:r>
            <a:r>
              <a:rPr lang="en" sz="1100" b="1" u="sng">
                <a:solidFill>
                  <a:schemeClr val="hlink"/>
                </a:solidFill>
                <a:hlinkClick r:id="rId3"/>
              </a:rPr>
              <a:t>https://www.statmethods.net/input/datatypes.html</a:t>
            </a:r>
            <a:endParaRPr sz="11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780075"/>
            <a:ext cx="8520600" cy="4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Objects (nouns) and Functions (verbs)</a:t>
            </a: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#Print R session info -- why is this useful?</a:t>
            </a: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sessionInfo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# c(combine) function : create vectors (elements have same types)</a:t>
            </a: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NumVec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← c (2, 3, 4)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CharVec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← c (“doing”, “data”, “science”)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92375"/>
            <a:ext cx="8520600" cy="4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# </a:t>
            </a:r>
            <a:r>
              <a:rPr lang="en" b="1" dirty="0" err="1"/>
              <a:t>data.frame</a:t>
            </a:r>
            <a:r>
              <a:rPr lang="en" b="1" dirty="0"/>
              <a:t>() : create an object with rows and columns</a:t>
            </a: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StringNumObj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← </a:t>
            </a: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data.frame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NumVec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CharVec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# </a:t>
            </a:r>
            <a:r>
              <a:rPr lang="en" b="1" dirty="0" err="1"/>
              <a:t>cbind</a:t>
            </a:r>
            <a:r>
              <a:rPr lang="en" b="1" dirty="0"/>
              <a:t>()/</a:t>
            </a:r>
            <a:r>
              <a:rPr lang="en" b="1" dirty="0" err="1"/>
              <a:t>rbind</a:t>
            </a:r>
            <a:r>
              <a:rPr lang="en" b="1" dirty="0"/>
              <a:t>() : combine vectors side-by-side </a:t>
            </a: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StringNumObjCbind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← </a:t>
            </a: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cbind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NumVec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CharVec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# Reassign </a:t>
            </a:r>
            <a:r>
              <a:rPr lang="en" b="1" dirty="0" err="1"/>
              <a:t>row.names</a:t>
            </a:r>
            <a:r>
              <a:rPr lang="en" b="1" dirty="0"/>
              <a:t> </a:t>
            </a:r>
            <a:endParaRPr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row.names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StringNumObj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 ← c("First", "Second", "Third")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 dirty="0"/>
              <a:t>Why use </a:t>
            </a:r>
            <a:r>
              <a:rPr lang="en" b="1" u="sng" dirty="0" err="1"/>
              <a:t>data.frame</a:t>
            </a:r>
            <a:r>
              <a:rPr lang="en" b="1" u="sng" dirty="0"/>
              <a:t> when we have </a:t>
            </a:r>
            <a:r>
              <a:rPr lang="en" b="1" u="sng" dirty="0" err="1"/>
              <a:t>cbind</a:t>
            </a:r>
            <a:r>
              <a:rPr lang="en" b="1" u="sng" dirty="0"/>
              <a:t>()/</a:t>
            </a:r>
            <a:r>
              <a:rPr lang="en" b="1" u="sng" dirty="0" err="1"/>
              <a:t>rbind</a:t>
            </a:r>
            <a:r>
              <a:rPr lang="en" b="1" u="sng" dirty="0"/>
              <a:t>()?</a:t>
            </a:r>
            <a:endParaRPr b="1" u="sng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What is the difference between a matrix and a data frame?</a:t>
            </a:r>
            <a:endParaRPr b="1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69750"/>
            <a:ext cx="8719200" cy="48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# $ : component selection for data frames</a:t>
            </a:r>
            <a:endParaRPr sz="2000"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NewNumeric</a:t>
            </a:r>
            <a:r>
              <a:rPr lang="en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← </a:t>
            </a:r>
            <a:r>
              <a:rPr lang="en" sz="20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StringNumObj$NumVec</a:t>
            </a:r>
            <a:endParaRPr sz="2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/>
              <a:t># head()/tail() : select first/last few rows </a:t>
            </a:r>
            <a:endParaRPr sz="2000"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data(</a:t>
            </a:r>
            <a:r>
              <a:rPr lang="en" sz="20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mtcars</a:t>
            </a:r>
            <a:r>
              <a:rPr lang="en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  #load built in cars dataset</a:t>
            </a:r>
            <a:endParaRPr sz="2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head(</a:t>
            </a:r>
            <a:r>
              <a:rPr lang="en" sz="20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mtcars</a:t>
            </a:r>
            <a:r>
              <a:rPr lang="en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tail(</a:t>
            </a:r>
            <a:r>
              <a:rPr lang="en" sz="20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mtcars</a:t>
            </a:r>
            <a:r>
              <a:rPr lang="en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/>
              <a:t># [</a:t>
            </a:r>
            <a:r>
              <a:rPr lang="en" sz="2000" b="1" dirty="0" err="1"/>
              <a:t>rows,columns</a:t>
            </a:r>
            <a:r>
              <a:rPr lang="en" sz="2000" b="1" dirty="0"/>
              <a:t>] subscript operators, : sequence operator</a:t>
            </a:r>
            <a:endParaRPr sz="2000"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mtcars</a:t>
            </a:r>
            <a:r>
              <a:rPr lang="en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[3:7, ]</a:t>
            </a:r>
            <a:endParaRPr sz="2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46500" y="294250"/>
            <a:ext cx="9144000" cy="47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# </a:t>
            </a:r>
            <a:r>
              <a:rPr lang="en" sz="2200" b="1" dirty="0" err="1"/>
              <a:t>str</a:t>
            </a:r>
            <a:r>
              <a:rPr lang="en" sz="2200" b="1" dirty="0"/>
              <a:t>() </a:t>
            </a:r>
            <a:endParaRPr sz="2200"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/>
              <a:t>compactly display the structure of an R object</a:t>
            </a:r>
            <a:endParaRPr sz="2200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#</a:t>
            </a:r>
            <a:r>
              <a:rPr lang="en" b="1" dirty="0">
                <a:solidFill>
                  <a:srgbClr val="FF0000"/>
                </a:solidFill>
              </a:rPr>
              <a:t>what do you get when you apply </a:t>
            </a:r>
            <a:r>
              <a:rPr lang="en" b="1" dirty="0" err="1">
                <a:solidFill>
                  <a:srgbClr val="FF0000"/>
                </a:solidFill>
              </a:rPr>
              <a:t>str</a:t>
            </a:r>
            <a:r>
              <a:rPr lang="en" b="1" dirty="0">
                <a:solidFill>
                  <a:srgbClr val="FF0000"/>
                </a:solidFill>
              </a:rPr>
              <a:t>() to </a:t>
            </a:r>
            <a:r>
              <a:rPr lang="en" b="1" dirty="0" err="1">
                <a:solidFill>
                  <a:srgbClr val="FF0000"/>
                </a:solidFill>
              </a:rPr>
              <a:t>StringNumObj</a:t>
            </a:r>
            <a:r>
              <a:rPr lang="en" b="1" dirty="0">
                <a:solidFill>
                  <a:srgbClr val="FF0000"/>
                </a:solidFill>
              </a:rPr>
              <a:t> and </a:t>
            </a:r>
            <a:r>
              <a:rPr lang="en" b="1" dirty="0" err="1">
                <a:solidFill>
                  <a:srgbClr val="FF0000"/>
                </a:solidFill>
              </a:rPr>
              <a:t>StringNumObjCbind</a:t>
            </a:r>
            <a:r>
              <a:rPr lang="en" b="1" dirty="0">
                <a:solidFill>
                  <a:srgbClr val="FF0000"/>
                </a:solidFill>
              </a:rPr>
              <a:t>?</a:t>
            </a:r>
            <a:endParaRPr b="1" dirty="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dirty="0"/>
              <a:t># summary()</a:t>
            </a:r>
            <a:endParaRPr sz="2200"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/>
              <a:t>display summary statistics for analysis (mean, quantiles, </a:t>
            </a:r>
            <a:r>
              <a:rPr lang="en" sz="2200" dirty="0" err="1"/>
              <a:t>etc</a:t>
            </a:r>
            <a:r>
              <a:rPr lang="en" sz="2200" dirty="0"/>
              <a:t>)</a:t>
            </a:r>
            <a:endParaRPr sz="2200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dirty="0"/>
              <a:t># dim() </a:t>
            </a:r>
            <a:endParaRPr sz="2200"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/>
              <a:t>retrieve or set the dimensions of an object (array, matrix, </a:t>
            </a:r>
            <a:r>
              <a:rPr lang="en" sz="2200" dirty="0" err="1"/>
              <a:t>dataframe</a:t>
            </a:r>
            <a:r>
              <a:rPr lang="en" sz="2200" dirty="0"/>
              <a:t>)</a:t>
            </a:r>
            <a:endParaRPr sz="2200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311700" y="362150"/>
            <a:ext cx="8520600" cy="4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Missing/extreme values:</a:t>
            </a:r>
            <a:endParaRPr sz="30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/>
              <a:t>NA = not available</a:t>
            </a:r>
            <a:endParaRPr sz="30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/>
              <a:t>NaN = undefined</a:t>
            </a:r>
            <a:endParaRPr sz="3000" b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b="1"/>
              <a:t>Inf = extremely small/large (infinity)</a:t>
            </a:r>
            <a:endParaRPr sz="3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311700" y="139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A note on loading packages and functions</a:t>
            </a:r>
            <a:endParaRPr sz="3000" b="1"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# load ggplot2</a:t>
            </a:r>
            <a:endParaRPr sz="27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load(ggplot2)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 b="1"/>
              <a:t>#only load and use one function from ggplot2</a:t>
            </a:r>
            <a:endParaRPr sz="27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ggplot2::qplot(. . .)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806</Words>
  <Application>Microsoft Office PowerPoint</Application>
  <PresentationFormat>On-screen Show (16:9)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Arial</vt:lpstr>
      <vt:lpstr>Syncopate</vt:lpstr>
      <vt:lpstr>Courier New</vt:lpstr>
      <vt:lpstr>Simple Light</vt:lpstr>
      <vt:lpstr>Doing Data Science Unit 2</vt:lpstr>
      <vt:lpstr>Admin notes</vt:lpstr>
      <vt:lpstr>Main topics</vt:lpstr>
      <vt:lpstr>Getting started with R R data types: https://www.statmethods.net/input/datatypes.html  </vt:lpstr>
      <vt:lpstr>PowerPoint Presentation</vt:lpstr>
      <vt:lpstr>PowerPoint Presentation</vt:lpstr>
      <vt:lpstr>PowerPoint Presentation</vt:lpstr>
      <vt:lpstr>PowerPoint Presentation</vt:lpstr>
      <vt:lpstr>A note on loading packages and functions</vt:lpstr>
      <vt:lpstr>Conditional structures and loops</vt:lpstr>
      <vt:lpstr>PowerPoint Presentation</vt:lpstr>
      <vt:lpstr>RStudio</vt:lpstr>
      <vt:lpstr>Breakout Session!</vt:lpstr>
      <vt:lpstr>One possible solution</vt:lpstr>
      <vt:lpstr>Demo - (2)</vt:lpstr>
      <vt:lpstr>RMarkdown &amp; knitr (http://rmarkdown.rstudio.com/articles_integration.html )</vt:lpstr>
      <vt:lpstr>PowerPoint Presentation</vt:lpstr>
      <vt:lpstr>Global vs Local chunk options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 Unit 2</dc:title>
  <cp:lastModifiedBy>Jacquie Cheun</cp:lastModifiedBy>
  <cp:revision>7</cp:revision>
  <dcterms:modified xsi:type="dcterms:W3CDTF">2018-09-04T15:13:05Z</dcterms:modified>
</cp:coreProperties>
</file>