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8" r:id="rId3"/>
    <p:sldId id="267" r:id="rId4"/>
    <p:sldId id="270" r:id="rId5"/>
    <p:sldId id="271" r:id="rId6"/>
    <p:sldId id="272" r:id="rId7"/>
    <p:sldId id="276" r:id="rId8"/>
    <p:sldId id="277" r:id="rId9"/>
    <p:sldId id="278" r:id="rId10"/>
    <p:sldId id="275"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76" d="100"/>
          <a:sy n="76" d="100"/>
        </p:scale>
        <p:origin x="653" y="3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93B9706-B345-4AD4-937F-F9444316BD8D}" type="datetimeFigureOut">
              <a:rPr lang="en-US" smtClean="0"/>
              <a:t>10/30/2023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012D7EA-CE29-4090-AB04-E67BB662849E}" type="slidenum">
              <a:rPr lang="en-US" smtClean="0"/>
              <a:t>‹#›</a:t>
            </a:fld>
            <a:endParaRPr lang="en-US"/>
          </a:p>
        </p:txBody>
      </p:sp>
    </p:spTree>
    <p:extLst>
      <p:ext uri="{BB962C8B-B14F-4D97-AF65-F5344CB8AC3E}">
        <p14:creationId xmlns:p14="http://schemas.microsoft.com/office/powerpoint/2010/main" val="91882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3B9706-B345-4AD4-937F-F9444316BD8D}"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2D7EA-CE29-4090-AB04-E67BB662849E}" type="slidenum">
              <a:rPr lang="en-US" smtClean="0"/>
              <a:t>‹#›</a:t>
            </a:fld>
            <a:endParaRPr lang="en-US"/>
          </a:p>
        </p:txBody>
      </p:sp>
    </p:spTree>
    <p:extLst>
      <p:ext uri="{BB962C8B-B14F-4D97-AF65-F5344CB8AC3E}">
        <p14:creationId xmlns:p14="http://schemas.microsoft.com/office/powerpoint/2010/main" val="2339878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B9706-B345-4AD4-937F-F9444316BD8D}"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2D7EA-CE29-4090-AB04-E67BB662849E}" type="slidenum">
              <a:rPr lang="en-US" smtClean="0"/>
              <a:t>‹#›</a:t>
            </a:fld>
            <a:endParaRPr lang="en-US"/>
          </a:p>
        </p:txBody>
      </p:sp>
    </p:spTree>
    <p:extLst>
      <p:ext uri="{BB962C8B-B14F-4D97-AF65-F5344CB8AC3E}">
        <p14:creationId xmlns:p14="http://schemas.microsoft.com/office/powerpoint/2010/main" val="2335063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B9706-B345-4AD4-937F-F9444316BD8D}"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2D7EA-CE29-4090-AB04-E67BB662849E}" type="slidenum">
              <a:rPr lang="en-US" smtClean="0"/>
              <a:t>‹#›</a:t>
            </a:fld>
            <a:endParaRPr lang="en-US"/>
          </a:p>
        </p:txBody>
      </p:sp>
    </p:spTree>
    <p:extLst>
      <p:ext uri="{BB962C8B-B14F-4D97-AF65-F5344CB8AC3E}">
        <p14:creationId xmlns:p14="http://schemas.microsoft.com/office/powerpoint/2010/main" val="1746030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B9706-B345-4AD4-937F-F9444316BD8D}"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2D7EA-CE29-4090-AB04-E67BB662849E}" type="slidenum">
              <a:rPr lang="en-US" smtClean="0"/>
              <a:t>‹#›</a:t>
            </a:fld>
            <a:endParaRPr lang="en-US"/>
          </a:p>
        </p:txBody>
      </p:sp>
    </p:spTree>
    <p:extLst>
      <p:ext uri="{BB962C8B-B14F-4D97-AF65-F5344CB8AC3E}">
        <p14:creationId xmlns:p14="http://schemas.microsoft.com/office/powerpoint/2010/main" val="4245927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B9706-B345-4AD4-937F-F9444316BD8D}"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2D7EA-CE29-4090-AB04-E67BB662849E}" type="slidenum">
              <a:rPr lang="en-US" smtClean="0"/>
              <a:t>‹#›</a:t>
            </a:fld>
            <a:endParaRPr lang="en-US"/>
          </a:p>
        </p:txBody>
      </p:sp>
    </p:spTree>
    <p:extLst>
      <p:ext uri="{BB962C8B-B14F-4D97-AF65-F5344CB8AC3E}">
        <p14:creationId xmlns:p14="http://schemas.microsoft.com/office/powerpoint/2010/main" val="300821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B9706-B345-4AD4-937F-F9444316BD8D}"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2D7EA-CE29-4090-AB04-E67BB662849E}" type="slidenum">
              <a:rPr lang="en-US" smtClean="0"/>
              <a:t>‹#›</a:t>
            </a:fld>
            <a:endParaRPr lang="en-US"/>
          </a:p>
        </p:txBody>
      </p:sp>
    </p:spTree>
    <p:extLst>
      <p:ext uri="{BB962C8B-B14F-4D97-AF65-F5344CB8AC3E}">
        <p14:creationId xmlns:p14="http://schemas.microsoft.com/office/powerpoint/2010/main" val="604766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3B9706-B345-4AD4-937F-F9444316BD8D}"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2D7EA-CE29-4090-AB04-E67BB662849E}" type="slidenum">
              <a:rPr lang="en-US" smtClean="0"/>
              <a:t>‹#›</a:t>
            </a:fld>
            <a:endParaRPr lang="en-US"/>
          </a:p>
        </p:txBody>
      </p:sp>
    </p:spTree>
    <p:extLst>
      <p:ext uri="{BB962C8B-B14F-4D97-AF65-F5344CB8AC3E}">
        <p14:creationId xmlns:p14="http://schemas.microsoft.com/office/powerpoint/2010/main" val="3768099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3B9706-B345-4AD4-937F-F9444316BD8D}"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2D7EA-CE29-4090-AB04-E67BB662849E}" type="slidenum">
              <a:rPr lang="en-US" smtClean="0"/>
              <a:t>‹#›</a:t>
            </a:fld>
            <a:endParaRPr lang="en-US"/>
          </a:p>
        </p:txBody>
      </p:sp>
    </p:spTree>
    <p:extLst>
      <p:ext uri="{BB962C8B-B14F-4D97-AF65-F5344CB8AC3E}">
        <p14:creationId xmlns:p14="http://schemas.microsoft.com/office/powerpoint/2010/main" val="4094362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3B9706-B345-4AD4-937F-F9444316BD8D}"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012D7EA-CE29-4090-AB04-E67BB662849E}" type="slidenum">
              <a:rPr lang="en-US" smtClean="0"/>
              <a:t>‹#›</a:t>
            </a:fld>
            <a:endParaRPr lang="en-US"/>
          </a:p>
        </p:txBody>
      </p:sp>
    </p:spTree>
    <p:extLst>
      <p:ext uri="{BB962C8B-B14F-4D97-AF65-F5344CB8AC3E}">
        <p14:creationId xmlns:p14="http://schemas.microsoft.com/office/powerpoint/2010/main" val="1357276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B9706-B345-4AD4-937F-F9444316BD8D}"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2D7EA-CE29-4090-AB04-E67BB662849E}" type="slidenum">
              <a:rPr lang="en-US" smtClean="0"/>
              <a:t>‹#›</a:t>
            </a:fld>
            <a:endParaRPr lang="en-US"/>
          </a:p>
        </p:txBody>
      </p:sp>
    </p:spTree>
    <p:extLst>
      <p:ext uri="{BB962C8B-B14F-4D97-AF65-F5344CB8AC3E}">
        <p14:creationId xmlns:p14="http://schemas.microsoft.com/office/powerpoint/2010/main" val="1943541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3B9706-B345-4AD4-937F-F9444316BD8D}"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2D7EA-CE29-4090-AB04-E67BB662849E}" type="slidenum">
              <a:rPr lang="en-US" smtClean="0"/>
              <a:t>‹#›</a:t>
            </a:fld>
            <a:endParaRPr lang="en-US"/>
          </a:p>
        </p:txBody>
      </p:sp>
    </p:spTree>
    <p:extLst>
      <p:ext uri="{BB962C8B-B14F-4D97-AF65-F5344CB8AC3E}">
        <p14:creationId xmlns:p14="http://schemas.microsoft.com/office/powerpoint/2010/main" val="3222428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3B9706-B345-4AD4-937F-F9444316BD8D}" type="datetimeFigureOut">
              <a:rPr lang="en-US" smtClean="0"/>
              <a:t>10/30/2023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12D7EA-CE29-4090-AB04-E67BB662849E}" type="slidenum">
              <a:rPr lang="en-US" smtClean="0"/>
              <a:t>‹#›</a:t>
            </a:fld>
            <a:endParaRPr lang="en-US"/>
          </a:p>
        </p:txBody>
      </p:sp>
    </p:spTree>
    <p:extLst>
      <p:ext uri="{BB962C8B-B14F-4D97-AF65-F5344CB8AC3E}">
        <p14:creationId xmlns:p14="http://schemas.microsoft.com/office/powerpoint/2010/main" val="2398541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93B9706-B345-4AD4-937F-F9444316BD8D}" type="datetimeFigureOut">
              <a:rPr lang="en-US" smtClean="0"/>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12D7EA-CE29-4090-AB04-E67BB662849E}" type="slidenum">
              <a:rPr lang="en-US" smtClean="0"/>
              <a:t>‹#›</a:t>
            </a:fld>
            <a:endParaRPr lang="en-US"/>
          </a:p>
        </p:txBody>
      </p:sp>
    </p:spTree>
    <p:extLst>
      <p:ext uri="{BB962C8B-B14F-4D97-AF65-F5344CB8AC3E}">
        <p14:creationId xmlns:p14="http://schemas.microsoft.com/office/powerpoint/2010/main" val="1281468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3B9706-B345-4AD4-937F-F9444316BD8D}" type="datetimeFigureOut">
              <a:rPr lang="en-US" smtClean="0"/>
              <a:t>10/30/2023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12D7EA-CE29-4090-AB04-E67BB662849E}" type="slidenum">
              <a:rPr lang="en-US" smtClean="0"/>
              <a:t>‹#›</a:t>
            </a:fld>
            <a:endParaRPr lang="en-US"/>
          </a:p>
        </p:txBody>
      </p:sp>
    </p:spTree>
    <p:extLst>
      <p:ext uri="{BB962C8B-B14F-4D97-AF65-F5344CB8AC3E}">
        <p14:creationId xmlns:p14="http://schemas.microsoft.com/office/powerpoint/2010/main" val="3652754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3B9706-B345-4AD4-937F-F9444316BD8D}"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2D7EA-CE29-4090-AB04-E67BB662849E}" type="slidenum">
              <a:rPr lang="en-US" smtClean="0"/>
              <a:t>‹#›</a:t>
            </a:fld>
            <a:endParaRPr lang="en-US"/>
          </a:p>
        </p:txBody>
      </p:sp>
    </p:spTree>
    <p:extLst>
      <p:ext uri="{BB962C8B-B14F-4D97-AF65-F5344CB8AC3E}">
        <p14:creationId xmlns:p14="http://schemas.microsoft.com/office/powerpoint/2010/main" val="729179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3B9706-B345-4AD4-937F-F9444316BD8D}"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2D7EA-CE29-4090-AB04-E67BB662849E}" type="slidenum">
              <a:rPr lang="en-US" smtClean="0"/>
              <a:t>‹#›</a:t>
            </a:fld>
            <a:endParaRPr lang="en-US"/>
          </a:p>
        </p:txBody>
      </p:sp>
    </p:spTree>
    <p:extLst>
      <p:ext uri="{BB962C8B-B14F-4D97-AF65-F5344CB8AC3E}">
        <p14:creationId xmlns:p14="http://schemas.microsoft.com/office/powerpoint/2010/main" val="250271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93B9706-B345-4AD4-937F-F9444316BD8D}" type="datetimeFigureOut">
              <a:rPr lang="en-US" smtClean="0"/>
              <a:t>10/30/2023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012D7EA-CE29-4090-AB04-E67BB662849E}" type="slidenum">
              <a:rPr lang="en-US" smtClean="0"/>
              <a:t>‹#›</a:t>
            </a:fld>
            <a:endParaRPr lang="en-US"/>
          </a:p>
        </p:txBody>
      </p:sp>
    </p:spTree>
    <p:extLst>
      <p:ext uri="{BB962C8B-B14F-4D97-AF65-F5344CB8AC3E}">
        <p14:creationId xmlns:p14="http://schemas.microsoft.com/office/powerpoint/2010/main" val="22036239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1419" y="880946"/>
            <a:ext cx="8943550" cy="3885283"/>
          </a:xfrm>
        </p:spPr>
        <p:txBody>
          <a:bodyPr>
            <a:normAutofit/>
          </a:bodyPr>
          <a:lstStyle/>
          <a:p>
            <a:r>
              <a:rPr lang="en-US" dirty="0"/>
              <a:t>What are users eating? A study of the most popular food.com recipes</a:t>
            </a:r>
          </a:p>
        </p:txBody>
      </p:sp>
      <p:sp>
        <p:nvSpPr>
          <p:cNvPr id="3" name="Subtitle 2"/>
          <p:cNvSpPr>
            <a:spLocks noGrp="1"/>
          </p:cNvSpPr>
          <p:nvPr>
            <p:ph type="subTitle" idx="1"/>
          </p:nvPr>
        </p:nvSpPr>
        <p:spPr>
          <a:xfrm>
            <a:off x="2647548" y="4854911"/>
            <a:ext cx="6987645" cy="1388534"/>
          </a:xfrm>
        </p:spPr>
        <p:txBody>
          <a:bodyPr/>
          <a:lstStyle/>
          <a:p>
            <a:r>
              <a:rPr lang="en-US" dirty="0" smtClean="0"/>
              <a:t>By Jessica Williams</a:t>
            </a:r>
            <a:endParaRPr lang="en-US" dirty="0"/>
          </a:p>
        </p:txBody>
      </p:sp>
    </p:spTree>
    <p:extLst>
      <p:ext uri="{BB962C8B-B14F-4D97-AF65-F5344CB8AC3E}">
        <p14:creationId xmlns:p14="http://schemas.microsoft.com/office/powerpoint/2010/main" val="1161059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Conclusions</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After applying a few different models to the data, we were unable to find a model the showed any real predictive power from the features on our user </a:t>
            </a:r>
            <a:r>
              <a:rPr lang="en-US" dirty="0" smtClean="0"/>
              <a:t>interaction</a:t>
            </a:r>
            <a:r>
              <a:rPr lang="en-US" dirty="0" smtClean="0"/>
              <a:t> </a:t>
            </a:r>
            <a:r>
              <a:rPr lang="en-US" dirty="0" smtClean="0"/>
              <a:t>target variables. A few Ideas for the future:</a:t>
            </a:r>
          </a:p>
          <a:p>
            <a:r>
              <a:rPr lang="en-US" dirty="0" smtClean="0"/>
              <a:t>Re-working the text features to find significant correlations</a:t>
            </a:r>
            <a:r>
              <a:rPr lang="en-US" dirty="0" smtClean="0"/>
              <a:t>.</a:t>
            </a:r>
          </a:p>
          <a:p>
            <a:r>
              <a:rPr lang="en-US" dirty="0"/>
              <a:t>Create Another attribute: “Cuisine Type</a:t>
            </a:r>
            <a:r>
              <a:rPr lang="en-US" dirty="0" smtClean="0"/>
              <a:t>”</a:t>
            </a:r>
          </a:p>
          <a:p>
            <a:endParaRPr lang="en-US" dirty="0"/>
          </a:p>
          <a:p>
            <a:pPr marL="0" indent="0">
              <a:buNone/>
            </a:pPr>
            <a:r>
              <a:rPr lang="en-US" dirty="0" smtClean="0"/>
              <a:t>Overall it looks like there is more work that needs to be done to use if we want to make use of our recipe attributes for predicting user interactions. Although this first pass hasn’t shown a significant relationship between the features and user engagement, I think it is worth pursuing further.</a:t>
            </a: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14764389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42678" y="2485017"/>
            <a:ext cx="3331361" cy="1015663"/>
          </a:xfrm>
          <a:prstGeom prst="rect">
            <a:avLst/>
          </a:prstGeom>
          <a:noFill/>
        </p:spPr>
        <p:txBody>
          <a:bodyPr wrap="none" rtlCol="0">
            <a:spAutoFit/>
          </a:bodyPr>
          <a:lstStyle/>
          <a:p>
            <a:pPr algn="ctr"/>
            <a:r>
              <a:rPr lang="en-US" sz="6000" dirty="0" smtClean="0"/>
              <a:t>The End!</a:t>
            </a:r>
            <a:endParaRPr lang="en-US" sz="6000" dirty="0"/>
          </a:p>
        </p:txBody>
      </p:sp>
    </p:spTree>
    <p:extLst>
      <p:ext uri="{BB962C8B-B14F-4D97-AF65-F5344CB8AC3E}">
        <p14:creationId xmlns:p14="http://schemas.microsoft.com/office/powerpoint/2010/main" val="4636123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Finding the link</a:t>
            </a:r>
            <a:endParaRPr lang="en-US" dirty="0"/>
          </a:p>
        </p:txBody>
      </p:sp>
      <p:sp>
        <p:nvSpPr>
          <p:cNvPr id="3" name="Content Placeholder 2"/>
          <p:cNvSpPr>
            <a:spLocks noGrp="1"/>
          </p:cNvSpPr>
          <p:nvPr>
            <p:ph idx="1"/>
          </p:nvPr>
        </p:nvSpPr>
        <p:spPr/>
        <p:txBody>
          <a:bodyPr/>
          <a:lstStyle/>
          <a:p>
            <a:r>
              <a:rPr lang="en-US" dirty="0"/>
              <a:t>Food.com is looking to have more diverse cuisine types within the recipes that they offer on their site. </a:t>
            </a:r>
            <a:endParaRPr lang="en-US" dirty="0" smtClean="0"/>
          </a:p>
          <a:p>
            <a:r>
              <a:rPr lang="en-US" dirty="0" smtClean="0"/>
              <a:t>Overwhelming </a:t>
            </a:r>
            <a:r>
              <a:rPr lang="en-US" dirty="0"/>
              <a:t>majority of recipes </a:t>
            </a:r>
            <a:r>
              <a:rPr lang="en-US" dirty="0" smtClean="0"/>
              <a:t>fall within a few </a:t>
            </a:r>
            <a:r>
              <a:rPr lang="en-US" dirty="0"/>
              <a:t>select cuisine types because these recipes have had the highest user interactions thus far</a:t>
            </a:r>
            <a:r>
              <a:rPr lang="en-US" dirty="0" smtClean="0"/>
              <a:t>.</a:t>
            </a:r>
          </a:p>
          <a:p>
            <a:r>
              <a:rPr lang="en-US" dirty="0"/>
              <a:t>The goal for this research is to find a significant correlation between the recipe attributes and user interaction and ratings.</a:t>
            </a:r>
          </a:p>
        </p:txBody>
      </p:sp>
    </p:spTree>
    <p:extLst>
      <p:ext uri="{BB962C8B-B14F-4D97-AF65-F5344CB8AC3E}">
        <p14:creationId xmlns:p14="http://schemas.microsoft.com/office/powerpoint/2010/main" val="3008765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Data</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To examine this question, we will use a dataset that consists of food.com recipes</a:t>
            </a:r>
            <a:r>
              <a:rPr lang="en-US" dirty="0" smtClean="0"/>
              <a:t>. The files are as follows:</a:t>
            </a:r>
          </a:p>
          <a:p>
            <a:r>
              <a:rPr lang="en-US" dirty="0" smtClean="0"/>
              <a:t>ingr_map (Ingredient categories)</a:t>
            </a:r>
          </a:p>
          <a:p>
            <a:r>
              <a:rPr lang="en-US" dirty="0" err="1" smtClean="0"/>
              <a:t>RAW_recipes</a:t>
            </a:r>
            <a:r>
              <a:rPr lang="en-US" dirty="0" smtClean="0"/>
              <a:t> (Detailed information about recipes)</a:t>
            </a:r>
          </a:p>
          <a:p>
            <a:r>
              <a:rPr lang="en-US" dirty="0" err="1" smtClean="0"/>
              <a:t>PP_recipes</a:t>
            </a:r>
            <a:r>
              <a:rPr lang="en-US" dirty="0" smtClean="0"/>
              <a:t> (coded/tokenized recipe data)</a:t>
            </a:r>
          </a:p>
          <a:p>
            <a:r>
              <a:rPr lang="en-US" dirty="0" smtClean="0"/>
              <a:t>Raw_interactions( Recipe rating and review data)</a:t>
            </a:r>
          </a:p>
          <a:p>
            <a:r>
              <a:rPr lang="en-US" dirty="0" err="1" smtClean="0"/>
              <a:t>PP_users</a:t>
            </a:r>
            <a:r>
              <a:rPr lang="en-US" dirty="0" smtClean="0"/>
              <a:t> (information about users)</a:t>
            </a:r>
          </a:p>
          <a:p>
            <a:endParaRPr lang="en-US" dirty="0"/>
          </a:p>
          <a:p>
            <a:endParaRPr lang="en-US" dirty="0"/>
          </a:p>
        </p:txBody>
      </p:sp>
    </p:spTree>
    <p:extLst>
      <p:ext uri="{BB962C8B-B14F-4D97-AF65-F5344CB8AC3E}">
        <p14:creationId xmlns:p14="http://schemas.microsoft.com/office/powerpoint/2010/main" val="603552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Method</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After examining the 5 different data sets, I determined that the raw recipes and raw interactions files contained the most useful data</a:t>
            </a:r>
            <a:r>
              <a:rPr lang="en-US" dirty="0" smtClean="0"/>
              <a:t>. I would like to explore the problem statement through the following steps:</a:t>
            </a:r>
          </a:p>
          <a:p>
            <a:r>
              <a:rPr lang="en-US" dirty="0" smtClean="0"/>
              <a:t>Descriptive </a:t>
            </a:r>
            <a:r>
              <a:rPr lang="en-US" dirty="0" smtClean="0"/>
              <a:t>statistics</a:t>
            </a:r>
          </a:p>
          <a:p>
            <a:r>
              <a:rPr lang="en-US" dirty="0"/>
              <a:t>Reduce d</a:t>
            </a:r>
            <a:r>
              <a:rPr lang="en-US" dirty="0" smtClean="0"/>
              <a:t>imensionality</a:t>
            </a:r>
            <a:endParaRPr lang="en-US" dirty="0"/>
          </a:p>
          <a:p>
            <a:r>
              <a:rPr lang="en-US" dirty="0" smtClean="0"/>
              <a:t>Create </a:t>
            </a:r>
            <a:r>
              <a:rPr lang="en-US" dirty="0"/>
              <a:t>new </a:t>
            </a:r>
            <a:r>
              <a:rPr lang="en-US" dirty="0" smtClean="0"/>
              <a:t>features</a:t>
            </a:r>
          </a:p>
          <a:p>
            <a:r>
              <a:rPr lang="en-US" dirty="0" smtClean="0"/>
              <a:t>Determine Predictive power</a:t>
            </a:r>
            <a:endParaRPr lang="en-US" dirty="0"/>
          </a:p>
          <a:p>
            <a:pPr marL="0" indent="0">
              <a:buNone/>
            </a:pPr>
            <a:endParaRPr lang="en-US" dirty="0"/>
          </a:p>
          <a:p>
            <a:endParaRPr lang="en-US" dirty="0"/>
          </a:p>
        </p:txBody>
      </p:sp>
    </p:spTree>
    <p:extLst>
      <p:ext uri="{BB962C8B-B14F-4D97-AF65-F5344CB8AC3E}">
        <p14:creationId xmlns:p14="http://schemas.microsoft.com/office/powerpoint/2010/main" val="3424308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Data Wrangling</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This was a fairly tidy dataset but there were a few structural </a:t>
            </a:r>
            <a:r>
              <a:rPr lang="en-US" dirty="0" smtClean="0"/>
              <a:t>issues </a:t>
            </a:r>
            <a:r>
              <a:rPr lang="en-US" dirty="0"/>
              <a:t>I needed to </a:t>
            </a:r>
            <a:r>
              <a:rPr lang="en-US" dirty="0" smtClean="0"/>
              <a:t>fix:</a:t>
            </a:r>
          </a:p>
          <a:p>
            <a:r>
              <a:rPr lang="en-US" dirty="0" smtClean="0"/>
              <a:t>Merging effectively</a:t>
            </a:r>
          </a:p>
          <a:p>
            <a:r>
              <a:rPr lang="en-US" dirty="0" smtClean="0"/>
              <a:t>Creating </a:t>
            </a:r>
            <a:r>
              <a:rPr lang="en-US" dirty="0"/>
              <a:t>text </a:t>
            </a:r>
            <a:r>
              <a:rPr lang="en-US" dirty="0" smtClean="0"/>
              <a:t>features</a:t>
            </a:r>
          </a:p>
          <a:p>
            <a:r>
              <a:rPr lang="en-US" dirty="0"/>
              <a:t>Other </a:t>
            </a:r>
            <a:r>
              <a:rPr lang="en-US" dirty="0" smtClean="0"/>
              <a:t>cleaning</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6003146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EDA</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Hypothesis: Ingredient features will have highest correlation.</a:t>
            </a:r>
          </a:p>
          <a:p>
            <a:r>
              <a:rPr lang="en-US" dirty="0" smtClean="0"/>
              <a:t>Correlations: No significant correlations with rating mean or review polarity.</a:t>
            </a:r>
            <a:endParaRPr lang="en-US" dirty="0"/>
          </a:p>
          <a:p>
            <a:r>
              <a:rPr lang="en-US" dirty="0" smtClean="0"/>
              <a:t>New features: Increased </a:t>
            </a:r>
            <a:r>
              <a:rPr lang="en-US" dirty="0" err="1" smtClean="0"/>
              <a:t>ngram</a:t>
            </a:r>
            <a:r>
              <a:rPr lang="en-US" dirty="0" smtClean="0"/>
              <a:t> range for text features.</a:t>
            </a:r>
            <a:endParaRPr lang="en-US" dirty="0"/>
          </a:p>
          <a:p>
            <a:endParaRPr lang="en-US" dirty="0" smtClean="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3363988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t>Modeling:Testing</a:t>
            </a:r>
            <a:r>
              <a:rPr lang="en-US" sz="4000" dirty="0" smtClean="0"/>
              <a:t> Models</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Since this project aimed to find features that had predictive power for the target variable, I tested a few different regression models on the data. I tested 3 different regression models and the </a:t>
            </a:r>
            <a:r>
              <a:rPr lang="en-US" dirty="0" err="1"/>
              <a:t>reults</a:t>
            </a:r>
            <a:r>
              <a:rPr lang="en-US" dirty="0"/>
              <a:t> were as follows</a:t>
            </a:r>
            <a:r>
              <a:rPr lang="en-US" dirty="0" smtClean="0"/>
              <a:t>:</a:t>
            </a:r>
            <a:endParaRPr lang="en-US" dirty="0" smtClean="0"/>
          </a:p>
          <a:p>
            <a:r>
              <a:rPr lang="en-US" dirty="0"/>
              <a:t>Linear </a:t>
            </a:r>
            <a:r>
              <a:rPr lang="en-US" dirty="0" smtClean="0"/>
              <a:t>Regression: R2 =0.069 </a:t>
            </a:r>
            <a:r>
              <a:rPr lang="en-US" dirty="0"/>
              <a:t>and 0.063</a:t>
            </a:r>
            <a:r>
              <a:rPr lang="en-US" dirty="0" smtClean="0"/>
              <a:t>. mae</a:t>
            </a:r>
            <a:r>
              <a:rPr lang="en-US" dirty="0"/>
              <a:t>= </a:t>
            </a:r>
            <a:r>
              <a:rPr lang="en-US" dirty="0" smtClean="0"/>
              <a:t>0.646 </a:t>
            </a:r>
            <a:r>
              <a:rPr lang="en-US" dirty="0"/>
              <a:t>and </a:t>
            </a:r>
            <a:r>
              <a:rPr lang="en-US" dirty="0" smtClean="0"/>
              <a:t>0.642.</a:t>
            </a:r>
            <a:endParaRPr lang="en-US" dirty="0" smtClean="0"/>
          </a:p>
          <a:p>
            <a:r>
              <a:rPr lang="en-US" dirty="0" smtClean="0"/>
              <a:t>Random Forest Regression</a:t>
            </a:r>
            <a:r>
              <a:rPr lang="en-US" dirty="0"/>
              <a:t>: R2 =0.093 and </a:t>
            </a:r>
            <a:r>
              <a:rPr lang="en-US" dirty="0" smtClean="0"/>
              <a:t>0.088</a:t>
            </a:r>
            <a:r>
              <a:rPr lang="en-US" dirty="0"/>
              <a:t>. mae= 0.647 and 0.642</a:t>
            </a:r>
            <a:endParaRPr lang="en-US" dirty="0" smtClean="0"/>
          </a:p>
          <a:p>
            <a:r>
              <a:rPr lang="en-US" dirty="0"/>
              <a:t>K-Neighbors Regression: R2 = 0.028. mae= </a:t>
            </a:r>
            <a:r>
              <a:rPr lang="en-US" dirty="0" smtClean="0"/>
              <a:t>0.656</a:t>
            </a:r>
            <a:br>
              <a:rPr lang="en-US" dirty="0" smtClean="0"/>
            </a:br>
            <a:endParaRPr lang="en-US" dirty="0" smtClean="0"/>
          </a:p>
          <a:p>
            <a:pPr marL="0" indent="0">
              <a:buNone/>
            </a:pPr>
            <a:r>
              <a:rPr lang="en-US" dirty="0" smtClean="0"/>
              <a:t>Best Model: Random Forest Regression</a:t>
            </a:r>
            <a:endParaRPr lang="en-US" dirty="0"/>
          </a:p>
          <a:p>
            <a:pPr marL="0" indent="0">
              <a:buNone/>
            </a:pPr>
            <a:endParaRPr lang="en-US" dirty="0"/>
          </a:p>
          <a:p>
            <a:endParaRPr lang="en-US" dirty="0"/>
          </a:p>
        </p:txBody>
      </p:sp>
    </p:spTree>
    <p:extLst>
      <p:ext uri="{BB962C8B-B14F-4D97-AF65-F5344CB8AC3E}">
        <p14:creationId xmlns:p14="http://schemas.microsoft.com/office/powerpoint/2010/main" val="35724956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Modeling: </a:t>
            </a:r>
            <a:r>
              <a:rPr lang="en-US" sz="4000" dirty="0" err="1" smtClean="0"/>
              <a:t>Hyperparameters</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Because I am dealing with a very large data set, I ran a </a:t>
            </a:r>
            <a:r>
              <a:rPr lang="en-US" dirty="0" err="1"/>
              <a:t>RandomizedSearchCV</a:t>
            </a:r>
            <a:r>
              <a:rPr lang="en-US" dirty="0"/>
              <a:t> for the </a:t>
            </a:r>
            <a:r>
              <a:rPr lang="en-US" dirty="0" err="1"/>
              <a:t>hyperparameters</a:t>
            </a:r>
            <a:r>
              <a:rPr lang="en-US" dirty="0"/>
              <a:t> individually. This decreased the time for the CV search dramatically. </a:t>
            </a:r>
            <a:r>
              <a:rPr lang="en-US" dirty="0" smtClean="0"/>
              <a:t>The following are the parameters were determined best after running each search:</a:t>
            </a:r>
            <a:endParaRPr lang="en-US" dirty="0" smtClean="0"/>
          </a:p>
          <a:p>
            <a:r>
              <a:rPr lang="en-US" dirty="0"/>
              <a:t>m</a:t>
            </a:r>
            <a:r>
              <a:rPr lang="en-US" dirty="0" smtClean="0"/>
              <a:t>ax_features: Best </a:t>
            </a:r>
            <a:r>
              <a:rPr lang="en-US" dirty="0" err="1" smtClean="0"/>
              <a:t>Param</a:t>
            </a:r>
            <a:r>
              <a:rPr lang="en-US" dirty="0" smtClean="0"/>
              <a:t>= 50</a:t>
            </a:r>
            <a:endParaRPr lang="en-US" dirty="0" smtClean="0"/>
          </a:p>
          <a:p>
            <a:r>
              <a:rPr lang="en-US" dirty="0" smtClean="0"/>
              <a:t>n_estimators</a:t>
            </a:r>
            <a:r>
              <a:rPr lang="en-US" dirty="0"/>
              <a:t>: Best </a:t>
            </a:r>
            <a:r>
              <a:rPr lang="en-US" dirty="0" err="1" smtClean="0"/>
              <a:t>Param</a:t>
            </a:r>
            <a:r>
              <a:rPr lang="en-US" dirty="0" smtClean="0"/>
              <a:t>=300</a:t>
            </a:r>
          </a:p>
          <a:p>
            <a:r>
              <a:rPr lang="en-US" dirty="0"/>
              <a:t>max_depth: Best </a:t>
            </a:r>
            <a:r>
              <a:rPr lang="en-US" dirty="0" err="1" smtClean="0"/>
              <a:t>Param</a:t>
            </a:r>
            <a:r>
              <a:rPr lang="en-US" dirty="0" smtClean="0"/>
              <a:t>= 8</a:t>
            </a:r>
            <a:br>
              <a:rPr lang="en-US" dirty="0" smtClean="0"/>
            </a:br>
            <a:endParaRPr lang="en-US" dirty="0" smtClean="0"/>
          </a:p>
          <a:p>
            <a:pPr marL="0" indent="0">
              <a:buNone/>
            </a:pPr>
            <a:r>
              <a:rPr lang="en-US" dirty="0" smtClean="0"/>
              <a:t>These were</a:t>
            </a:r>
            <a:endParaRPr lang="en-US" dirty="0"/>
          </a:p>
          <a:p>
            <a:endParaRPr lang="en-US" dirty="0"/>
          </a:p>
        </p:txBody>
      </p:sp>
    </p:spTree>
    <p:extLst>
      <p:ext uri="{BB962C8B-B14F-4D97-AF65-F5344CB8AC3E}">
        <p14:creationId xmlns:p14="http://schemas.microsoft.com/office/powerpoint/2010/main" val="2767126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Modeling: Results</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After applying the model to both data splits with our tuned </a:t>
            </a:r>
            <a:r>
              <a:rPr lang="en-US" dirty="0" err="1"/>
              <a:t>hyperparameters</a:t>
            </a:r>
            <a:r>
              <a:rPr lang="en-US" dirty="0"/>
              <a:t> the results I got were as follows:</a:t>
            </a:r>
            <a:endParaRPr lang="en-US" dirty="0" smtClean="0"/>
          </a:p>
          <a:p>
            <a:r>
              <a:rPr lang="en-US" dirty="0" smtClean="0"/>
              <a:t>R2 for first target variable(rating mean</a:t>
            </a:r>
            <a:r>
              <a:rPr lang="en-US" dirty="0"/>
              <a:t>) =0.134 and </a:t>
            </a:r>
            <a:r>
              <a:rPr lang="en-US" dirty="0" smtClean="0"/>
              <a:t>0.105</a:t>
            </a:r>
            <a:r>
              <a:rPr lang="en-US" dirty="0"/>
              <a:t>. mae= 0.632 and 0.634</a:t>
            </a:r>
            <a:endParaRPr lang="en-US" dirty="0" smtClean="0"/>
          </a:p>
          <a:p>
            <a:r>
              <a:rPr lang="en-US" dirty="0"/>
              <a:t>R2 for </a:t>
            </a:r>
            <a:r>
              <a:rPr lang="en-US" dirty="0" smtClean="0"/>
              <a:t>second </a:t>
            </a:r>
            <a:r>
              <a:rPr lang="en-US" dirty="0"/>
              <a:t>target </a:t>
            </a:r>
            <a:r>
              <a:rPr lang="en-US" dirty="0" smtClean="0"/>
              <a:t>variable(review polarity average</a:t>
            </a:r>
            <a:r>
              <a:rPr lang="en-US" dirty="0"/>
              <a:t>) =</a:t>
            </a:r>
            <a:r>
              <a:rPr lang="en-US" dirty="0" smtClean="0"/>
              <a:t>0.108 </a:t>
            </a:r>
            <a:r>
              <a:rPr lang="en-US" dirty="0"/>
              <a:t>and 0.089. mae= 0.632 and 0.634</a:t>
            </a:r>
          </a:p>
          <a:p>
            <a:pPr marL="0" indent="0">
              <a:buNone/>
            </a:pPr>
            <a:r>
              <a:rPr lang="en-US" dirty="0" smtClean="0"/>
              <a:t/>
            </a:r>
            <a:br>
              <a:rPr lang="en-US" dirty="0" smtClean="0"/>
            </a:br>
            <a:endParaRPr lang="en-US" dirty="0" smtClean="0"/>
          </a:p>
          <a:p>
            <a:pPr marL="0" indent="0">
              <a:buNone/>
            </a:pPr>
            <a:r>
              <a:rPr lang="en-US" dirty="0" smtClean="0"/>
              <a:t>The results for the metrics were in the same ball park but since the results were higher for the rating mean as the target variable I decided to stick with those results.</a:t>
            </a:r>
            <a:endParaRPr lang="en-US" dirty="0"/>
          </a:p>
          <a:p>
            <a:endParaRPr lang="en-US" dirty="0"/>
          </a:p>
        </p:txBody>
      </p:sp>
    </p:spTree>
    <p:extLst>
      <p:ext uri="{BB962C8B-B14F-4D97-AF65-F5344CB8AC3E}">
        <p14:creationId xmlns:p14="http://schemas.microsoft.com/office/powerpoint/2010/main" val="16487088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353</TotalTime>
  <Words>563</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Corbel</vt:lpstr>
      <vt:lpstr>Parallax</vt:lpstr>
      <vt:lpstr>What are users eating? A study of the most popular food.com recipes</vt:lpstr>
      <vt:lpstr>Problem: Finding the link</vt:lpstr>
      <vt:lpstr>Data </vt:lpstr>
      <vt:lpstr>Method </vt:lpstr>
      <vt:lpstr>Data Wrangling </vt:lpstr>
      <vt:lpstr>EDA </vt:lpstr>
      <vt:lpstr>Modeling:Testing Models </vt:lpstr>
      <vt:lpstr>Modeling: Hyperparameters </vt:lpstr>
      <vt:lpstr>Modeling: Results </vt:lpstr>
      <vt:lpstr>Conclusions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jwatki8</dc:creator>
  <cp:lastModifiedBy>jwatki8</cp:lastModifiedBy>
  <cp:revision>49</cp:revision>
  <dcterms:created xsi:type="dcterms:W3CDTF">2023-09-23T20:20:13Z</dcterms:created>
  <dcterms:modified xsi:type="dcterms:W3CDTF">2023-10-30T17:23:26Z</dcterms:modified>
</cp:coreProperties>
</file>