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E3D4-C133-434D-BA22-0CA8548FD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CF58-0FF2-4E8A-A344-336170BD4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3" indent="0" algn="ctr">
              <a:buNone/>
              <a:defRPr sz="2000"/>
            </a:lvl2pPr>
            <a:lvl3pPr marL="914385" indent="0" algn="ctr">
              <a:buNone/>
              <a:defRPr sz="1801"/>
            </a:lvl3pPr>
            <a:lvl4pPr marL="1371578" indent="0" algn="ctr">
              <a:buNone/>
              <a:defRPr sz="1600"/>
            </a:lvl4pPr>
            <a:lvl5pPr marL="1828770" indent="0" algn="ctr">
              <a:buNone/>
              <a:defRPr sz="1600"/>
            </a:lvl5pPr>
            <a:lvl6pPr marL="2285961" indent="0" algn="ctr">
              <a:buNone/>
              <a:defRPr sz="1600"/>
            </a:lvl6pPr>
            <a:lvl7pPr marL="2743153" indent="0" algn="ctr">
              <a:buNone/>
              <a:defRPr sz="1600"/>
            </a:lvl7pPr>
            <a:lvl8pPr marL="3200346" indent="0" algn="ctr">
              <a:buNone/>
              <a:defRPr sz="1600"/>
            </a:lvl8pPr>
            <a:lvl9pPr marL="365753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7FAE-2D9C-4AF2-A1FB-0A63DCC3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634A-BFCA-495F-87A5-1E557C8E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0602-1E12-4060-B5B6-15DA78F7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6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CCC7-D945-43F5-8F8D-9B6D89FD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3D1FE-C958-4056-96FF-C71DDFD9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DACC-72D2-46AD-9020-AC9924D6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44E6-D4FA-4C70-8E46-297D957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8ED7-8E4A-4DC2-A867-3DA7DCC3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E009F-F73F-45FD-9205-DE204B783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2F791-97F6-45FF-9B11-CC527C56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BCD5-36DC-4EC8-8DFB-D8B555C2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C15A-FC0B-4ADC-8B31-7B7097D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9303-F53C-46B0-BAA0-2D077A83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4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80F4-BFE1-49D9-BDEC-B37EC03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D6DF-CDF8-49BA-A60A-E0DE55AE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DB91-B2DC-4CB7-9476-F091905F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EC04-41FE-4A16-89A4-F35E9596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8FE4-5844-4D2A-B321-44D975D5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2C44-1A39-4623-8039-62313ED5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7F43-F720-48B9-9C84-BD39D18A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94C9-A323-4C8E-AF0E-77ABC256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AA6A-506F-4F08-93E7-9CE03E79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CDAB-CE9A-42DC-99B0-0820584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A082-377A-4FC0-BEF4-5A8DED8D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2392-D394-4C27-B8AA-A59B2678A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6E02-690D-45FA-83BA-BC0AECF0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74D6D-9558-4FEF-8155-B445465B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FE9F9-7DD5-4069-A1EB-3D0C86FD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A8495-786B-4F86-A71C-78F068D2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5BE-6A99-4A74-B3C9-39FBD187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2BE2-587F-44FF-A5BA-6EEB2ED3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5" indent="0">
              <a:buNone/>
              <a:defRPr sz="1801" b="1"/>
            </a:lvl3pPr>
            <a:lvl4pPr marL="1371578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1" indent="0">
              <a:buNone/>
              <a:defRPr sz="1600" b="1"/>
            </a:lvl6pPr>
            <a:lvl7pPr marL="2743153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313D5-3F6F-470C-837E-EF73AB02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27C1-8D43-43BC-A76B-CCDC7B59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3" indent="0">
              <a:buNone/>
              <a:defRPr sz="2000" b="1"/>
            </a:lvl2pPr>
            <a:lvl3pPr marL="914385" indent="0">
              <a:buNone/>
              <a:defRPr sz="1801" b="1"/>
            </a:lvl3pPr>
            <a:lvl4pPr marL="1371578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1" indent="0">
              <a:buNone/>
              <a:defRPr sz="1600" b="1"/>
            </a:lvl6pPr>
            <a:lvl7pPr marL="2743153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3800F-51BC-41B5-A950-4C266E13F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351D4-9D90-4340-B677-B0AAA9DC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6AB58-DFAE-4501-8D43-2047111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5DF7-AB8A-4A78-9E03-D058530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618C-C2B6-4EA6-A2B9-9744C8C1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85167-AE64-46F7-BB48-8E811A42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3451B-7B3E-4F37-99C6-EDA29831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7237A-D27F-4617-852E-74E4D25F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53EF6-0ADA-48CB-8C05-D502418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DA68C-AFF2-402F-A2F9-2A4908DA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5A4EB-BEE0-4D1A-97E1-F175C5F4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9DC0-8732-4624-90A6-110259BC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24DD-230F-4009-925E-9E97F4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B08F5-8E98-44A7-882A-A4014D90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3" indent="0">
              <a:buNone/>
              <a:defRPr sz="1401"/>
            </a:lvl2pPr>
            <a:lvl3pPr marL="914385" indent="0">
              <a:buNone/>
              <a:defRPr sz="1200"/>
            </a:lvl3pPr>
            <a:lvl4pPr marL="1371578" indent="0">
              <a:buNone/>
              <a:defRPr sz="1001"/>
            </a:lvl4pPr>
            <a:lvl5pPr marL="1828770" indent="0">
              <a:buNone/>
              <a:defRPr sz="1001"/>
            </a:lvl5pPr>
            <a:lvl6pPr marL="2285961" indent="0">
              <a:buNone/>
              <a:defRPr sz="1001"/>
            </a:lvl6pPr>
            <a:lvl7pPr marL="2743153" indent="0">
              <a:buNone/>
              <a:defRPr sz="1001"/>
            </a:lvl7pPr>
            <a:lvl8pPr marL="3200346" indent="0">
              <a:buNone/>
              <a:defRPr sz="1001"/>
            </a:lvl8pPr>
            <a:lvl9pPr marL="365753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B2118-F8A1-466A-9E3E-9F16761B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8B922-DB5D-4991-BE60-77249F43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84AA-4FEA-4B2D-8B7A-FF9D064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EF6E-99C5-4F83-BA49-D44155CC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A7811-4D4C-482A-9502-A38A973FB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3" indent="0">
              <a:buNone/>
              <a:defRPr sz="2800"/>
            </a:lvl2pPr>
            <a:lvl3pPr marL="914385" indent="0">
              <a:buNone/>
              <a:defRPr sz="2400"/>
            </a:lvl3pPr>
            <a:lvl4pPr marL="1371578" indent="0">
              <a:buNone/>
              <a:defRPr sz="2000"/>
            </a:lvl4pPr>
            <a:lvl5pPr marL="1828770" indent="0">
              <a:buNone/>
              <a:defRPr sz="2000"/>
            </a:lvl5pPr>
            <a:lvl6pPr marL="2285961" indent="0">
              <a:buNone/>
              <a:defRPr sz="2000"/>
            </a:lvl6pPr>
            <a:lvl7pPr marL="2743153" indent="0">
              <a:buNone/>
              <a:defRPr sz="2000"/>
            </a:lvl7pPr>
            <a:lvl8pPr marL="3200346" indent="0">
              <a:buNone/>
              <a:defRPr sz="2000"/>
            </a:lvl8pPr>
            <a:lvl9pPr marL="365753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BF99C-EEA7-4E6D-844E-B2B7BFBA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3" indent="0">
              <a:buNone/>
              <a:defRPr sz="1401"/>
            </a:lvl2pPr>
            <a:lvl3pPr marL="914385" indent="0">
              <a:buNone/>
              <a:defRPr sz="1200"/>
            </a:lvl3pPr>
            <a:lvl4pPr marL="1371578" indent="0">
              <a:buNone/>
              <a:defRPr sz="1001"/>
            </a:lvl4pPr>
            <a:lvl5pPr marL="1828770" indent="0">
              <a:buNone/>
              <a:defRPr sz="1001"/>
            </a:lvl5pPr>
            <a:lvl6pPr marL="2285961" indent="0">
              <a:buNone/>
              <a:defRPr sz="1001"/>
            </a:lvl6pPr>
            <a:lvl7pPr marL="2743153" indent="0">
              <a:buNone/>
              <a:defRPr sz="1001"/>
            </a:lvl7pPr>
            <a:lvl8pPr marL="3200346" indent="0">
              <a:buNone/>
              <a:defRPr sz="1001"/>
            </a:lvl8pPr>
            <a:lvl9pPr marL="365753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F496F-2D89-45ED-82AD-9CB48C0E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BE21-0393-46FA-AB3D-CE35F77D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3FEC-05F5-423E-BECD-4A3A3D29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17349-CD16-4660-A340-5DDDEC6D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5C2E-204E-4B4F-90DB-DD8D592B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30E4-010C-49ED-B0E8-9F65698AD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1EBA-6FA5-443C-BAD7-0685831661F0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84DE-30D5-4522-8A0C-9CAEF8DC0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AB08-6E55-4734-825C-57564BAD8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302F-B7B9-4FC3-81A7-E6504E335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8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0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1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5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6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8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51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2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4" indent="-228598" algn="l" defTabSz="9143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3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5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8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0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1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6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9" algn="l" defTabSz="91438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FB625F-1FC2-4516-AF4C-A2B8EC205F0B}"/>
              </a:ext>
            </a:extLst>
          </p:cNvPr>
          <p:cNvCxnSpPr>
            <a:cxnSpLocks noChangeShapeType="1"/>
            <a:stCxn id="18" idx="2"/>
            <a:endCxn id="6" idx="0"/>
          </p:cNvCxnSpPr>
          <p:nvPr/>
        </p:nvCxnSpPr>
        <p:spPr bwMode="auto">
          <a:xfrm>
            <a:off x="5104186" y="964699"/>
            <a:ext cx="0" cy="6446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EC52B1-02A9-475D-A911-E32E557A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223" y="1609368"/>
            <a:ext cx="3027926" cy="5609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Randomised </a:t>
            </a:r>
          </a:p>
          <a:p>
            <a:pPr algn="ctr"/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(n = 1264)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D6360-E046-4818-82AA-02EB0491A010}"/>
              </a:ext>
            </a:extLst>
          </p:cNvPr>
          <p:cNvCxnSpPr>
            <a:cxnSpLocks noChangeShapeType="1"/>
            <a:stCxn id="6" idx="2"/>
            <a:endCxn id="38" idx="0"/>
          </p:cNvCxnSpPr>
          <p:nvPr/>
        </p:nvCxnSpPr>
        <p:spPr bwMode="auto">
          <a:xfrm>
            <a:off x="5104186" y="2170351"/>
            <a:ext cx="0" cy="79800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0BDBD3-EB91-46AC-B1CB-64E91850F3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4185" y="2613109"/>
            <a:ext cx="261227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7CEA5-B6F1-4201-AE13-1F385161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56" y="2221535"/>
            <a:ext cx="4007120" cy="1337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Randomised to other interventions (n = 440)</a:t>
            </a:r>
          </a:p>
          <a:p>
            <a:pPr marL="228591" indent="-228591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Fluoxetine (n = 120)</a:t>
            </a:r>
          </a:p>
          <a:p>
            <a:pPr marL="228591" indent="-228591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Ensitrelvir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121)</a:t>
            </a:r>
          </a:p>
          <a:p>
            <a:pPr marL="228591" indent="-228591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Tixagevimab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Cilgavimab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96)</a:t>
            </a:r>
          </a:p>
          <a:p>
            <a:pPr marL="228591" indent="-228591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/>
                <a:ea typeface="Calibri" panose="020F0502020204030204" pitchFamily="34" charset="0"/>
                <a:cs typeface="Arial"/>
              </a:rPr>
              <a:t>Nirmatrelvir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CA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Molnupiravir</a:t>
            </a: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 = 67)</a:t>
            </a:r>
          </a:p>
          <a:p>
            <a:pPr marL="228591" indent="-228591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Nitazoxanide (n = 36)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7504A-F874-4E8B-BDF1-008AFB944F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4185" y="4327346"/>
            <a:ext cx="261227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5BD0C-EA1F-4789-9812-85A278C6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223" y="403711"/>
            <a:ext cx="3027926" cy="56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Assessed for eligibility </a:t>
            </a:r>
          </a:p>
          <a:p>
            <a:pPr algn="ctr"/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 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1314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65B37A-FF18-4FCB-95E6-9975D0814F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4185" y="1287033"/>
            <a:ext cx="261227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247865-96EA-4514-8479-D5148FB80279}"/>
              </a:ext>
            </a:extLst>
          </p:cNvPr>
          <p:cNvSpPr txBox="1"/>
          <p:nvPr/>
        </p:nvSpPr>
        <p:spPr>
          <a:xfrm>
            <a:off x="1598875" y="1148533"/>
            <a:ext cx="13290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E8C87-7B6E-453D-8643-FF0EF6765E2E}"/>
              </a:ext>
            </a:extLst>
          </p:cNvPr>
          <p:cNvSpPr txBox="1"/>
          <p:nvPr/>
        </p:nvSpPr>
        <p:spPr>
          <a:xfrm>
            <a:off x="1598875" y="2474609"/>
            <a:ext cx="13290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60864-AA3C-476F-A038-7AAED73556D4}"/>
              </a:ext>
            </a:extLst>
          </p:cNvPr>
          <p:cNvSpPr txBox="1"/>
          <p:nvPr/>
        </p:nvSpPr>
        <p:spPr>
          <a:xfrm>
            <a:off x="1598875" y="4188846"/>
            <a:ext cx="13290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1DCE91-4B6D-4405-8773-1F9783B3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59" y="4126429"/>
            <a:ext cx="4007111" cy="9971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from analysis (n = 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Non-compliance (n = 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Withdrew consent (n = 11)</a:t>
            </a:r>
          </a:p>
          <a:p>
            <a:endParaRPr lang="en-US" sz="1400" b="1" dirty="0"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E406E-4D9C-4C97-A4D9-5411B458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222" y="2968357"/>
            <a:ext cx="3027927" cy="5609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algn="ctr"/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ITT in included drug arms</a:t>
            </a:r>
          </a:p>
          <a:p>
            <a:pPr algn="ctr"/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(n = 824)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61882-BBF1-4A95-8330-E656345A1729}"/>
              </a:ext>
            </a:extLst>
          </p:cNvPr>
          <p:cNvCxnSpPr>
            <a:cxnSpLocks noChangeShapeType="1"/>
            <a:stCxn id="38" idx="2"/>
            <a:endCxn id="46" idx="0"/>
          </p:cNvCxnSpPr>
          <p:nvPr/>
        </p:nvCxnSpPr>
        <p:spPr bwMode="auto">
          <a:xfrm flipH="1">
            <a:off x="5104185" y="3529340"/>
            <a:ext cx="1" cy="12411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F5783C3-33A8-4974-BD36-82CD8B4D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221" y="4770471"/>
            <a:ext cx="3027928" cy="1675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Analysed dataset; </a:t>
            </a:r>
            <a:r>
              <a:rPr lang="en-CA" sz="1400" b="1" dirty="0" err="1">
                <a:latin typeface="Arial"/>
                <a:ea typeface="Calibri" panose="020F0502020204030204" pitchFamily="34" charset="0"/>
                <a:cs typeface="Arial"/>
              </a:rPr>
              <a:t>mITT</a:t>
            </a:r>
            <a:r>
              <a:rPr lang="en-CA" sz="1400" b="1" dirty="0">
                <a:latin typeface="Arial"/>
                <a:ea typeface="Calibri" panose="020F0502020204030204" pitchFamily="34" charset="0"/>
                <a:cs typeface="Arial"/>
              </a:rPr>
              <a:t> (n = 800)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No study drug (n = 263)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/>
                <a:ea typeface="Calibri" panose="020F0502020204030204" pitchFamily="34" charset="0"/>
                <a:cs typeface="Arial"/>
              </a:rPr>
              <a:t>Nirmatrelvir</a:t>
            </a: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 (n = 158)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Favipiravir (n = 114)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/>
                <a:ea typeface="Calibri" panose="020F0502020204030204" pitchFamily="34" charset="0"/>
                <a:cs typeface="Arial"/>
              </a:rPr>
              <a:t>Casirivimab</a:t>
            </a: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/</a:t>
            </a:r>
            <a:r>
              <a:rPr lang="en-CA" sz="1200" dirty="0" err="1">
                <a:latin typeface="Arial"/>
                <a:ea typeface="Calibri" panose="020F0502020204030204" pitchFamily="34" charset="0"/>
                <a:cs typeface="Arial"/>
              </a:rPr>
              <a:t>imdevimab</a:t>
            </a: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 (n = 88)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Remdesivir (n = 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/>
                <a:ea typeface="Calibri" panose="020F0502020204030204" pitchFamily="34" charset="0"/>
                <a:cs typeface="Arial"/>
              </a:rPr>
              <a:t>Molnupiravir</a:t>
            </a: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 (n = 66)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/>
                <a:ea typeface="Calibri" panose="020F0502020204030204" pitchFamily="34" charset="0"/>
                <a:cs typeface="Arial"/>
              </a:rPr>
              <a:t>Ivermectin (n = 44)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A769C-B7CC-48A7-8866-86307808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56" y="893573"/>
            <a:ext cx="4007114" cy="1122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(n = 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Chronic illness (n = 12)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 abnormalities (n = 27)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concomitant medications (n = 7)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(n = 4)</a:t>
            </a:r>
          </a:p>
        </p:txBody>
      </p:sp>
    </p:spTree>
    <p:extLst>
      <p:ext uri="{BB962C8B-B14F-4D97-AF65-F5344CB8AC3E}">
        <p14:creationId xmlns:p14="http://schemas.microsoft.com/office/powerpoint/2010/main" val="119410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5789</TotalTime>
  <Words>180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12</cp:revision>
  <dcterms:created xsi:type="dcterms:W3CDTF">2023-11-16T09:27:05Z</dcterms:created>
  <dcterms:modified xsi:type="dcterms:W3CDTF">2023-11-23T06:52:42Z</dcterms:modified>
</cp:coreProperties>
</file>