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3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8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2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5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1EBA-6FA5-443C-BAD7-0685831661F0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9F3C04-52E7-FC4C-B43E-EC5FF5A142D8}"/>
              </a:ext>
            </a:extLst>
          </p:cNvPr>
          <p:cNvGrpSpPr/>
          <p:nvPr/>
        </p:nvGrpSpPr>
        <p:grpSpPr>
          <a:xfrm>
            <a:off x="386370" y="437191"/>
            <a:ext cx="10027021" cy="5983617"/>
            <a:chOff x="1416295" y="749177"/>
            <a:chExt cx="8968535" cy="53519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2FB625F-1FC2-4516-AF4C-A2B8EC205F0B}"/>
                </a:ext>
              </a:extLst>
            </p:cNvPr>
            <p:cNvCxnSpPr>
              <a:cxnSpLocks noChangeShapeType="1"/>
              <a:stCxn id="18" idx="2"/>
              <a:endCxn id="6" idx="0"/>
            </p:cNvCxnSpPr>
            <p:nvPr/>
          </p:nvCxnSpPr>
          <p:spPr bwMode="auto">
            <a:xfrm>
              <a:off x="4521326" y="1246106"/>
              <a:ext cx="0" cy="5710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EC52B1-02A9-475D-A911-E32E557A0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247" y="1817159"/>
              <a:ext cx="2682159" cy="496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80998" tIns="80998" rIns="80998" bIns="80998" anchor="t" anchorCtr="0" upright="1">
              <a:noAutofit/>
            </a:bodyPr>
            <a:lstStyle/>
            <a:p>
              <a:pPr algn="ctr"/>
              <a:r>
                <a:rPr lang="en-CA" sz="1400" b="1" dirty="0">
                  <a:latin typeface="Arial"/>
                  <a:ea typeface="Calibri" panose="020F0502020204030204" pitchFamily="34" charset="0"/>
                  <a:cs typeface="Arial"/>
                </a:rPr>
                <a:t>Randomised </a:t>
              </a:r>
            </a:p>
            <a:p>
              <a:pPr algn="ctr"/>
              <a:r>
                <a:rPr lang="en-CA" sz="1400" b="1" dirty="0">
                  <a:latin typeface="Arial"/>
                  <a:ea typeface="Calibri" panose="020F0502020204030204" pitchFamily="34" charset="0"/>
                  <a:cs typeface="Arial"/>
                </a:rPr>
                <a:t>(n = 1264)</a:t>
              </a:r>
              <a:endPara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0D6360-E046-4818-82AA-02EB0491A010}"/>
                </a:ext>
              </a:extLst>
            </p:cNvPr>
            <p:cNvCxnSpPr>
              <a:cxnSpLocks noChangeShapeType="1"/>
              <a:stCxn id="6" idx="2"/>
              <a:endCxn id="38" idx="0"/>
            </p:cNvCxnSpPr>
            <p:nvPr/>
          </p:nvCxnSpPr>
          <p:spPr bwMode="auto">
            <a:xfrm>
              <a:off x="4521326" y="2314080"/>
              <a:ext cx="0" cy="7068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C0BDBD3-EB91-46AC-B1CB-64E91850F3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1325" y="2706278"/>
              <a:ext cx="231397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C7CEA5-B6F1-4201-AE13-1F385161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294" y="2359423"/>
              <a:ext cx="3549536" cy="11849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80998" tIns="80998" rIns="80998" bIns="80998" anchor="t" anchorCtr="0" upright="1">
              <a:noAutofit/>
            </a:bodyPr>
            <a:lstStyle/>
            <a:p>
              <a:r>
                <a:rPr lang="en-CA" sz="14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Randomised to other interventions (n = 440)</a:t>
              </a:r>
            </a:p>
            <a:p>
              <a:pPr marL="202466" indent="-202466">
                <a:buFont typeface="Arial" panose="020B0604020202020204" pitchFamily="34" charset="0"/>
                <a:buChar char="•"/>
              </a:pPr>
              <a:r>
                <a:rPr lang="en-CA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Fluoxetine (n = 120)</a:t>
              </a:r>
            </a:p>
            <a:p>
              <a:pPr marL="202466" indent="-202466">
                <a:buFont typeface="Arial" panose="020B0604020202020204" pitchFamily="34" charset="0"/>
                <a:buChar char="•"/>
              </a:pPr>
              <a:r>
                <a:rPr lang="en-CA" sz="11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Ensitrelvir</a:t>
              </a:r>
              <a:r>
                <a:rPr lang="en-CA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(n = 121)</a:t>
              </a:r>
            </a:p>
            <a:p>
              <a:pPr marL="202466" indent="-202466">
                <a:buFont typeface="Arial" panose="020B0604020202020204" pitchFamily="34" charset="0"/>
                <a:buChar char="•"/>
              </a:pPr>
              <a:r>
                <a:rPr lang="en-CA" sz="11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Tixagevimab</a:t>
              </a:r>
              <a:r>
                <a:rPr lang="en-CA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/</a:t>
              </a:r>
              <a:r>
                <a:rPr lang="en-CA" sz="11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Cilgavimab</a:t>
              </a:r>
              <a:r>
                <a:rPr lang="en-CA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(n = 96)</a:t>
              </a:r>
            </a:p>
            <a:p>
              <a:pPr marL="202466" indent="-202466">
                <a:buFont typeface="Arial" panose="020B0604020202020204" pitchFamily="34" charset="0"/>
                <a:buChar char="•"/>
              </a:pPr>
              <a:r>
                <a:rPr lang="en-CA" sz="1100" dirty="0" err="1">
                  <a:latin typeface="Arial"/>
                  <a:ea typeface="Calibri" panose="020F0502020204030204" pitchFamily="34" charset="0"/>
                  <a:cs typeface="Arial"/>
                </a:rPr>
                <a:t>Nirmatrelvir</a:t>
              </a:r>
              <a:r>
                <a:rPr lang="en-CA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+ </a:t>
              </a:r>
              <a:r>
                <a:rPr lang="en-CA" sz="11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Molnupiravir</a:t>
              </a:r>
              <a:r>
                <a:rPr lang="en-CA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(n = 67)</a:t>
              </a:r>
            </a:p>
            <a:p>
              <a:pPr marL="202466" indent="-202466">
                <a:buFont typeface="Arial" panose="020B0604020202020204" pitchFamily="34" charset="0"/>
                <a:buChar char="•"/>
              </a:pPr>
              <a:r>
                <a:rPr lang="en-CA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Nitazoxanide (n = 36)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5A7504A-F874-4E8B-BDF1-008AFB944F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1325" y="4224762"/>
              <a:ext cx="231397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5BD0C-EA1F-4789-9812-85A278C6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247" y="749177"/>
              <a:ext cx="2682159" cy="4969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80998" tIns="80998" rIns="80998" bIns="80998" anchor="t" anchorCtr="0" upright="1">
              <a:noAutofit/>
            </a:bodyPr>
            <a:lstStyle/>
            <a:p>
              <a:pPr algn="ctr"/>
              <a:r>
                <a:rPr lang="en-CA" sz="14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Assessed for eligibility </a:t>
              </a:r>
            </a:p>
            <a:p>
              <a:pPr algn="ctr"/>
              <a:r>
                <a:rPr lang="en-CA" sz="14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(n </a:t>
              </a:r>
              <a:r>
                <a:rPr lang="en-US" sz="14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 1314</a:t>
              </a:r>
              <a:r>
                <a:rPr lang="en-CA" sz="14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65B37A-FF18-4FCB-95E6-9975D0814F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1325" y="1531630"/>
              <a:ext cx="231397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247865-96EA-4514-8479-D5148FB80279}"/>
                </a:ext>
              </a:extLst>
            </p:cNvPr>
            <p:cNvSpPr txBox="1"/>
            <p:nvPr/>
          </p:nvSpPr>
          <p:spPr>
            <a:xfrm>
              <a:off x="1416295" y="1408947"/>
              <a:ext cx="1177315" cy="2831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Enrolment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1E8C87-7B6E-453D-8643-FF0EF6765E2E}"/>
                </a:ext>
              </a:extLst>
            </p:cNvPr>
            <p:cNvSpPr txBox="1"/>
            <p:nvPr/>
          </p:nvSpPr>
          <p:spPr>
            <a:xfrm>
              <a:off x="1416295" y="2583594"/>
              <a:ext cx="1177315" cy="2831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Allocation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D60864-AA3C-476F-A038-7AAED73556D4}"/>
                </a:ext>
              </a:extLst>
            </p:cNvPr>
            <p:cNvSpPr txBox="1"/>
            <p:nvPr/>
          </p:nvSpPr>
          <p:spPr>
            <a:xfrm>
              <a:off x="1416295" y="4102080"/>
              <a:ext cx="1177315" cy="2831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1DCE91-4B6D-4405-8773-1F9783B31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299" y="4046790"/>
              <a:ext cx="3549528" cy="883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80998" tIns="80998" rIns="80998" bIns="80998" anchor="t" anchorCtr="0" upright="1">
              <a:no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Excluded from analysis (n = 24)</a:t>
              </a:r>
            </a:p>
            <a:p>
              <a:pPr marL="253094" indent="-253094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Non-compliance (n = 13)</a:t>
              </a:r>
            </a:p>
            <a:p>
              <a:pPr marL="253094" indent="-253094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Withdrew consent (n = 11)</a:t>
              </a:r>
            </a:p>
            <a:p>
              <a:endParaRPr lang="en-US" sz="1400" b="1" dirty="0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2E406E-4D9C-4C97-A4D9-5411B458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247" y="3020961"/>
              <a:ext cx="2682159" cy="496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80998" tIns="80998" rIns="80998" bIns="80998" anchor="t" anchorCtr="0" upright="1">
              <a:noAutofit/>
            </a:bodyPr>
            <a:lstStyle/>
            <a:p>
              <a:pPr algn="ctr"/>
              <a:r>
                <a:rPr lang="en-CA" sz="1400" b="1" dirty="0">
                  <a:latin typeface="Arial"/>
                  <a:ea typeface="Calibri" panose="020F0502020204030204" pitchFamily="34" charset="0"/>
                  <a:cs typeface="Arial"/>
                </a:rPr>
                <a:t>ITT in included drug arms</a:t>
              </a:r>
            </a:p>
            <a:p>
              <a:pPr algn="ctr"/>
              <a:r>
                <a:rPr lang="en-CA" sz="1400" b="1" dirty="0">
                  <a:latin typeface="Arial"/>
                  <a:ea typeface="Calibri" panose="020F0502020204030204" pitchFamily="34" charset="0"/>
                  <a:cs typeface="Arial"/>
                </a:rPr>
                <a:t>(n = 824)</a:t>
              </a:r>
              <a:endPara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F461882-BBF1-4A95-8330-E656345A1729}"/>
                </a:ext>
              </a:extLst>
            </p:cNvPr>
            <p:cNvCxnSpPr>
              <a:cxnSpLocks noChangeShapeType="1"/>
              <a:stCxn id="38" idx="2"/>
              <a:endCxn id="46" idx="0"/>
            </p:cNvCxnSpPr>
            <p:nvPr/>
          </p:nvCxnSpPr>
          <p:spPr bwMode="auto">
            <a:xfrm flipH="1">
              <a:off x="4521326" y="3517882"/>
              <a:ext cx="1" cy="10994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5783C3-33A8-4974-BD36-82CD8B4D5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244" y="4617286"/>
              <a:ext cx="2682161" cy="14838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80998" tIns="80998" rIns="80998" bIns="80998" anchor="t" anchorCtr="0" upright="1">
              <a:noAutofit/>
            </a:bodyPr>
            <a:lstStyle/>
            <a:p>
              <a:r>
                <a:rPr lang="en-CA" sz="1400" b="1" dirty="0">
                  <a:latin typeface="Arial"/>
                  <a:ea typeface="Calibri" panose="020F0502020204030204" pitchFamily="34" charset="0"/>
                  <a:cs typeface="Arial"/>
                </a:rPr>
                <a:t>Analysed dataset; </a:t>
              </a:r>
              <a:r>
                <a:rPr lang="en-CA" sz="1400" b="1" dirty="0" err="1">
                  <a:latin typeface="Arial"/>
                  <a:ea typeface="Calibri" panose="020F0502020204030204" pitchFamily="34" charset="0"/>
                  <a:cs typeface="Arial"/>
                </a:rPr>
                <a:t>mITT</a:t>
              </a:r>
              <a:r>
                <a:rPr lang="en-CA" sz="1400" b="1" dirty="0">
                  <a:latin typeface="Arial"/>
                  <a:ea typeface="Calibri" panose="020F0502020204030204" pitchFamily="34" charset="0"/>
                  <a:cs typeface="Arial"/>
                </a:rPr>
                <a:t> (n = 800)</a:t>
              </a:r>
            </a:p>
            <a:p>
              <a:pPr marL="151857" indent="-151857">
                <a:buFont typeface="Arial" panose="020B0604020202020204" pitchFamily="34" charset="0"/>
                <a:buChar char="•"/>
              </a:pPr>
              <a:r>
                <a:rPr lang="en-CA" sz="1100" dirty="0">
                  <a:latin typeface="Arial"/>
                  <a:ea typeface="Calibri" panose="020F0502020204030204" pitchFamily="34" charset="0"/>
                  <a:cs typeface="Arial"/>
                </a:rPr>
                <a:t>No study drug (n = 263)</a:t>
              </a:r>
            </a:p>
            <a:p>
              <a:pPr marL="151857" indent="-151857">
                <a:buFont typeface="Arial" panose="020B0604020202020204" pitchFamily="34" charset="0"/>
                <a:buChar char="•"/>
              </a:pPr>
              <a:r>
                <a:rPr lang="en-CA" sz="1100" dirty="0" err="1">
                  <a:latin typeface="Arial"/>
                  <a:ea typeface="Calibri" panose="020F0502020204030204" pitchFamily="34" charset="0"/>
                  <a:cs typeface="Arial"/>
                </a:rPr>
                <a:t>Nirmatrelvir</a:t>
              </a:r>
              <a:r>
                <a:rPr lang="en-CA" sz="1100" dirty="0">
                  <a:latin typeface="Arial"/>
                  <a:ea typeface="Calibri" panose="020F0502020204030204" pitchFamily="34" charset="0"/>
                  <a:cs typeface="Arial"/>
                </a:rPr>
                <a:t> (n = 158)</a:t>
              </a:r>
            </a:p>
            <a:p>
              <a:pPr marL="151857" indent="-151857">
                <a:buFont typeface="Arial" panose="020B0604020202020204" pitchFamily="34" charset="0"/>
                <a:buChar char="•"/>
              </a:pPr>
              <a:r>
                <a:rPr lang="en-CA" sz="1100" dirty="0">
                  <a:latin typeface="Arial"/>
                  <a:ea typeface="Calibri" panose="020F0502020204030204" pitchFamily="34" charset="0"/>
                  <a:cs typeface="Arial"/>
                </a:rPr>
                <a:t>Favipiravir (n = 114)</a:t>
              </a:r>
            </a:p>
            <a:p>
              <a:pPr marL="151857" indent="-151857">
                <a:buFont typeface="Arial" panose="020B0604020202020204" pitchFamily="34" charset="0"/>
                <a:buChar char="•"/>
              </a:pPr>
              <a:r>
                <a:rPr lang="en-CA" sz="1100" dirty="0" err="1">
                  <a:latin typeface="Arial"/>
                  <a:ea typeface="Calibri" panose="020F0502020204030204" pitchFamily="34" charset="0"/>
                  <a:cs typeface="Arial"/>
                </a:rPr>
                <a:t>Casirivimab</a:t>
              </a:r>
              <a:r>
                <a:rPr lang="en-CA" sz="1100" dirty="0">
                  <a:latin typeface="Arial"/>
                  <a:ea typeface="Calibri" panose="020F0502020204030204" pitchFamily="34" charset="0"/>
                  <a:cs typeface="Arial"/>
                </a:rPr>
                <a:t>/</a:t>
              </a:r>
              <a:r>
                <a:rPr lang="en-CA" sz="1100" dirty="0" err="1">
                  <a:latin typeface="Arial"/>
                  <a:ea typeface="Calibri" panose="020F0502020204030204" pitchFamily="34" charset="0"/>
                  <a:cs typeface="Arial"/>
                </a:rPr>
                <a:t>imdevimab</a:t>
              </a:r>
              <a:r>
                <a:rPr lang="en-CA" sz="1100" dirty="0">
                  <a:latin typeface="Arial"/>
                  <a:ea typeface="Calibri" panose="020F0502020204030204" pitchFamily="34" charset="0"/>
                  <a:cs typeface="Arial"/>
                </a:rPr>
                <a:t> (n = 88)</a:t>
              </a:r>
            </a:p>
            <a:p>
              <a:pPr marL="151857" indent="-151857">
                <a:buFont typeface="Arial" panose="020B0604020202020204" pitchFamily="34" charset="0"/>
                <a:buChar char="•"/>
              </a:pPr>
              <a:r>
                <a:rPr lang="en-CA" sz="1100" dirty="0">
                  <a:latin typeface="Arial"/>
                  <a:ea typeface="Calibri" panose="020F0502020204030204" pitchFamily="34" charset="0"/>
                  <a:cs typeface="Arial"/>
                </a:rPr>
                <a:t>Remdesivir (n = 67)</a:t>
              </a:r>
            </a:p>
            <a:p>
              <a:pPr marL="151857" indent="-151857">
                <a:buFont typeface="Arial" panose="020B0604020202020204" pitchFamily="34" charset="0"/>
                <a:buChar char="•"/>
              </a:pPr>
              <a:r>
                <a:rPr lang="en-CA" sz="1100" dirty="0" err="1">
                  <a:latin typeface="Arial"/>
                  <a:ea typeface="Calibri" panose="020F0502020204030204" pitchFamily="34" charset="0"/>
                  <a:cs typeface="Arial"/>
                </a:rPr>
                <a:t>Molnupiravir</a:t>
              </a:r>
              <a:r>
                <a:rPr lang="en-CA" sz="1100" dirty="0">
                  <a:latin typeface="Arial"/>
                  <a:ea typeface="Calibri" panose="020F0502020204030204" pitchFamily="34" charset="0"/>
                  <a:cs typeface="Arial"/>
                </a:rPr>
                <a:t> (n = 66)</a:t>
              </a:r>
            </a:p>
            <a:p>
              <a:pPr marL="151857" indent="-151857">
                <a:buFont typeface="Arial" panose="020B0604020202020204" pitchFamily="34" charset="0"/>
                <a:buChar char="•"/>
              </a:pPr>
              <a:r>
                <a:rPr lang="en-CA" sz="1100" dirty="0">
                  <a:latin typeface="Arial"/>
                  <a:ea typeface="Calibri" panose="020F0502020204030204" pitchFamily="34" charset="0"/>
                  <a:cs typeface="Arial"/>
                </a:rPr>
                <a:t>Ivermectin (n = 44)</a:t>
              </a:r>
            </a:p>
            <a:p>
              <a:pPr marL="151857" indent="-151857">
                <a:buFont typeface="Arial" panose="020B0604020202020204" pitchFamily="34" charset="0"/>
                <a:buChar char="•"/>
              </a:pPr>
              <a:endParaRPr 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6A769C-B7CC-48A7-8866-863078085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293" y="1183103"/>
              <a:ext cx="3549533" cy="994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80998" tIns="80998" rIns="80998" bIns="80998" anchor="t" anchorCtr="0" upright="1">
              <a:noAutofit/>
            </a:bodyPr>
            <a:lstStyle/>
            <a:p>
              <a:r>
                <a:rPr lang="en-CA" sz="14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Excluded (n = </a:t>
              </a:r>
              <a:r>
                <a:rPr lang="en-US" sz="14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50</a:t>
              </a:r>
              <a:r>
                <a:rPr lang="en-CA" sz="14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202475" indent="-202475">
                <a:buFont typeface="Arial" panose="020B0604020202020204" pitchFamily="34" charset="0"/>
                <a:buChar char="•"/>
              </a:pPr>
              <a:r>
                <a:rPr lang="en-CA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Chronic illness (n = 12)</a:t>
              </a:r>
            </a:p>
            <a:p>
              <a:pPr marL="202475" indent="-202475">
                <a:buFont typeface="Arial" panose="020B0604020202020204" pitchFamily="34" charset="0"/>
                <a:buChar char="•"/>
              </a:pPr>
              <a:r>
                <a:rPr lang="en-CA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Lab abnormalities (n = 27)</a:t>
              </a:r>
            </a:p>
            <a:p>
              <a:pPr marL="202475" indent="-202475">
                <a:buFont typeface="Arial" panose="020B0604020202020204" pitchFamily="34" charset="0"/>
                <a:buChar char="•"/>
              </a:pPr>
              <a:r>
                <a:rPr lang="en-CA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Taking concomitant medications (n = 7)</a:t>
              </a:r>
            </a:p>
            <a:p>
              <a:pPr marL="202475" indent="-202475">
                <a:buFont typeface="Arial" panose="020B0604020202020204" pitchFamily="34" charset="0"/>
                <a:buChar char="•"/>
              </a:pPr>
              <a:r>
                <a:rPr lang="en-CA" sz="11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Other (n = 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10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5793</TotalTime>
  <Words>180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Phrutsamon Wongnak</dc:creator>
  <cp:lastModifiedBy>Phrutsamon Wongnak</cp:lastModifiedBy>
  <cp:revision>13</cp:revision>
  <dcterms:created xsi:type="dcterms:W3CDTF">2023-11-16T09:27:05Z</dcterms:created>
  <dcterms:modified xsi:type="dcterms:W3CDTF">2024-01-03T05:31:34Z</dcterms:modified>
</cp:coreProperties>
</file>