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0116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>
        <p:scale>
          <a:sx n="33" d="100"/>
          <a:sy n="33" d="100"/>
        </p:scale>
        <p:origin x="113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945429"/>
            <a:ext cx="15087600" cy="413850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243533"/>
            <a:ext cx="15087600" cy="2869987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32883"/>
            <a:ext cx="433768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32883"/>
            <a:ext cx="1276159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963547"/>
            <a:ext cx="17350740" cy="4944744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955070"/>
            <a:ext cx="17350740" cy="2600324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164417"/>
            <a:ext cx="85496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164417"/>
            <a:ext cx="854964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32884"/>
            <a:ext cx="1735074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914016"/>
            <a:ext cx="8510349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342130"/>
            <a:ext cx="851034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914016"/>
            <a:ext cx="8552260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342130"/>
            <a:ext cx="855226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711537"/>
            <a:ext cx="10184130" cy="844761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711537"/>
            <a:ext cx="10184130" cy="844761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32884"/>
            <a:ext cx="173507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164417"/>
            <a:ext cx="173507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1EBA-6FA5-443C-BAD7-0685831661F0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017674"/>
            <a:ext cx="67894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FB625F-1FC2-4516-AF4C-A2B8EC205F0B}"/>
              </a:ext>
            </a:extLst>
          </p:cNvPr>
          <p:cNvCxnSpPr>
            <a:cxnSpLocks noChangeShapeType="1"/>
            <a:stCxn id="18" idx="2"/>
            <a:endCxn id="6" idx="0"/>
          </p:cNvCxnSpPr>
          <p:nvPr/>
        </p:nvCxnSpPr>
        <p:spPr bwMode="auto">
          <a:xfrm>
            <a:off x="7099298" y="1162540"/>
            <a:ext cx="0" cy="125294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EC52B1-02A9-475D-A911-E32E557A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838" y="2415487"/>
            <a:ext cx="5884921" cy="10902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pPr algn="ctr"/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Randomised </a:t>
            </a:r>
          </a:p>
          <a:p>
            <a:pPr algn="ctr"/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(n = 1213)</a:t>
            </a:r>
            <a:endParaRPr lang="en-US" sz="2427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D6360-E046-4818-82AA-02EB0491A010}"/>
              </a:ext>
            </a:extLst>
          </p:cNvPr>
          <p:cNvCxnSpPr>
            <a:cxnSpLocks noChangeShapeType="1"/>
            <a:stCxn id="6" idx="2"/>
            <a:endCxn id="38" idx="0"/>
          </p:cNvCxnSpPr>
          <p:nvPr/>
        </p:nvCxnSpPr>
        <p:spPr bwMode="auto">
          <a:xfrm>
            <a:off x="7099298" y="3505780"/>
            <a:ext cx="0" cy="1550964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0BDBD3-EB91-46AC-B1CB-64E91850F3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9296" y="4366302"/>
            <a:ext cx="399202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C7CEA5-B6F1-4201-AE13-1F385161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323" y="3605267"/>
            <a:ext cx="8873080" cy="2599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Randomised to other interventions (n = 389)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Fluoxetine (n = 120)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Ensitrelvir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95)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Tixagevimab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</a:t>
            </a:r>
            <a:r>
              <a:rPr lang="en-CA" sz="24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ilgavimab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96)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Ritonavir-boosted </a:t>
            </a: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nirmatrelvir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CA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Molnupiravir</a:t>
            </a: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44)</a:t>
            </a:r>
          </a:p>
          <a:p>
            <a:pPr marL="350934" indent="-350934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Nitazoxanide (n = 34)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7504A-F874-4E8B-BDF1-008AFB944F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9296" y="7698005"/>
            <a:ext cx="399202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5BD0C-EA1F-4789-9812-85A278C6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838" y="72229"/>
            <a:ext cx="5884921" cy="10903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pPr algn="ctr"/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Assessed for eligibility </a:t>
            </a:r>
          </a:p>
          <a:p>
            <a:pPr algn="ctr"/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 </a:t>
            </a:r>
            <a:r>
              <a:rPr lang="en-US" sz="2427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1262</a:t>
            </a:r>
            <a:r>
              <a:rPr lang="en-CA" sz="2427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27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65B37A-FF18-4FCB-95E6-9975D0814F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9296" y="1789008"/>
            <a:ext cx="399202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247865-96EA-4514-8479-D5148FB80279}"/>
              </a:ext>
            </a:extLst>
          </p:cNvPr>
          <p:cNvSpPr txBox="1"/>
          <p:nvPr/>
        </p:nvSpPr>
        <p:spPr>
          <a:xfrm>
            <a:off x="286554" y="1519829"/>
            <a:ext cx="2583145" cy="465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27" b="1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GB" sz="242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E8C87-7B6E-453D-8643-FF0EF6765E2E}"/>
              </a:ext>
            </a:extLst>
          </p:cNvPr>
          <p:cNvSpPr txBox="1"/>
          <p:nvPr/>
        </p:nvSpPr>
        <p:spPr>
          <a:xfrm>
            <a:off x="286554" y="4097121"/>
            <a:ext cx="2583145" cy="527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27" b="1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60864-AA3C-476F-A038-7AAED73556D4}"/>
              </a:ext>
            </a:extLst>
          </p:cNvPr>
          <p:cNvSpPr txBox="1"/>
          <p:nvPr/>
        </p:nvSpPr>
        <p:spPr>
          <a:xfrm>
            <a:off x="286554" y="7428829"/>
            <a:ext cx="2583145" cy="527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27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1DCE91-4B6D-4405-8773-1F9783B3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337" y="7307516"/>
            <a:ext cx="8873059" cy="28863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r>
              <a:rPr lang="en-US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from analysis (n = 24)</a:t>
            </a:r>
          </a:p>
          <a:p>
            <a:pPr marL="438688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Non-compliance with study procedures prior to day 2 (n = 8)</a:t>
            </a:r>
          </a:p>
          <a:p>
            <a:pPr marL="895888" lvl="1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Withdrawn as given rescue medications (n = 2)</a:t>
            </a:r>
          </a:p>
          <a:p>
            <a:pPr marL="895888" lvl="1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Withdrawn due to side-effects (n = 2)</a:t>
            </a:r>
          </a:p>
          <a:p>
            <a:pPr marL="895888" lvl="1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Withdrew consent for other reasons (n = 4)</a:t>
            </a:r>
          </a:p>
          <a:p>
            <a:pPr marL="438688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Withdrew consent before starting interventions (n = 11)</a:t>
            </a:r>
          </a:p>
          <a:p>
            <a:pPr marL="438688" indent="-438688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Undetectable viral loads (n = 5)</a:t>
            </a:r>
          </a:p>
          <a:p>
            <a:pPr marL="438688" indent="-438688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2E406E-4D9C-4C97-A4D9-5411B458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838" y="5056747"/>
            <a:ext cx="5884921" cy="10902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pPr algn="ctr"/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ITT in included drug arms</a:t>
            </a:r>
          </a:p>
          <a:p>
            <a:pPr algn="ctr"/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(n = 824)</a:t>
            </a:r>
            <a:endParaRPr lang="en-US" sz="2427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61882-BBF1-4A95-8330-E656345A1729}"/>
              </a:ext>
            </a:extLst>
          </p:cNvPr>
          <p:cNvCxnSpPr>
            <a:cxnSpLocks noChangeShapeType="1"/>
            <a:stCxn id="38" idx="2"/>
            <a:endCxn id="46" idx="0"/>
          </p:cNvCxnSpPr>
          <p:nvPr/>
        </p:nvCxnSpPr>
        <p:spPr bwMode="auto">
          <a:xfrm flipH="1">
            <a:off x="7099298" y="6147041"/>
            <a:ext cx="2" cy="2412201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783C3-33A8-4974-BD36-82CD8B4D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832" y="8559241"/>
            <a:ext cx="5884925" cy="32557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Analysed dataset; </a:t>
            </a:r>
            <a:r>
              <a:rPr lang="en-CA" sz="2427" b="1" dirty="0" err="1">
                <a:latin typeface="Arial"/>
                <a:ea typeface="Calibri" panose="020F0502020204030204" pitchFamily="34" charset="0"/>
                <a:cs typeface="Arial"/>
              </a:rPr>
              <a:t>mITT</a:t>
            </a:r>
            <a:r>
              <a:rPr lang="en-CA" sz="2427" b="1" dirty="0">
                <a:latin typeface="Arial"/>
                <a:ea typeface="Calibri" panose="020F0502020204030204" pitchFamily="34" charset="0"/>
                <a:cs typeface="Arial"/>
              </a:rPr>
              <a:t> (n = 800)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No study drug (n = 263)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Ritonavir-boosted </a:t>
            </a: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nirmatrelvir</a:t>
            </a: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 (n = 158)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Favipiravir (n = 114)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Casirivimab</a:t>
            </a: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/</a:t>
            </a: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imdevimab</a:t>
            </a: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 (n = 88)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Remdesivir (n = 67)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 err="1">
                <a:latin typeface="Arial"/>
                <a:ea typeface="Calibri" panose="020F0502020204030204" pitchFamily="34" charset="0"/>
                <a:cs typeface="Arial"/>
              </a:rPr>
              <a:t>Molnupiravir</a:t>
            </a: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 (n = 66)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r>
              <a:rPr lang="en-CA" sz="2400" dirty="0">
                <a:latin typeface="Arial"/>
                <a:ea typeface="Calibri" panose="020F0502020204030204" pitchFamily="34" charset="0"/>
                <a:cs typeface="Arial"/>
              </a:rPr>
              <a:t>Ivermectin (n = 44)</a:t>
            </a:r>
          </a:p>
          <a:p>
            <a:pPr marL="263214" indent="-263214">
              <a:buFont typeface="Arial" panose="020B0604020202020204" pitchFamily="34" charset="0"/>
              <a:buChar char="•"/>
            </a:pPr>
            <a:endParaRPr lang="en-US" sz="1907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A769C-B7CC-48A7-8866-86307808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323" y="1024305"/>
            <a:ext cx="8873072" cy="2181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40397" tIns="140397" rIns="140397" bIns="140397" anchor="t" anchorCtr="0" upright="1">
            <a:noAutofit/>
          </a:bodyPr>
          <a:lstStyle/>
          <a:p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(n = </a:t>
            </a:r>
            <a:r>
              <a:rPr lang="en-US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49</a:t>
            </a:r>
            <a:r>
              <a:rPr lang="en-CA" sz="2427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27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0950" indent="-3509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Chronic illness (n = 12)</a:t>
            </a:r>
          </a:p>
          <a:p>
            <a:pPr marL="350950" indent="-3509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 abnormalities (n = 27)</a:t>
            </a:r>
          </a:p>
          <a:p>
            <a:pPr marL="350950" indent="-3509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concomitant medications (n = 7)</a:t>
            </a:r>
          </a:p>
          <a:p>
            <a:pPr marL="350950" indent="-3509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(n = 3)</a:t>
            </a:r>
          </a:p>
        </p:txBody>
      </p:sp>
    </p:spTree>
    <p:extLst>
      <p:ext uri="{BB962C8B-B14F-4D97-AF65-F5344CB8AC3E}">
        <p14:creationId xmlns:p14="http://schemas.microsoft.com/office/powerpoint/2010/main" val="119410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5855</TotalTime>
  <Words>229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Phrutsamon Wongnak</dc:creator>
  <cp:lastModifiedBy>Phrutsamon Wongnak</cp:lastModifiedBy>
  <cp:revision>23</cp:revision>
  <dcterms:created xsi:type="dcterms:W3CDTF">2023-11-16T09:27:05Z</dcterms:created>
  <dcterms:modified xsi:type="dcterms:W3CDTF">2024-02-13T09:55:33Z</dcterms:modified>
</cp:coreProperties>
</file>