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4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4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7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1FA-94E4-4C36-BACB-414FC660C894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3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6B1FA-94E4-4C36-BACB-414FC660C894}" type="datetimeFigureOut">
              <a:rPr lang="en-US" smtClean="0"/>
              <a:t>28-Nov-23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AB21B-7ED4-4163-BEB9-86CA82C0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4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74E28A-6F67-41AB-8618-7AEC882A6587}"/>
              </a:ext>
            </a:extLst>
          </p:cNvPr>
          <p:cNvCxnSpPr>
            <a:cxnSpLocks noChangeShapeType="1"/>
            <a:stCxn id="10" idx="2"/>
            <a:endCxn id="5" idx="0"/>
          </p:cNvCxnSpPr>
          <p:nvPr/>
        </p:nvCxnSpPr>
        <p:spPr bwMode="auto">
          <a:xfrm>
            <a:off x="5616036" y="3948996"/>
            <a:ext cx="0" cy="203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DAC4C6B-3516-4497-B94E-ED730EA95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487" y="4152977"/>
            <a:ext cx="1017103" cy="1774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28932" tIns="28932" rIns="28932" bIns="28932" anchor="t" anchorCtr="0" upright="1">
            <a:noAutofit/>
          </a:bodyPr>
          <a:lstStyle/>
          <a:p>
            <a:pPr algn="ctr"/>
            <a:r>
              <a:rPr lang="en-CA" sz="443" b="1" dirty="0">
                <a:latin typeface="Arial"/>
                <a:ea typeface="Calibri" panose="020F0502020204030204" pitchFamily="34" charset="0"/>
                <a:cs typeface="Arial"/>
              </a:rPr>
              <a:t>Randomised </a:t>
            </a:r>
          </a:p>
          <a:p>
            <a:pPr algn="ctr"/>
            <a:r>
              <a:rPr lang="en-CA" sz="443" b="1" dirty="0">
                <a:latin typeface="Arial"/>
                <a:ea typeface="Calibri" panose="020F0502020204030204" pitchFamily="34" charset="0"/>
                <a:cs typeface="Arial"/>
              </a:rPr>
              <a:t>(n = 672)</a:t>
            </a:r>
            <a:endParaRPr lang="en-US" sz="443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80A285-92D9-4C2A-B86E-F2EAEC045D6C}"/>
              </a:ext>
            </a:extLst>
          </p:cNvPr>
          <p:cNvCxnSpPr>
            <a:cxnSpLocks noChangeShapeType="1"/>
            <a:stCxn id="5" idx="2"/>
            <a:endCxn id="16" idx="0"/>
          </p:cNvCxnSpPr>
          <p:nvPr/>
        </p:nvCxnSpPr>
        <p:spPr bwMode="auto">
          <a:xfrm flipH="1">
            <a:off x="5616039" y="4330474"/>
            <a:ext cx="1" cy="25249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4E317D-8502-4E76-8B1D-E105F6C3B9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16039" y="4470563"/>
            <a:ext cx="8560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8AA4299-BA14-4AE7-BC6E-A884727BE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101" y="4233446"/>
            <a:ext cx="1267878" cy="6393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28932" tIns="28932" rIns="28932" bIns="28932" anchor="t" anchorCtr="0" upright="1">
            <a:noAutofit/>
          </a:bodyPr>
          <a:lstStyle/>
          <a:p>
            <a:r>
              <a:rPr lang="en-CA" sz="443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Randomised to other interventions (n = 401)</a:t>
            </a:r>
          </a:p>
          <a:p>
            <a:pPr marL="72331" indent="-72331">
              <a:buFont typeface="Arial" panose="020B0604020202020204" pitchFamily="34" charset="0"/>
              <a:buChar char="•"/>
            </a:pPr>
            <a:r>
              <a:rPr lang="en-CA" sz="380" dirty="0" err="1">
                <a:latin typeface="Arial"/>
                <a:ea typeface="Calibri" panose="020F0502020204030204" pitchFamily="34" charset="0"/>
                <a:cs typeface="Arial"/>
              </a:rPr>
              <a:t>Casirivimab</a:t>
            </a:r>
            <a:r>
              <a:rPr lang="en-CA" sz="380" dirty="0">
                <a:latin typeface="Arial"/>
                <a:ea typeface="Calibri" panose="020F0502020204030204" pitchFamily="34" charset="0"/>
                <a:cs typeface="Arial"/>
              </a:rPr>
              <a:t>/</a:t>
            </a:r>
            <a:r>
              <a:rPr lang="en-CA" sz="380" dirty="0" err="1">
                <a:latin typeface="Arial"/>
                <a:ea typeface="Calibri" panose="020F0502020204030204" pitchFamily="34" charset="0"/>
                <a:cs typeface="Arial"/>
              </a:rPr>
              <a:t>imdevimab</a:t>
            </a:r>
            <a:r>
              <a:rPr lang="en-CA" sz="380" dirty="0">
                <a:latin typeface="Arial"/>
                <a:ea typeface="Calibri" panose="020F0502020204030204" pitchFamily="34" charset="0"/>
                <a:cs typeface="Arial"/>
              </a:rPr>
              <a:t> (n=51)</a:t>
            </a:r>
            <a:endParaRPr lang="en-CA" sz="38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331" indent="-72331">
              <a:buFont typeface="Arial" panose="020B0604020202020204" pitchFamily="34" charset="0"/>
              <a:buChar char="•"/>
            </a:pPr>
            <a:r>
              <a:rPr lang="en-CA" sz="38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Ensitrelvir</a:t>
            </a:r>
            <a:r>
              <a:rPr lang="en-CA" sz="38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(n=26)</a:t>
            </a:r>
          </a:p>
          <a:p>
            <a:pPr marL="72331" indent="-72331">
              <a:buFont typeface="Arial" panose="020B0604020202020204" pitchFamily="34" charset="0"/>
              <a:buChar char="•"/>
            </a:pPr>
            <a:r>
              <a:rPr lang="en-CA" sz="38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Tixagevimab</a:t>
            </a:r>
            <a:r>
              <a:rPr lang="en-CA" sz="38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CA" sz="38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cilgavimab</a:t>
            </a:r>
            <a:r>
              <a:rPr lang="en-CA" sz="38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(n=71)</a:t>
            </a:r>
          </a:p>
          <a:p>
            <a:pPr marL="72331" indent="-72331">
              <a:buFont typeface="Arial" panose="020B0604020202020204" pitchFamily="34" charset="0"/>
              <a:buChar char="•"/>
            </a:pPr>
            <a:r>
              <a:rPr lang="en-CA" sz="38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Favipiravir (n=62)</a:t>
            </a:r>
          </a:p>
          <a:p>
            <a:pPr marL="72331" indent="-72331">
              <a:buFont typeface="Arial" panose="020B0604020202020204" pitchFamily="34" charset="0"/>
              <a:buChar char="•"/>
            </a:pPr>
            <a:r>
              <a:rPr lang="en-CA" sz="38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Ivermectin (n=3)</a:t>
            </a:r>
          </a:p>
          <a:p>
            <a:pPr marL="72331" indent="-72331">
              <a:buFont typeface="Arial" panose="020B0604020202020204" pitchFamily="34" charset="0"/>
              <a:buChar char="•"/>
            </a:pPr>
            <a:r>
              <a:rPr lang="en-CA" sz="38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Molnupiravir</a:t>
            </a:r>
            <a:r>
              <a:rPr lang="en-CA" sz="38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(n=66)</a:t>
            </a:r>
          </a:p>
          <a:p>
            <a:pPr marL="72331" indent="-72331">
              <a:buFont typeface="Arial" panose="020B0604020202020204" pitchFamily="34" charset="0"/>
              <a:buChar char="•"/>
            </a:pPr>
            <a:r>
              <a:rPr lang="en-CA" sz="38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Ritonavir-boosted </a:t>
            </a:r>
            <a:r>
              <a:rPr lang="en-CA" sz="38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nirmatrelvir</a:t>
            </a:r>
            <a:r>
              <a:rPr lang="en-CA" sz="38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(n=90)</a:t>
            </a:r>
          </a:p>
          <a:p>
            <a:pPr marL="72331" indent="-72331">
              <a:buFont typeface="Arial" panose="020B0604020202020204" pitchFamily="34" charset="0"/>
              <a:buChar char="•"/>
            </a:pPr>
            <a:r>
              <a:rPr lang="en-CA" sz="38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Nitazoxanide (n=15)</a:t>
            </a:r>
          </a:p>
          <a:p>
            <a:pPr marL="72331" indent="-72331">
              <a:buFont typeface="Arial" panose="020B0604020202020204" pitchFamily="34" charset="0"/>
              <a:buChar char="•"/>
            </a:pPr>
            <a:r>
              <a:rPr lang="en-CA" sz="38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Remdesivir (n=17)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17E55-7FAE-45A8-A44D-CEF9DC8B4F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16039" y="5012959"/>
            <a:ext cx="8560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20AE9D1-DABE-4CC6-9587-16A387F61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487" y="3771497"/>
            <a:ext cx="1017103" cy="17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28932" tIns="28932" rIns="28932" bIns="28932" anchor="t" anchorCtr="0" upright="1">
            <a:noAutofit/>
          </a:bodyPr>
          <a:lstStyle/>
          <a:p>
            <a:pPr algn="ctr"/>
            <a:r>
              <a:rPr lang="en-CA" sz="443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Assessed for eligibility </a:t>
            </a:r>
          </a:p>
          <a:p>
            <a:pPr algn="ctr"/>
            <a:r>
              <a:rPr lang="en-CA" sz="443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 </a:t>
            </a:r>
            <a:r>
              <a:rPr lang="en-US" sz="443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711</a:t>
            </a:r>
            <a:r>
              <a:rPr lang="en-CA" sz="443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443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E42BEA-F701-4AA0-9E07-3AC444CB62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16039" y="4050985"/>
            <a:ext cx="8560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E53F1E-3E88-4767-A1D6-6408D7C3D168}"/>
              </a:ext>
            </a:extLst>
          </p:cNvPr>
          <p:cNvSpPr txBox="1"/>
          <p:nvPr/>
        </p:nvSpPr>
        <p:spPr>
          <a:xfrm>
            <a:off x="4536460" y="4007165"/>
            <a:ext cx="420531" cy="22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3" b="1" dirty="0">
                <a:latin typeface="Arial" panose="020B0604020202020204" pitchFamily="34" charset="0"/>
                <a:cs typeface="Arial" panose="020B0604020202020204" pitchFamily="34" charset="0"/>
              </a:rPr>
              <a:t>Enrolment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328BD-3A97-428F-B31A-21BA70B81AF4}"/>
              </a:ext>
            </a:extLst>
          </p:cNvPr>
          <p:cNvSpPr txBox="1"/>
          <p:nvPr/>
        </p:nvSpPr>
        <p:spPr>
          <a:xfrm>
            <a:off x="4536460" y="4426743"/>
            <a:ext cx="420531" cy="22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3" b="1" dirty="0">
                <a:latin typeface="Arial" panose="020B0604020202020204" pitchFamily="34" charset="0"/>
                <a:cs typeface="Arial" panose="020B0604020202020204" pitchFamily="34" charset="0"/>
              </a:rPr>
              <a:t>Allocation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E9439-331C-47C1-9B79-A9E3DFE88BDC}"/>
              </a:ext>
            </a:extLst>
          </p:cNvPr>
          <p:cNvSpPr txBox="1"/>
          <p:nvPr/>
        </p:nvSpPr>
        <p:spPr>
          <a:xfrm>
            <a:off x="4536460" y="4969139"/>
            <a:ext cx="420531" cy="160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3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4F2A96-B370-4C27-9A15-97C1C5B1A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101" y="4951740"/>
            <a:ext cx="1267875" cy="2451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28932" tIns="28932" rIns="28932" bIns="28932" anchor="t" anchorCtr="0" upright="1">
            <a:noAutofit/>
          </a:bodyPr>
          <a:lstStyle/>
          <a:p>
            <a:r>
              <a:rPr lang="en-US" sz="443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Excluded from analysis (n = 5)</a:t>
            </a:r>
          </a:p>
          <a:p>
            <a:pPr marL="90413" indent="-90413">
              <a:buFont typeface="Arial" panose="020B0604020202020204" pitchFamily="34" charset="0"/>
              <a:buChar char="•"/>
            </a:pPr>
            <a:r>
              <a:rPr lang="en-US" sz="38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Non-compliance (n = 3)</a:t>
            </a:r>
          </a:p>
          <a:p>
            <a:pPr marL="90413" indent="-90413">
              <a:buFont typeface="Arial" panose="020B0604020202020204" pitchFamily="34" charset="0"/>
              <a:buChar char="•"/>
            </a:pPr>
            <a:r>
              <a:rPr lang="en-US" sz="38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Withdrew consent (n = 2)</a:t>
            </a:r>
          </a:p>
          <a:p>
            <a:endParaRPr lang="en-US" sz="443" b="1" dirty="0"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8C7334-8865-40A8-A448-A5E718395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487" y="4582969"/>
            <a:ext cx="1017103" cy="252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28932" tIns="28932" rIns="28932" bIns="28932" anchor="t" anchorCtr="0" upright="1">
            <a:noAutofit/>
          </a:bodyPr>
          <a:lstStyle/>
          <a:p>
            <a:pPr algn="ctr"/>
            <a:r>
              <a:rPr lang="en-CA" sz="443" b="1" dirty="0">
                <a:latin typeface="Arial"/>
                <a:ea typeface="Calibri" panose="020F0502020204030204" pitchFamily="34" charset="0"/>
                <a:cs typeface="Arial"/>
              </a:rPr>
              <a:t>ITT in included drug arms (n = 271)</a:t>
            </a:r>
          </a:p>
          <a:p>
            <a:pPr marL="90413" indent="-90413">
              <a:buFont typeface="Arial" panose="020B0604020202020204" pitchFamily="34" charset="0"/>
              <a:buChar char="•"/>
            </a:pPr>
            <a:r>
              <a:rPr lang="en-CA" sz="380" dirty="0">
                <a:latin typeface="Arial"/>
                <a:ea typeface="Calibri" panose="020F0502020204030204" pitchFamily="34" charset="0"/>
                <a:cs typeface="Arial"/>
              </a:rPr>
              <a:t>No study drug (n = 151)</a:t>
            </a:r>
          </a:p>
          <a:p>
            <a:pPr marL="90413" indent="-90413">
              <a:buFont typeface="Arial" panose="020B0604020202020204" pitchFamily="34" charset="0"/>
              <a:buChar char="•"/>
            </a:pPr>
            <a:r>
              <a:rPr lang="en-CA" sz="380" dirty="0">
                <a:latin typeface="Arial"/>
                <a:ea typeface="Calibri" panose="020F0502020204030204" pitchFamily="34" charset="0"/>
                <a:cs typeface="Arial"/>
              </a:rPr>
              <a:t>Fluoxetine (n = 120)</a:t>
            </a:r>
            <a:endParaRPr lang="en-US" sz="380" dirty="0">
              <a:latin typeface="Arial"/>
              <a:ea typeface="Calibri" panose="020F0502020204030204" pitchFamily="34" charset="0"/>
              <a:cs typeface="Arial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24FCA4-777D-442E-9C16-951B19955872}"/>
              </a:ext>
            </a:extLst>
          </p:cNvPr>
          <p:cNvCxnSpPr>
            <a:cxnSpLocks noChangeShapeType="1"/>
            <a:stCxn id="16" idx="2"/>
            <a:endCxn id="18" idx="0"/>
          </p:cNvCxnSpPr>
          <p:nvPr/>
        </p:nvCxnSpPr>
        <p:spPr bwMode="auto">
          <a:xfrm>
            <a:off x="5616039" y="4835578"/>
            <a:ext cx="1" cy="3175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722F56A-3524-4BF3-A975-BF0149807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484" y="5153168"/>
            <a:ext cx="1017104" cy="2532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28932" tIns="28932" rIns="28932" bIns="28932" anchor="t" anchorCtr="0" upright="1">
            <a:noAutofit/>
          </a:bodyPr>
          <a:lstStyle/>
          <a:p>
            <a:r>
              <a:rPr lang="en-CA" sz="443" b="1" dirty="0">
                <a:latin typeface="Arial"/>
                <a:ea typeface="Calibri" panose="020F0502020204030204" pitchFamily="34" charset="0"/>
                <a:cs typeface="Arial"/>
              </a:rPr>
              <a:t>Analysed dataset; </a:t>
            </a:r>
            <a:r>
              <a:rPr lang="en-CA" sz="443" b="1" dirty="0" err="1">
                <a:latin typeface="Arial"/>
                <a:ea typeface="Calibri" panose="020F0502020204030204" pitchFamily="34" charset="0"/>
                <a:cs typeface="Arial"/>
              </a:rPr>
              <a:t>mITT</a:t>
            </a:r>
            <a:r>
              <a:rPr lang="en-CA" sz="443" b="1" dirty="0">
                <a:latin typeface="Arial"/>
                <a:ea typeface="Calibri" panose="020F0502020204030204" pitchFamily="34" charset="0"/>
                <a:cs typeface="Arial"/>
              </a:rPr>
              <a:t> (n = 266)</a:t>
            </a:r>
          </a:p>
          <a:p>
            <a:pPr marL="54248" indent="-54248">
              <a:buFont typeface="Arial" panose="020B0604020202020204" pitchFamily="34" charset="0"/>
              <a:buChar char="•"/>
            </a:pPr>
            <a:r>
              <a:rPr lang="en-CA" sz="380" dirty="0">
                <a:latin typeface="Arial"/>
                <a:ea typeface="Calibri" panose="020F0502020204030204" pitchFamily="34" charset="0"/>
                <a:cs typeface="Arial"/>
              </a:rPr>
              <a:t>No study drug (n = 150)</a:t>
            </a:r>
          </a:p>
          <a:p>
            <a:pPr marL="54248" indent="-54248">
              <a:buFont typeface="Arial" panose="020B0604020202020204" pitchFamily="34" charset="0"/>
              <a:buChar char="•"/>
            </a:pPr>
            <a:r>
              <a:rPr lang="en-CA" sz="380" dirty="0">
                <a:latin typeface="Arial"/>
                <a:ea typeface="Calibri" panose="020F0502020204030204" pitchFamily="34" charset="0"/>
                <a:cs typeface="Arial"/>
              </a:rPr>
              <a:t>Fluoxetine (n = 116)</a:t>
            </a:r>
          </a:p>
          <a:p>
            <a:pPr marL="54248" indent="-54248">
              <a:buFont typeface="Arial" panose="020B0604020202020204" pitchFamily="34" charset="0"/>
              <a:buChar char="•"/>
            </a:pPr>
            <a:endParaRPr lang="en-US" sz="38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2B78F1-E8F9-489F-A301-8C58891CF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100" y="3813612"/>
            <a:ext cx="1267877" cy="3393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28932" tIns="28932" rIns="28932" bIns="28932" anchor="t" anchorCtr="0" upright="1">
            <a:noAutofit/>
          </a:bodyPr>
          <a:lstStyle/>
          <a:p>
            <a:r>
              <a:rPr lang="en-CA" sz="443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Excluded (n=39)</a:t>
            </a:r>
            <a:endParaRPr lang="en-US" sz="443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331" indent="-72331">
              <a:buFont typeface="Arial" panose="020B0604020202020204" pitchFamily="34" charset="0"/>
              <a:buChar char="•"/>
            </a:pPr>
            <a:r>
              <a:rPr lang="en-CA" sz="38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Chronic illness (n=10)</a:t>
            </a:r>
          </a:p>
          <a:p>
            <a:pPr marL="72331" indent="-72331">
              <a:buFont typeface="Arial" panose="020B0604020202020204" pitchFamily="34" charset="0"/>
              <a:buChar char="•"/>
            </a:pPr>
            <a:r>
              <a:rPr lang="en-CA" sz="38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 abnormalities (n=20)</a:t>
            </a:r>
          </a:p>
          <a:p>
            <a:pPr marL="72331" indent="-72331">
              <a:buFont typeface="Arial" panose="020B0604020202020204" pitchFamily="34" charset="0"/>
              <a:buChar char="•"/>
            </a:pPr>
            <a:r>
              <a:rPr lang="en-CA" sz="38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Taking concomitant medications (n=6)</a:t>
            </a:r>
          </a:p>
          <a:p>
            <a:pPr marL="72331" indent="-72331">
              <a:buFont typeface="Arial" panose="020B0604020202020204" pitchFamily="34" charset="0"/>
              <a:buChar char="•"/>
            </a:pPr>
            <a:r>
              <a:rPr lang="en-CA" sz="38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(n = 3)</a:t>
            </a:r>
          </a:p>
        </p:txBody>
      </p:sp>
    </p:spTree>
    <p:extLst>
      <p:ext uri="{BB962C8B-B14F-4D97-AF65-F5344CB8AC3E}">
        <p14:creationId xmlns:p14="http://schemas.microsoft.com/office/powerpoint/2010/main" val="344789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B23BBCC-5ABF-417F-BF37-51EEA1688038}"/>
              </a:ext>
            </a:extLst>
          </p:cNvPr>
          <p:cNvGrpSpPr/>
          <p:nvPr/>
        </p:nvGrpSpPr>
        <p:grpSpPr>
          <a:xfrm>
            <a:off x="1155716" y="588544"/>
            <a:ext cx="10260960" cy="8138214"/>
            <a:chOff x="863616" y="588544"/>
            <a:chExt cx="10260960" cy="81382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AC4C6B-3516-4497-B94E-ED730EA95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391" y="2080213"/>
              <a:ext cx="3264574" cy="495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28932" tIns="28932" rIns="28932" bIns="28932" anchor="ctr" anchorCtr="0" upright="1">
              <a:noAutofit/>
            </a:bodyPr>
            <a:lstStyle/>
            <a:p>
              <a:pPr algn="ctr"/>
              <a:r>
                <a:rPr lang="en-CA" sz="1200" b="1" dirty="0">
                  <a:latin typeface="Arial"/>
                  <a:ea typeface="Calibri" panose="020F0502020204030204" pitchFamily="34" charset="0"/>
                  <a:cs typeface="Arial"/>
                </a:rPr>
                <a:t>Randomised </a:t>
              </a:r>
            </a:p>
            <a:p>
              <a:pPr algn="ctr"/>
              <a:r>
                <a:rPr lang="en-CA" sz="1200" b="1" dirty="0">
                  <a:latin typeface="Arial"/>
                  <a:ea typeface="Calibri" panose="020F0502020204030204" pitchFamily="34" charset="0"/>
                  <a:cs typeface="Arial"/>
                </a:rPr>
                <a:t>(n = 917)</a:t>
              </a:r>
              <a:endPara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80A285-92D9-4C2A-B86E-F2EAEC045D6C}"/>
                </a:ext>
              </a:extLst>
            </p:cNvPr>
            <p:cNvCxnSpPr>
              <a:cxnSpLocks noChangeShapeType="1"/>
              <a:stCxn id="16" idx="2"/>
              <a:endCxn id="18" idx="0"/>
            </p:cNvCxnSpPr>
            <p:nvPr/>
          </p:nvCxnSpPr>
          <p:spPr bwMode="auto">
            <a:xfrm>
              <a:off x="4867158" y="4067165"/>
              <a:ext cx="4" cy="99638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4E317D-8502-4E76-8B1D-E105F6C3B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67155" y="7285325"/>
              <a:ext cx="250433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AA4299-BA14-4AE7-BC6E-A884727BE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797" y="2575496"/>
              <a:ext cx="3537821" cy="996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28932" tIns="28932" rIns="28932" bIns="28932" anchor="ctr" anchorCtr="0" upright="1">
              <a:noAutofit/>
            </a:bodyPr>
            <a:lstStyle/>
            <a:p>
              <a:r>
                <a:rPr lang="en-CA" sz="12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Randomised to other interventions (n = 207)</a:t>
              </a:r>
            </a:p>
            <a:p>
              <a:pPr marL="72331" indent="-72331">
                <a:buFont typeface="Arial" panose="020B0604020202020204" pitchFamily="34" charset="0"/>
                <a:buChar char="•"/>
              </a:pPr>
              <a:r>
                <a:rPr lang="en-CA" sz="1200" dirty="0">
                  <a:latin typeface="Arial"/>
                  <a:ea typeface="Calibri" panose="020F0502020204030204" pitchFamily="34" charset="0"/>
                  <a:cs typeface="Arial"/>
                </a:rPr>
                <a:t> </a:t>
              </a:r>
              <a:r>
                <a:rPr lang="en-CA" sz="1200" dirty="0" err="1">
                  <a:latin typeface="Arial"/>
                  <a:ea typeface="Calibri" panose="020F0502020204030204" pitchFamily="34" charset="0"/>
                  <a:cs typeface="Arial"/>
                </a:rPr>
                <a:t>Casirivimab</a:t>
              </a:r>
              <a:r>
                <a:rPr lang="en-CA" sz="1200" dirty="0">
                  <a:latin typeface="Arial"/>
                  <a:ea typeface="Calibri" panose="020F0502020204030204" pitchFamily="34" charset="0"/>
                  <a:cs typeface="Arial"/>
                </a:rPr>
                <a:t>/</a:t>
              </a:r>
              <a:r>
                <a:rPr lang="en-CA" sz="1200" dirty="0" err="1">
                  <a:latin typeface="Arial"/>
                  <a:ea typeface="Calibri" panose="020F0502020204030204" pitchFamily="34" charset="0"/>
                  <a:cs typeface="Arial"/>
                </a:rPr>
                <a:t>imdevimab</a:t>
              </a:r>
              <a:r>
                <a:rPr lang="en-CA" sz="1200" dirty="0">
                  <a:latin typeface="Arial"/>
                  <a:ea typeface="Calibri" panose="020F0502020204030204" pitchFamily="34" charset="0"/>
                  <a:cs typeface="Arial"/>
                </a:rPr>
                <a:t> (n=84)</a:t>
              </a:r>
              <a:endParaRPr lang="en-CA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72331" indent="-72331">
                <a:buFont typeface="Arial" panose="020B0604020202020204" pitchFamily="34" charset="0"/>
                <a:buChar char="•"/>
              </a:pPr>
              <a:r>
                <a:rPr lang="en-CA" sz="12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CA" sz="1200" dirty="0" err="1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Tixagevimab</a:t>
              </a:r>
              <a:r>
                <a:rPr lang="en-CA" sz="12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/</a:t>
              </a:r>
              <a:r>
                <a:rPr lang="en-CA" sz="1200" dirty="0" err="1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cilgavimab</a:t>
              </a:r>
              <a:r>
                <a:rPr lang="en-CA" sz="12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(n=71)</a:t>
              </a:r>
            </a:p>
            <a:p>
              <a:pPr marL="72331" indent="-72331">
                <a:buFont typeface="Arial" panose="020B0604020202020204" pitchFamily="34" charset="0"/>
                <a:buChar char="•"/>
              </a:pPr>
              <a:r>
                <a:rPr lang="en-CA" sz="12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CA" sz="1200" dirty="0" err="1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Ensitrelvir</a:t>
              </a:r>
              <a:r>
                <a:rPr lang="en-CA" sz="12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(n=28)</a:t>
              </a:r>
            </a:p>
            <a:p>
              <a:pPr marL="72331" indent="-72331">
                <a:buFont typeface="Arial" panose="020B0604020202020204" pitchFamily="34" charset="0"/>
                <a:buChar char="•"/>
              </a:pPr>
              <a:r>
                <a:rPr lang="en-CA" sz="12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Nitazoxanide (n=24)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CB17E55-7FAE-45A8-A44D-CEF9DC8B4F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3678" y="2999346"/>
              <a:ext cx="258811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0AE9D1-DABE-4CC6-9587-16A387F61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868" y="588544"/>
              <a:ext cx="3264574" cy="495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28932" tIns="28932" rIns="28932" bIns="28932" anchor="ctr" anchorCtr="0" upright="1">
              <a:noAutofit/>
            </a:bodyPr>
            <a:lstStyle/>
            <a:p>
              <a:pPr algn="ctr"/>
              <a:r>
                <a:rPr lang="en-CA" sz="12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Assessed for eligibility </a:t>
              </a:r>
            </a:p>
            <a:p>
              <a:pPr algn="ctr"/>
              <a:r>
                <a:rPr lang="en-CA" sz="12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(n </a:t>
              </a:r>
              <a:r>
                <a:rPr lang="en-US" sz="12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= 966</a:t>
              </a:r>
              <a:r>
                <a:rPr lang="en-CA" sz="12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E42BEA-F701-4AA0-9E07-3AC444CB62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873678" y="4587301"/>
              <a:ext cx="2588120" cy="37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E53F1E-3E88-4767-A1D6-6408D7C3D168}"/>
                </a:ext>
              </a:extLst>
            </p:cNvPr>
            <p:cNvSpPr txBox="1"/>
            <p:nvPr/>
          </p:nvSpPr>
          <p:spPr>
            <a:xfrm>
              <a:off x="863616" y="1505992"/>
              <a:ext cx="1313774" cy="2811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Enrolment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1328BD-3A97-428F-B31A-21BA70B81AF4}"/>
                </a:ext>
              </a:extLst>
            </p:cNvPr>
            <p:cNvSpPr txBox="1"/>
            <p:nvPr/>
          </p:nvSpPr>
          <p:spPr>
            <a:xfrm>
              <a:off x="863616" y="2858763"/>
              <a:ext cx="1313774" cy="2811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Allocation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5E9439-331C-47C1-9B79-A9E3DFE88BDC}"/>
                </a:ext>
              </a:extLst>
            </p:cNvPr>
            <p:cNvSpPr txBox="1"/>
            <p:nvPr/>
          </p:nvSpPr>
          <p:spPr>
            <a:xfrm>
              <a:off x="863616" y="4431417"/>
              <a:ext cx="1313774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Meta-analysis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4F2A96-B370-4C27-9A15-97C1C5B1A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797" y="4249737"/>
              <a:ext cx="3537813" cy="684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28932" tIns="28932" rIns="28932" bIns="28932" anchor="ctr" anchorCtr="0" upright="1">
              <a:no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Excluded from analysis (n = 15)</a:t>
              </a:r>
            </a:p>
            <a:p>
              <a:pPr marL="90413" indent="-9041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Non-compliance (n = 8)</a:t>
              </a:r>
            </a:p>
            <a:p>
              <a:pPr marL="90413" indent="-90413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Withdrew consent (n = 7)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8C7334-8865-40A8-A448-A5E718395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871" y="3571877"/>
              <a:ext cx="3264574" cy="495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28932" tIns="28932" rIns="28932" bIns="28932" anchor="ctr" anchorCtr="0" upright="1">
              <a:noAutofit/>
            </a:bodyPr>
            <a:lstStyle/>
            <a:p>
              <a:pPr algn="ctr"/>
              <a:r>
                <a:rPr lang="en-CA" sz="1200" b="1" dirty="0">
                  <a:latin typeface="Arial"/>
                  <a:ea typeface="Calibri" panose="020F0502020204030204" pitchFamily="34" charset="0"/>
                  <a:cs typeface="Arial"/>
                </a:rPr>
                <a:t> ITT in included drug arms </a:t>
              </a:r>
            </a:p>
            <a:p>
              <a:pPr algn="ctr"/>
              <a:r>
                <a:rPr lang="en-CA" sz="1200" b="1" dirty="0">
                  <a:latin typeface="Arial"/>
                  <a:ea typeface="Calibri" panose="020F0502020204030204" pitchFamily="34" charset="0"/>
                  <a:cs typeface="Arial"/>
                </a:rPr>
                <a:t>(n = 710)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824FCA4-777D-442E-9C16-951B19955872}"/>
                </a:ext>
              </a:extLst>
            </p:cNvPr>
            <p:cNvCxnSpPr>
              <a:cxnSpLocks noChangeShapeType="1"/>
              <a:stCxn id="18" idx="2"/>
              <a:endCxn id="20" idx="0"/>
            </p:cNvCxnSpPr>
            <p:nvPr/>
          </p:nvCxnSpPr>
          <p:spPr bwMode="auto">
            <a:xfrm flipH="1">
              <a:off x="4867159" y="6721168"/>
              <a:ext cx="3" cy="9963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22F56A-3524-4BF3-A975-BF0149807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875" y="5063546"/>
              <a:ext cx="3264574" cy="16576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28932" tIns="28932" rIns="28932" bIns="28932" anchor="ctr" anchorCtr="0" upright="1">
              <a:noAutofit/>
            </a:bodyPr>
            <a:lstStyle/>
            <a:p>
              <a:r>
                <a:rPr lang="en-CA" sz="1200" b="1" dirty="0">
                  <a:latin typeface="Arial"/>
                  <a:ea typeface="Calibri" panose="020F0502020204030204" pitchFamily="34" charset="0"/>
                  <a:cs typeface="Arial"/>
                </a:rPr>
                <a:t>   Analysed dataset for meta-analysis; </a:t>
              </a:r>
            </a:p>
            <a:p>
              <a:r>
                <a:rPr lang="en-CA" sz="1200" b="1" dirty="0">
                  <a:latin typeface="Arial"/>
                  <a:ea typeface="Calibri" panose="020F0502020204030204" pitchFamily="34" charset="0"/>
                  <a:cs typeface="Arial"/>
                </a:rPr>
                <a:t>   </a:t>
              </a:r>
              <a:r>
                <a:rPr lang="en-CA" sz="1200" b="1" dirty="0" err="1">
                  <a:latin typeface="Arial"/>
                  <a:ea typeface="Calibri" panose="020F0502020204030204" pitchFamily="34" charset="0"/>
                  <a:cs typeface="Arial"/>
                </a:rPr>
                <a:t>mITT</a:t>
              </a:r>
              <a:r>
                <a:rPr lang="en-CA" sz="1200" b="1" dirty="0">
                  <a:latin typeface="Arial"/>
                  <a:ea typeface="Calibri" panose="020F0502020204030204" pitchFamily="34" charset="0"/>
                  <a:cs typeface="Arial"/>
                </a:rPr>
                <a:t> (n = 695)</a:t>
              </a:r>
            </a:p>
            <a:p>
              <a:pPr marL="54248" indent="-54248">
                <a:buFont typeface="Arial" panose="020B0604020202020204" pitchFamily="34" charset="0"/>
                <a:buChar char="•"/>
              </a:pPr>
              <a:r>
                <a:rPr lang="en-CA" sz="1200" dirty="0">
                  <a:latin typeface="Arial"/>
                  <a:ea typeface="Calibri" panose="020F0502020204030204" pitchFamily="34" charset="0"/>
                  <a:cs typeface="Arial"/>
                </a:rPr>
                <a:t> Fluoxetine (n = 116)</a:t>
              </a:r>
            </a:p>
            <a:p>
              <a:pPr marL="54248" indent="-54248">
                <a:buFont typeface="Arial" panose="020B0604020202020204" pitchFamily="34" charset="0"/>
                <a:buChar char="•"/>
              </a:pPr>
              <a:r>
                <a:rPr lang="en-CA" sz="1200" dirty="0">
                  <a:latin typeface="Arial"/>
                  <a:ea typeface="Calibri" panose="020F0502020204030204" pitchFamily="34" charset="0"/>
                  <a:cs typeface="Arial"/>
                </a:rPr>
                <a:t> No study drug (n = 198)</a:t>
              </a:r>
            </a:p>
            <a:p>
              <a:pPr marL="54248" indent="-54248">
                <a:buFont typeface="Arial" panose="020B0604020202020204" pitchFamily="34" charset="0"/>
                <a:buChar char="•"/>
              </a:pPr>
              <a:r>
                <a:rPr lang="en-CA" sz="1200" dirty="0">
                  <a:latin typeface="Arial"/>
                  <a:ea typeface="Calibri" panose="020F0502020204030204" pitchFamily="34" charset="0"/>
                  <a:cs typeface="Arial"/>
                </a:rPr>
                <a:t> Favipiravir (n = 114)</a:t>
              </a:r>
            </a:p>
            <a:p>
              <a:pPr marL="54248" indent="-54248">
                <a:buFont typeface="Arial" panose="020B0604020202020204" pitchFamily="34" charset="0"/>
                <a:buChar char="•"/>
              </a:pPr>
              <a:r>
                <a:rPr lang="en-CA" sz="1200" dirty="0">
                  <a:latin typeface="Arial"/>
                  <a:ea typeface="Calibri" panose="020F0502020204030204" pitchFamily="34" charset="0"/>
                  <a:cs typeface="Arial"/>
                </a:rPr>
                <a:t> </a:t>
              </a:r>
              <a:r>
                <a:rPr lang="en-CA" sz="1200" dirty="0" err="1">
                  <a:latin typeface="Arial"/>
                  <a:ea typeface="Calibri" panose="020F0502020204030204" pitchFamily="34" charset="0"/>
                  <a:cs typeface="Arial"/>
                </a:rPr>
                <a:t>Nirmatrelvir</a:t>
              </a:r>
              <a:r>
                <a:rPr lang="en-CA" sz="1200" dirty="0">
                  <a:latin typeface="Arial"/>
                  <a:ea typeface="Calibri" panose="020F0502020204030204" pitchFamily="34" charset="0"/>
                  <a:cs typeface="Arial"/>
                </a:rPr>
                <a:t> (n = 90)</a:t>
              </a:r>
            </a:p>
            <a:p>
              <a:pPr marL="54248" indent="-54248">
                <a:buFont typeface="Arial" panose="020B0604020202020204" pitchFamily="34" charset="0"/>
                <a:buChar char="•"/>
              </a:pPr>
              <a:r>
                <a:rPr lang="en-CA" sz="1200" dirty="0">
                  <a:latin typeface="Arial"/>
                  <a:ea typeface="Calibri" panose="020F0502020204030204" pitchFamily="34" charset="0"/>
                  <a:cs typeface="Arial"/>
                </a:rPr>
                <a:t> Remdesivir (n = 67) </a:t>
              </a:r>
            </a:p>
            <a:p>
              <a:pPr marL="54248" indent="-54248">
                <a:buFont typeface="Arial" panose="020B0604020202020204" pitchFamily="34" charset="0"/>
                <a:buChar char="•"/>
              </a:pPr>
              <a:r>
                <a:rPr lang="en-CA" sz="1200" dirty="0">
                  <a:latin typeface="Arial"/>
                  <a:ea typeface="Calibri" panose="020F0502020204030204" pitchFamily="34" charset="0"/>
                  <a:cs typeface="Arial"/>
                </a:rPr>
                <a:t> </a:t>
              </a:r>
              <a:r>
                <a:rPr lang="en-CA" sz="1200" dirty="0" err="1">
                  <a:latin typeface="Arial"/>
                  <a:ea typeface="Calibri" panose="020F0502020204030204" pitchFamily="34" charset="0"/>
                  <a:cs typeface="Arial"/>
                </a:rPr>
                <a:t>Molnupiravir</a:t>
              </a:r>
              <a:r>
                <a:rPr lang="en-CA" sz="1200" dirty="0">
                  <a:latin typeface="Arial"/>
                  <a:ea typeface="Calibri" panose="020F0502020204030204" pitchFamily="34" charset="0"/>
                  <a:cs typeface="Arial"/>
                </a:rPr>
                <a:t> (n = 66)</a:t>
              </a:r>
            </a:p>
            <a:p>
              <a:pPr marL="54248" indent="-54248">
                <a:buFont typeface="Arial" panose="020B0604020202020204" pitchFamily="34" charset="0"/>
                <a:buChar char="•"/>
              </a:pPr>
              <a:r>
                <a:rPr lang="en-CA" sz="1200" dirty="0">
                  <a:latin typeface="Arial"/>
                  <a:ea typeface="Calibri" panose="020F0502020204030204" pitchFamily="34" charset="0"/>
                  <a:cs typeface="Arial"/>
                </a:rPr>
                <a:t> Ivermectin (n = 44)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2B78F1-E8F9-489F-A301-8C58891CF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6759" y="1173104"/>
              <a:ext cx="3537817" cy="9469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28932" tIns="28932" rIns="28932" bIns="28932" anchor="ctr" anchorCtr="0" upright="1">
              <a:noAutofit/>
            </a:bodyPr>
            <a:lstStyle/>
            <a:p>
              <a:r>
                <a:rPr lang="en-CA" sz="12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Excluded (n = 49)</a:t>
              </a:r>
              <a:endPara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72331" indent="-72331">
                <a:buFont typeface="Arial" panose="020B0604020202020204" pitchFamily="34" charset="0"/>
                <a:buChar char="•"/>
              </a:pPr>
              <a:r>
                <a:rPr lang="en-CA" sz="12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Chronic illness (n = 12)</a:t>
              </a:r>
            </a:p>
            <a:p>
              <a:pPr marL="72331" indent="-72331">
                <a:buFont typeface="Arial" panose="020B0604020202020204" pitchFamily="34" charset="0"/>
                <a:buChar char="•"/>
              </a:pPr>
              <a:r>
                <a:rPr lang="en-CA" sz="12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Lab abnormalities (n = 27)</a:t>
              </a:r>
            </a:p>
            <a:p>
              <a:pPr marL="72331" indent="-72331">
                <a:buFont typeface="Arial" panose="020B0604020202020204" pitchFamily="34" charset="0"/>
                <a:buChar char="•"/>
              </a:pPr>
              <a:r>
                <a:rPr lang="en-CA" sz="12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Taking concomitant medications (n = 6)</a:t>
              </a:r>
            </a:p>
            <a:p>
              <a:pPr marL="72331" indent="-72331">
                <a:buFont typeface="Arial" panose="020B0604020202020204" pitchFamily="34" charset="0"/>
                <a:buChar char="•"/>
              </a:pPr>
              <a:r>
                <a:rPr lang="en-CA" sz="12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Other (n = 4)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A3D183-C6B4-41C3-B559-562A51EE2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872" y="7717551"/>
              <a:ext cx="3264574" cy="10092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28932" tIns="28932" rIns="28932" bIns="28932" anchor="ctr" anchorCtr="0" upright="1">
              <a:noAutofit/>
            </a:bodyPr>
            <a:lstStyle/>
            <a:p>
              <a:r>
                <a:rPr lang="en-CA" sz="1200" b="1" dirty="0">
                  <a:latin typeface="Arial"/>
                  <a:ea typeface="Calibri" panose="020F0502020204030204" pitchFamily="34" charset="0"/>
                  <a:cs typeface="Arial"/>
                </a:rPr>
                <a:t>   Analysed dataset for fluoxetine analysis;    </a:t>
              </a:r>
            </a:p>
            <a:p>
              <a:r>
                <a:rPr lang="en-CA" sz="1200" b="1" dirty="0">
                  <a:latin typeface="Arial"/>
                  <a:ea typeface="Calibri" panose="020F0502020204030204" pitchFamily="34" charset="0"/>
                  <a:cs typeface="Arial"/>
                </a:rPr>
                <a:t>   </a:t>
              </a:r>
              <a:r>
                <a:rPr lang="en-CA" sz="1200" b="1" dirty="0" err="1">
                  <a:latin typeface="Arial"/>
                  <a:ea typeface="Calibri" panose="020F0502020204030204" pitchFamily="34" charset="0"/>
                  <a:cs typeface="Arial"/>
                </a:rPr>
                <a:t>mITT</a:t>
              </a:r>
              <a:r>
                <a:rPr lang="en-CA" sz="1200" b="1" dirty="0">
                  <a:latin typeface="Arial"/>
                  <a:ea typeface="Calibri" panose="020F0502020204030204" pitchFamily="34" charset="0"/>
                  <a:cs typeface="Arial"/>
                </a:rPr>
                <a:t> (n = 335)</a:t>
              </a:r>
            </a:p>
            <a:p>
              <a:pPr marL="54248" indent="-54248">
                <a:buFont typeface="Arial" panose="020B0604020202020204" pitchFamily="34" charset="0"/>
                <a:buChar char="•"/>
              </a:pPr>
              <a:r>
                <a:rPr lang="en-CA" sz="1200" dirty="0">
                  <a:latin typeface="Arial"/>
                  <a:ea typeface="Calibri" panose="020F0502020204030204" pitchFamily="34" charset="0"/>
                  <a:cs typeface="Arial"/>
                </a:rPr>
                <a:t> Fluoxetine (n = 116)</a:t>
              </a:r>
            </a:p>
            <a:p>
              <a:pPr marL="54248" indent="-54248">
                <a:buFont typeface="Arial" panose="020B0604020202020204" pitchFamily="34" charset="0"/>
                <a:buChar char="•"/>
              </a:pPr>
              <a:r>
                <a:rPr lang="en-CA" sz="1200" dirty="0">
                  <a:latin typeface="Arial"/>
                  <a:ea typeface="Calibri" panose="020F0502020204030204" pitchFamily="34" charset="0"/>
                  <a:cs typeface="Arial"/>
                </a:rPr>
                <a:t> No study drug (n = 150)</a:t>
              </a:r>
            </a:p>
            <a:p>
              <a:pPr marL="54248" indent="-54248">
                <a:buFont typeface="Arial" panose="020B0604020202020204" pitchFamily="34" charset="0"/>
                <a:buChar char="•"/>
              </a:pPr>
              <a:r>
                <a:rPr lang="en-CA" sz="1200" dirty="0">
                  <a:latin typeface="Arial"/>
                  <a:ea typeface="Calibri" panose="020F0502020204030204" pitchFamily="34" charset="0"/>
                  <a:cs typeface="Arial"/>
                </a:rPr>
                <a:t> </a:t>
              </a:r>
              <a:r>
                <a:rPr lang="en-CA" sz="1200" dirty="0" err="1">
                  <a:latin typeface="Arial"/>
                  <a:ea typeface="Calibri" panose="020F0502020204030204" pitchFamily="34" charset="0"/>
                  <a:cs typeface="Arial"/>
                </a:rPr>
                <a:t>Nirmatrelvir</a:t>
              </a:r>
              <a:r>
                <a:rPr lang="en-CA" sz="1200" dirty="0">
                  <a:latin typeface="Arial"/>
                  <a:ea typeface="Calibri" panose="020F0502020204030204" pitchFamily="34" charset="0"/>
                  <a:cs typeface="Arial"/>
                </a:rPr>
                <a:t> (n = 89)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A037FFC-B220-45EE-984D-2B5CE9569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798" y="6980137"/>
              <a:ext cx="3537813" cy="562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28932" tIns="28932" rIns="28932" bIns="28932" anchor="ctr" anchorCtr="0" upright="1">
              <a:no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Excluded non-concurrent </a:t>
              </a:r>
              <a:r>
                <a:rPr lang="en-US" sz="1200" b="1" dirty="0" err="1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randomisations</a:t>
              </a:r>
              <a:r>
                <a:rPr lang="en-US" sz="12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en-US" sz="1200" b="1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(n = 340)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5A53109-65DF-417D-8712-25F7F6600B09}"/>
                </a:ext>
              </a:extLst>
            </p:cNvPr>
            <p:cNvCxnSpPr>
              <a:cxnSpLocks noChangeShapeType="1"/>
              <a:stCxn id="5" idx="2"/>
              <a:endCxn id="16" idx="0"/>
            </p:cNvCxnSpPr>
            <p:nvPr/>
          </p:nvCxnSpPr>
          <p:spPr bwMode="auto">
            <a:xfrm flipH="1">
              <a:off x="4867158" y="2575496"/>
              <a:ext cx="6520" cy="99638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EF28D29-E3AD-4623-89C8-97A58A83F77F}"/>
                </a:ext>
              </a:extLst>
            </p:cNvPr>
            <p:cNvCxnSpPr>
              <a:cxnSpLocks noChangeShapeType="1"/>
              <a:stCxn id="10" idx="2"/>
              <a:endCxn id="5" idx="0"/>
            </p:cNvCxnSpPr>
            <p:nvPr/>
          </p:nvCxnSpPr>
          <p:spPr bwMode="auto">
            <a:xfrm>
              <a:off x="4867155" y="1083832"/>
              <a:ext cx="6523" cy="99638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18CA568-BF15-40FB-9B3A-F88798A404AD}"/>
                </a:ext>
              </a:extLst>
            </p:cNvPr>
            <p:cNvCxnSpPr>
              <a:cxnSpLocks noChangeShapeType="1"/>
              <a:endCxn id="19" idx="1"/>
            </p:cNvCxnSpPr>
            <p:nvPr/>
          </p:nvCxnSpPr>
          <p:spPr bwMode="auto">
            <a:xfrm flipV="1">
              <a:off x="4867155" y="1646576"/>
              <a:ext cx="2719604" cy="14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B2EF8C-040B-47FA-A603-EBFEEE9C1A5F}"/>
                </a:ext>
              </a:extLst>
            </p:cNvPr>
            <p:cNvSpPr txBox="1"/>
            <p:nvPr/>
          </p:nvSpPr>
          <p:spPr>
            <a:xfrm>
              <a:off x="863616" y="7144742"/>
              <a:ext cx="1313774" cy="2811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56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432</Words>
  <Application>Microsoft Office PowerPoint</Application>
  <PresentationFormat>Custom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Phrutsamon Wongnak</dc:creator>
  <cp:lastModifiedBy>Phrutsamon Wongnak</cp:lastModifiedBy>
  <cp:revision>18</cp:revision>
  <dcterms:created xsi:type="dcterms:W3CDTF">2023-11-23T07:12:24Z</dcterms:created>
  <dcterms:modified xsi:type="dcterms:W3CDTF">2023-11-28T03:34:55Z</dcterms:modified>
</cp:coreProperties>
</file>