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0d363bb98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0d363bb98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dfa8c65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dfa8c65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dd830f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dd830f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dd830f6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dd830f6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model / takeaways are to utilize are analysis/model insights as a guide, but not the final answer as their are differences in practice.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d363bb9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d363bb9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d363bb9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d363bb9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dfa8c652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0dfa8c65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363bb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363bb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d363bb98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d363bb98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d363bb98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d363bb98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0d363bb98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0d363bb9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d363bb98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d363bb98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d363bb98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d363bb98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d363bb98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d363bb98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d363bb98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d363bb98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ityofames.org/Home/ShowDocument?id=11004" TargetMode="External"/><Relationship Id="rId4" Type="http://schemas.openxmlformats.org/officeDocument/2006/relationships/hyperlink" Target="https://www.cityofames.org/about-ames/about-ames" TargetMode="External"/><Relationship Id="rId5" Type="http://schemas.openxmlformats.org/officeDocument/2006/relationships/hyperlink" Target="https://money.cnn.com/magazines/moneymag/bplive/2008/states/IA.html" TargetMode="External"/><Relationship Id="rId6" Type="http://schemas.openxmlformats.org/officeDocument/2006/relationships/hyperlink" Target="https://money.cnn.com/magazines/moneymag/bplive/2010/snapshots/PL1901855.html" TargetMode="External"/><Relationship Id="rId7" Type="http://schemas.openxmlformats.org/officeDocument/2006/relationships/hyperlink" Target="https://factfinder.census.gov/faces/tableservices/jsf/pages/productview.xhtml?src=C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Smart Choice</a:t>
            </a:r>
            <a:r>
              <a:rPr lang="en"/>
              <a:t> in Home Sales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y Jason Wattier, Ravi Kiran Yernena, &amp; Tyler Kotnour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Key Takeaways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Top Influencers on Home Price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Positive Factors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Building</a:t>
            </a:r>
            <a:r>
              <a:rPr lang="en">
                <a:solidFill>
                  <a:srgbClr val="000000"/>
                </a:solidFill>
              </a:rPr>
              <a:t> Square Footage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Overall Home Quality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Number of Highly-Rated Amenities (e.g., nice kitchen, good basement living space)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Bathroom Count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48324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Negative Factors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Home Age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Lack of Basic Amenities (e.g., lack of central a/c, old e</a:t>
            </a:r>
            <a:r>
              <a:rPr lang="en">
                <a:solidFill>
                  <a:srgbClr val="000000"/>
                </a:solidFill>
              </a:rPr>
              <a:t>lectrical</a:t>
            </a:r>
            <a:r>
              <a:rPr lang="en">
                <a:solidFill>
                  <a:srgbClr val="000000"/>
                </a:solidFill>
              </a:rPr>
              <a:t> system)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00" y="2571749"/>
            <a:ext cx="4572999" cy="2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Key Takeaways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Square Footage &gt; # of Rooms  &gt; # of Bedrooms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8324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250" y="1226875"/>
            <a:ext cx="50863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Performance - Example Predictions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Example 1 (ID 1095): 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1872 Square Foot House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Low Overall Quality Rating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2 Bathrooms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1 Highly-Rated Amenity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Lacking 1 Basic Amenity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10 years since remodel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Actual Sale Price - $129,000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Predicted Sale Price - $131,300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Difference - $2300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Example 2 (ID 1290): 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3055 Square Foot House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Good Overall Quality Rating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2 ½ Bathrooms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3 Highly-Rated Amenities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Not Lacking Any Basic Amenity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New Home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Actual Sale Price - $281,000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Predicted Sale Price - $264,700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Difference - $16,300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Performance Overall 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Most predictions are close to the actual sale price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Average difference is $2,000 and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Half of </a:t>
            </a:r>
            <a:r>
              <a:rPr lang="en">
                <a:solidFill>
                  <a:srgbClr val="000000"/>
                </a:solidFill>
              </a:rPr>
              <a:t>predictions</a:t>
            </a:r>
            <a:r>
              <a:rPr lang="en">
                <a:solidFill>
                  <a:srgbClr val="000000"/>
                </a:solidFill>
              </a:rPr>
              <a:t> are within 7% of the actual sale price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5" y="1152475"/>
            <a:ext cx="4398100" cy="30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Ames, IA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Best places to live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Objective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Target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Focus Areas of Research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Future Work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Fine tune model and evaluate if precision range can be narrowed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832400" y="1000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000075"/>
            <a:ext cx="3046700" cy="29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of Ames. (2010). Comprehensive annual financial report: For year ending June 30, 2010. Retrieved from 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https://www.cityofames.org/Home/ShowDocument?id=11004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of Ames. (2020). About us.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https://www.cityofames.org/about-ames/about-ames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Money. (2008). Best places to live: Money’s list of America’s best small cities. Retrieved from 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https://money.cnn.com/magazines/moneymag/bplive/2008/states/IA.html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Money. (2010). Best places to live: Money’s list of America’s best small cities. Retrieved from 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https://money.cnn.com/magazines/moneymag/bplive/2010/snapshots/PL1901855.html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States Census Bureau. (2010). American fact finder. Retrieved from 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https://factfinder.census.gov/faces/tableservices/jsf/pages/productview.xhtml?src=C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Appendix - Model Information Predicted vs Actual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951" y="1152476"/>
            <a:ext cx="5491249" cy="33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Background: The </a:t>
            </a:r>
            <a:r>
              <a:rPr i="1" lang="en">
                <a:solidFill>
                  <a:srgbClr val="000000"/>
                </a:solidFill>
              </a:rPr>
              <a:t>Smart Choice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100 Best places to live </a:t>
            </a:r>
            <a:r>
              <a:rPr lang="en" sz="1100">
                <a:solidFill>
                  <a:srgbClr val="000000"/>
                </a:solidFill>
              </a:rPr>
              <a:t>(CNN Money, 2008 and 2010)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2008: Ranked 53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2010: Ranked 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makes Ames a great city?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Low unemployment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Low personal and property crime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Low commute times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Good air quality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Ames’ motto is the </a:t>
            </a:r>
            <a:r>
              <a:rPr b="1" i="1" lang="en">
                <a:solidFill>
                  <a:srgbClr val="000000"/>
                </a:solidFill>
              </a:rPr>
              <a:t>Smart Choice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(City of Ames, 2020).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Top Employers </a:t>
            </a:r>
            <a:r>
              <a:rPr lang="en" sz="1100">
                <a:solidFill>
                  <a:srgbClr val="000000"/>
                </a:solidFill>
              </a:rPr>
              <a:t>(City of Ames, 2010)</a:t>
            </a:r>
            <a:endParaRPr sz="11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Iowa State University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 20.37% of total employment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Iowa Department of Transportation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Mary Greeley Medical Center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McFarland Clinic, P.C.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Sauer-Danfoss Company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Background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2010 Community Facts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(United States Census Bureau, 2010)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Population</a:t>
            </a:r>
            <a:r>
              <a:rPr lang="en">
                <a:solidFill>
                  <a:srgbClr val="000000"/>
                </a:solidFill>
              </a:rPr>
              <a:t>: 58,965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29.6% of people aged 20 to 24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Median population age: 23.8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Race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White 84.5%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Black or African American: 3.4%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Asian: 8.8%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Other: 3.3%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Housing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Households by Type</a:t>
            </a:r>
            <a:endParaRPr b="1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Total Households: 22,759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Average Household Size: 2.25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Average Family Size: 2.82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Housing Occupancy</a:t>
            </a:r>
            <a:endParaRPr b="1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Total Housing Units:  23,876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Occupied housing units: 22, 759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Providing data-informed insights to realtors and prospective home buyers and home sellers in Ames, IA.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i="1" lang="en">
                <a:solidFill>
                  <a:srgbClr val="000000"/>
                </a:solidFill>
              </a:rPr>
              <a:t>Smart Choice </a:t>
            </a:r>
            <a:r>
              <a:rPr lang="en">
                <a:solidFill>
                  <a:srgbClr val="000000"/>
                </a:solidFill>
              </a:rPr>
              <a:t>in home sales: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Target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Realtors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Home buyers and home sellers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Beyond housing price prediction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Important features that impact housing prices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Insights for negotiations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Sale Price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1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Prediction Target: Sale Price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364563" y="4525950"/>
            <a:ext cx="7239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$163,000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6726537" y="4279349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 txBox="1"/>
          <p:nvPr/>
        </p:nvSpPr>
        <p:spPr>
          <a:xfrm>
            <a:off x="4885338" y="4475025"/>
            <a:ext cx="7239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$60,000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0" name="Google Shape;90;p17"/>
          <p:cNvCxnSpPr>
            <a:endCxn id="91" idx="0"/>
          </p:cNvCxnSpPr>
          <p:nvPr/>
        </p:nvCxnSpPr>
        <p:spPr>
          <a:xfrm>
            <a:off x="7919863" y="4165425"/>
            <a:ext cx="24450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7802413" y="4475025"/>
            <a:ext cx="7239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$442,000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558401"/>
            <a:ext cx="4283544" cy="270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19" y="1575788"/>
            <a:ext cx="4279392" cy="27041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 flipH="1">
            <a:off x="5244738" y="4216350"/>
            <a:ext cx="24450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Focus Areas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Total Home Square Feet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Linear trend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Observable</a:t>
            </a:r>
            <a:r>
              <a:rPr lang="en">
                <a:solidFill>
                  <a:srgbClr val="000000"/>
                </a:solidFill>
              </a:rPr>
              <a:t> outliers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375" y="948625"/>
            <a:ext cx="5640924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rot="10800000">
            <a:off x="6940675" y="2542025"/>
            <a:ext cx="483000" cy="183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8203325" y="2622575"/>
            <a:ext cx="305100" cy="18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6160975" y="4365025"/>
            <a:ext cx="2671500" cy="534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Exceptions to the rule that do not represent the general trend.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Focus Areas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Neighborhoods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Top 3: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Northridge Heights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Northridge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Stone Brooke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500" y="677500"/>
            <a:ext cx="6141101" cy="40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Focus Areas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Garage Size (car capacity)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950" y="1017725"/>
            <a:ext cx="5815349" cy="35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Focus Areas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32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Overall Home Quality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800" y="776576"/>
            <a:ext cx="6314498" cy="38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