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7" r:id="rId11"/>
    <p:sldId id="268" r:id="rId12"/>
    <p:sldId id="266" r:id="rId13"/>
    <p:sldId id="269" r:id="rId14"/>
    <p:sldId id="272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A20D1-44B4-498A-B3A7-1B1574B9F222}" v="33" dt="2020-01-26T20:50:15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Dollar and Cents – </a:t>
            </a:r>
            <a:r>
              <a:rPr lang="en-US" sz="6000" i="1" dirty="0"/>
              <a:t>How NFL teams spend their money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Jason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wattier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Nycdsa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 scraping project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Example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643A8-87D6-43A7-966D-21215FF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07815"/>
              </p:ext>
            </p:extLst>
          </p:nvPr>
        </p:nvGraphicFramePr>
        <p:xfrm>
          <a:off x="2737337" y="2356337"/>
          <a:ext cx="6717325" cy="196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6869">
                  <a:extLst>
                    <a:ext uri="{9D8B030D-6E8A-4147-A177-3AD203B41FA5}">
                      <a16:colId xmlns:a16="http://schemas.microsoft.com/office/drawing/2014/main" val="2998220633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2589166848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3503351473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2709023322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1023396034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1680344114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4242648734"/>
                    </a:ext>
                  </a:extLst>
                </a:gridCol>
              </a:tblGrid>
              <a:tr h="393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Year-Team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Offense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Defense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Specialty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Injured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Dead Cap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70679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2019_san-francisco-49ers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1198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2019_kansas-city-chiefs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60564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2019_washington-redskins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51076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2019_cincinnati-bengals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Distribution of Features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DA861976-945D-471F-A34C-D26F7E00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484063"/>
            <a:ext cx="5928344" cy="3952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62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Distribution of Wins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4380F52-7D3E-4150-80F5-EED0063E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–Linear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0FC87A-AE7A-42C4-8379-CD23BCE9A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7046"/>
              </p:ext>
            </p:extLst>
          </p:nvPr>
        </p:nvGraphicFramePr>
        <p:xfrm>
          <a:off x="6325772" y="2866292"/>
          <a:ext cx="4829908" cy="214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477">
                  <a:extLst>
                    <a:ext uri="{9D8B030D-6E8A-4147-A177-3AD203B41FA5}">
                      <a16:colId xmlns:a16="http://schemas.microsoft.com/office/drawing/2014/main" val="4189014962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503627949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3595332267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3732538906"/>
                    </a:ext>
                  </a:extLst>
                </a:gridCol>
              </a:tblGrid>
              <a:tr h="42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8903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Dead Cap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-10.97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-3.462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42535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Injured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-5.219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6273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Offense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44410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Specialty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68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54DEDC-9EC6-43AC-B8C6-6D4D43A8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9048"/>
              </p:ext>
            </p:extLst>
          </p:nvPr>
        </p:nvGraphicFramePr>
        <p:xfrm>
          <a:off x="6325772" y="1978269"/>
          <a:ext cx="4829908" cy="699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443">
                  <a:extLst>
                    <a:ext uri="{9D8B030D-6E8A-4147-A177-3AD203B41FA5}">
                      <a16:colId xmlns:a16="http://schemas.microsoft.com/office/drawing/2014/main" val="1420799868"/>
                    </a:ext>
                  </a:extLst>
                </a:gridCol>
                <a:gridCol w="3629465">
                  <a:extLst>
                    <a:ext uri="{9D8B030D-6E8A-4147-A177-3AD203B41FA5}">
                      <a16:colId xmlns:a16="http://schemas.microsoft.com/office/drawing/2014/main" val="2684919333"/>
                    </a:ext>
                  </a:extLst>
                </a:gridCol>
              </a:tblGrid>
              <a:tr h="2604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Ordinary Least Squares Regression Results</a:t>
                      </a:r>
                      <a:endParaRPr lang="en-US" sz="14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28195"/>
                  </a:ext>
                </a:extLst>
              </a:tr>
              <a:tr h="218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668302"/>
                  </a:ext>
                </a:extLst>
              </a:tr>
              <a:tr h="218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Adj. R2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848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0BF7D9-E9C3-4BCD-ADC7-248A85783AEF}"/>
              </a:ext>
            </a:extLst>
          </p:cNvPr>
          <p:cNvSpPr txBox="1"/>
          <p:nvPr/>
        </p:nvSpPr>
        <p:spPr>
          <a:xfrm>
            <a:off x="1266092" y="2087245"/>
            <a:ext cx="3894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Interpretation of Coefficients: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ten percent increase in the money associated with players that are injured and not on the active roster is associated with one and a half fewer wins.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lower p-value represents a more significant result. The general threshold for significance in statistics is a p-value lower than 5 percent (&lt;.05). </a:t>
            </a:r>
          </a:p>
        </p:txBody>
      </p:sp>
    </p:spTree>
    <p:extLst>
      <p:ext uri="{BB962C8B-B14F-4D97-AF65-F5344CB8AC3E}">
        <p14:creationId xmlns:p14="http://schemas.microsoft.com/office/powerpoint/2010/main" val="16992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–Linear Regression (cont.)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4D9821-0A46-4414-9A0C-20D36077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2919"/>
              </p:ext>
            </p:extLst>
          </p:nvPr>
        </p:nvGraphicFramePr>
        <p:xfrm>
          <a:off x="2224303" y="2202472"/>
          <a:ext cx="7743393" cy="247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0931">
                  <a:extLst>
                    <a:ext uri="{9D8B030D-6E8A-4147-A177-3AD203B41FA5}">
                      <a16:colId xmlns:a16="http://schemas.microsoft.com/office/drawing/2014/main" val="2998220633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589166848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3503351473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709023322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1023396034"/>
                    </a:ext>
                  </a:extLst>
                </a:gridCol>
                <a:gridCol w="821607">
                  <a:extLst>
                    <a:ext uri="{9D8B030D-6E8A-4147-A177-3AD203B41FA5}">
                      <a16:colId xmlns:a16="http://schemas.microsoft.com/office/drawing/2014/main" val="1680344114"/>
                    </a:ext>
                  </a:extLst>
                </a:gridCol>
                <a:gridCol w="737860">
                  <a:extLst>
                    <a:ext uri="{9D8B030D-6E8A-4147-A177-3AD203B41FA5}">
                      <a16:colId xmlns:a16="http://schemas.microsoft.com/office/drawing/2014/main" val="4242648734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4001402377"/>
                    </a:ext>
                  </a:extLst>
                </a:gridCol>
              </a:tblGrid>
              <a:tr h="494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Year-Team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Offense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Defense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Specialty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Injured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Dead Cap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Predicated-Wins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70679"/>
                  </a:ext>
                </a:extLst>
              </a:tr>
              <a:tr h="49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2019_san-francisco-49ers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1198"/>
                  </a:ext>
                </a:extLst>
              </a:tr>
              <a:tr h="49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2019_kansas-city-chiefs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60564"/>
                  </a:ext>
                </a:extLst>
              </a:tr>
              <a:tr h="49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2019_washington-redskins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51076"/>
                  </a:ext>
                </a:extLst>
              </a:tr>
              <a:tr h="49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2019_cincinnati-bengals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6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Create contracts that minimize the penalty of early exits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Understand the impact of even a small amount of injuries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Money spent relative to offensive and defensive units does not significantly explain a team’s success in terms of wins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BA7-1372-4E72-98BB-0206EBD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459C-67B3-4D64-B0D2-A4AE009B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Domain background – </a:t>
            </a:r>
            <a:r>
              <a:rPr lang="en-US" sz="3200" b="1" i="1" dirty="0"/>
              <a:t>What is the NFL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Project focus – </a:t>
            </a:r>
            <a:r>
              <a:rPr lang="en-US" sz="3200" b="1" i="1" dirty="0"/>
              <a:t>What I wanted to do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Process – </a:t>
            </a:r>
            <a:r>
              <a:rPr lang="en-US" sz="3200" b="1" i="1" dirty="0"/>
              <a:t>What I did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Results  - </a:t>
            </a:r>
            <a:r>
              <a:rPr lang="en-US" sz="3200" b="1" i="1" dirty="0"/>
              <a:t>How it all turned 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65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Roster semantics: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Roster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Money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Roster categories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“Put me coach, I’m ready to play” = Active roster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Injured players = Injured reserve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“Gone but still here” players = Dead cap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Domain background</a:t>
            </a:r>
          </a:p>
        </p:txBody>
      </p:sp>
      <p:pic>
        <p:nvPicPr>
          <p:cNvPr id="5" name="Picture 4" descr="Green = Score Points = &quot;Offense&quot;&#10;Red = Prevent Scoring = &quot;Defense&quot;">
            <a:extLst>
              <a:ext uri="{FF2B5EF4-FFF2-40B4-BE49-F238E27FC236}">
                <a16:creationId xmlns:a16="http://schemas.microsoft.com/office/drawing/2014/main" id="{3E123034-5AEB-41B0-966C-60F98E24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589272"/>
            <a:ext cx="5928344" cy="374181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Active roster players occupy mutually exclusive positions 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Is there a relationship between how an NFL team allocates its salary quota and “success”?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Raw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Data analyzed: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NFL team salary at the player level from 2014 to 2019 against season win total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Source: spotrac.com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Contains current and historical salary information for various professional sports leagues in addition to NFL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Making the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Information was aggregated at the team level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Salary information was bucketized into five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Active roster (3 groups – offense, defense, specialty)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Injured reserve players (1 group)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Dead cap players (1 group)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Making the Soup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Salary information was normalized to relative percentages.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NFL salary limit for a team has increased ~40% from 2014 ($133 million) to 2019 ($188 million)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Increase is due to natural year-to-year inflation of NFL salaries, which are pegged to a percent of league revenues.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Process – Making the Soup (cont.)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8112F-FBA4-471A-870B-84613A531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05" y="1484063"/>
            <a:ext cx="7362095" cy="4908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698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Dollar and Cents – How NFL teams spend their money</vt:lpstr>
      <vt:lpstr>Agenda</vt:lpstr>
      <vt:lpstr>Domain background</vt:lpstr>
      <vt:lpstr>Domain background</vt:lpstr>
      <vt:lpstr>Project focus</vt:lpstr>
      <vt:lpstr>Process – Raw Materials</vt:lpstr>
      <vt:lpstr>Process – Making the Soup</vt:lpstr>
      <vt:lpstr>Process – Making the Soup (cont.)</vt:lpstr>
      <vt:lpstr>Process – Making the Soup (cont.)</vt:lpstr>
      <vt:lpstr>Process – Example Observation</vt:lpstr>
      <vt:lpstr>Results – Distribution of Features</vt:lpstr>
      <vt:lpstr>Results – Distribution of Wins</vt:lpstr>
      <vt:lpstr>Results –Linear Regression</vt:lpstr>
      <vt:lpstr>Results –Linear Regression (cont.)</vt:lpstr>
      <vt:lpstr>In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2020-01-26T19:38:11Z</dcterms:created>
  <dcterms:modified xsi:type="dcterms:W3CDTF">2020-01-26T20:54:55Z</dcterms:modified>
</cp:coreProperties>
</file>