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2F062-91D6-F8FD-7B3E-455414A5B3D6}" v="1907" dt="2024-04-20T22:16:13.47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y, Jonathan" userId="S::jonathan.way@snhu.edu::9697226a-29c9-4723-980a-0b2b83adffd4" providerId="AD" clId="Web-{5122F062-91D6-F8FD-7B3E-455414A5B3D6}"/>
    <pc:docChg chg="delSld modSld">
      <pc:chgData name="Way, Jonathan" userId="S::jonathan.way@snhu.edu::9697226a-29c9-4723-980a-0b2b83adffd4" providerId="AD" clId="Web-{5122F062-91D6-F8FD-7B3E-455414A5B3D6}" dt="2024-04-20T22:16:09.276" v="1876" actId="20577"/>
      <pc:docMkLst>
        <pc:docMk/>
      </pc:docMkLst>
      <pc:sldChg chg="modSp">
        <pc:chgData name="Way, Jonathan" userId="S::jonathan.way@snhu.edu::9697226a-29c9-4723-980a-0b2b83adffd4" providerId="AD" clId="Web-{5122F062-91D6-F8FD-7B3E-455414A5B3D6}" dt="2024-04-20T21:10:25.891" v="4" actId="20577"/>
        <pc:sldMkLst>
          <pc:docMk/>
          <pc:sldMk cId="0" sldId="256"/>
        </pc:sldMkLst>
        <pc:spChg chg="mod">
          <ac:chgData name="Way, Jonathan" userId="S::jonathan.way@snhu.edu::9697226a-29c9-4723-980a-0b2b83adffd4" providerId="AD" clId="Web-{5122F062-91D6-F8FD-7B3E-455414A5B3D6}" dt="2024-04-20T21:10:25.891" v="4" actId="20577"/>
          <ac:spMkLst>
            <pc:docMk/>
            <pc:sldMk cId="0" sldId="256"/>
            <ac:spMk id="145" creationId="{00000000-0000-0000-0000-000000000000}"/>
          </ac:spMkLst>
        </pc:spChg>
      </pc:sldChg>
      <pc:sldChg chg="addSp delSp modSp">
        <pc:chgData name="Way, Jonathan" userId="S::jonathan.way@snhu.edu::9697226a-29c9-4723-980a-0b2b83adffd4" providerId="AD" clId="Web-{5122F062-91D6-F8FD-7B3E-455414A5B3D6}" dt="2024-04-20T21:15:21.090" v="59" actId="20577"/>
        <pc:sldMkLst>
          <pc:docMk/>
          <pc:sldMk cId="0" sldId="257"/>
        </pc:sldMkLst>
        <pc:spChg chg="add del mod">
          <ac:chgData name="Way, Jonathan" userId="S::jonathan.way@snhu.edu::9697226a-29c9-4723-980a-0b2b83adffd4" providerId="AD" clId="Web-{5122F062-91D6-F8FD-7B3E-455414A5B3D6}" dt="2024-04-20T21:15:21.090" v="59" actId="20577"/>
          <ac:spMkLst>
            <pc:docMk/>
            <pc:sldMk cId="0" sldId="257"/>
            <ac:spMk id="3" creationId="{C98B06CE-166B-5B10-470F-C5D75C8D3BC6}"/>
          </ac:spMkLst>
        </pc:spChg>
        <pc:spChg chg="del mod">
          <ac:chgData name="Way, Jonathan" userId="S::jonathan.way@snhu.edu::9697226a-29c9-4723-980a-0b2b83adffd4" providerId="AD" clId="Web-{5122F062-91D6-F8FD-7B3E-455414A5B3D6}" dt="2024-04-20T21:13:26.789" v="6"/>
          <ac:spMkLst>
            <pc:docMk/>
            <pc:sldMk cId="0" sldId="257"/>
            <ac:spMk id="152" creationId="{00000000-0000-0000-0000-000000000000}"/>
          </ac:spMkLst>
        </pc:spChg>
        <pc:picChg chg="mod">
          <ac:chgData name="Way, Jonathan" userId="S::jonathan.way@snhu.edu::9697226a-29c9-4723-980a-0b2b83adffd4" providerId="AD" clId="Web-{5122F062-91D6-F8FD-7B3E-455414A5B3D6}" dt="2024-04-20T21:15:01.793" v="32" actId="1076"/>
          <ac:picMkLst>
            <pc:docMk/>
            <pc:sldMk cId="0" sldId="257"/>
            <ac:picMk id="153" creationId="{00000000-0000-0000-0000-000000000000}"/>
          </ac:picMkLst>
        </pc:picChg>
      </pc:sldChg>
      <pc:sldChg chg="modSp">
        <pc:chgData name="Way, Jonathan" userId="S::jonathan.way@snhu.edu::9697226a-29c9-4723-980a-0b2b83adffd4" providerId="AD" clId="Web-{5122F062-91D6-F8FD-7B3E-455414A5B3D6}" dt="2024-04-20T21:27:41.401" v="487" actId="14100"/>
        <pc:sldMkLst>
          <pc:docMk/>
          <pc:sldMk cId="0" sldId="258"/>
        </pc:sldMkLst>
        <pc:spChg chg="mod">
          <ac:chgData name="Way, Jonathan" userId="S::jonathan.way@snhu.edu::9697226a-29c9-4723-980a-0b2b83adffd4" providerId="AD" clId="Web-{5122F062-91D6-F8FD-7B3E-455414A5B3D6}" dt="2024-04-20T21:27:41.401" v="487" actId="14100"/>
          <ac:spMkLst>
            <pc:docMk/>
            <pc:sldMk cId="0" sldId="258"/>
            <ac:spMk id="160" creationId="{00000000-0000-0000-0000-000000000000}"/>
          </ac:spMkLst>
        </pc:spChg>
        <pc:graphicFrameChg chg="mod modGraphic">
          <ac:chgData name="Way, Jonathan" userId="S::jonathan.way@snhu.edu::9697226a-29c9-4723-980a-0b2b83adffd4" providerId="AD" clId="Web-{5122F062-91D6-F8FD-7B3E-455414A5B3D6}" dt="2024-04-20T21:25:45.147" v="405"/>
          <ac:graphicFrameMkLst>
            <pc:docMk/>
            <pc:sldMk cId="0" sldId="258"/>
            <ac:graphicFrameMk id="161" creationId="{00000000-0000-0000-0000-000000000000}"/>
          </ac:graphicFrameMkLst>
        </pc:graphicFrameChg>
      </pc:sldChg>
      <pc:sldChg chg="modSp">
        <pc:chgData name="Way, Jonathan" userId="S::jonathan.way@snhu.edu::9697226a-29c9-4723-980a-0b2b83adffd4" providerId="AD" clId="Web-{5122F062-91D6-F8FD-7B3E-455414A5B3D6}" dt="2024-04-20T21:36:29.565" v="685" actId="20577"/>
        <pc:sldMkLst>
          <pc:docMk/>
          <pc:sldMk cId="0" sldId="259"/>
        </pc:sldMkLst>
        <pc:spChg chg="mod">
          <ac:chgData name="Way, Jonathan" userId="S::jonathan.way@snhu.edu::9697226a-29c9-4723-980a-0b2b83adffd4" providerId="AD" clId="Web-{5122F062-91D6-F8FD-7B3E-455414A5B3D6}" dt="2024-04-20T21:36:29.565" v="685" actId="20577"/>
          <ac:spMkLst>
            <pc:docMk/>
            <pc:sldMk cId="0" sldId="259"/>
            <ac:spMk id="168" creationId="{00000000-0000-0000-0000-000000000000}"/>
          </ac:spMkLst>
        </pc:spChg>
      </pc:sldChg>
      <pc:sldChg chg="modSp">
        <pc:chgData name="Way, Jonathan" userId="S::jonathan.way@snhu.edu::9697226a-29c9-4723-980a-0b2b83adffd4" providerId="AD" clId="Web-{5122F062-91D6-F8FD-7B3E-455414A5B3D6}" dt="2024-04-20T21:45:43.686" v="804" actId="20577"/>
        <pc:sldMkLst>
          <pc:docMk/>
          <pc:sldMk cId="0" sldId="260"/>
        </pc:sldMkLst>
        <pc:spChg chg="mod">
          <ac:chgData name="Way, Jonathan" userId="S::jonathan.way@snhu.edu::9697226a-29c9-4723-980a-0b2b83adffd4" providerId="AD" clId="Web-{5122F062-91D6-F8FD-7B3E-455414A5B3D6}" dt="2024-04-20T21:45:43.686" v="804" actId="20577"/>
          <ac:spMkLst>
            <pc:docMk/>
            <pc:sldMk cId="0" sldId="260"/>
            <ac:spMk id="175" creationId="{00000000-0000-0000-0000-000000000000}"/>
          </ac:spMkLst>
        </pc:spChg>
      </pc:sldChg>
      <pc:sldChg chg="modSp">
        <pc:chgData name="Way, Jonathan" userId="S::jonathan.way@snhu.edu::9697226a-29c9-4723-980a-0b2b83adffd4" providerId="AD" clId="Web-{5122F062-91D6-F8FD-7B3E-455414A5B3D6}" dt="2024-04-20T21:46:48.111" v="882" actId="20577"/>
        <pc:sldMkLst>
          <pc:docMk/>
          <pc:sldMk cId="0" sldId="261"/>
        </pc:sldMkLst>
        <pc:spChg chg="mod">
          <ac:chgData name="Way, Jonathan" userId="S::jonathan.way@snhu.edu::9697226a-29c9-4723-980a-0b2b83adffd4" providerId="AD" clId="Web-{5122F062-91D6-F8FD-7B3E-455414A5B3D6}" dt="2024-04-20T21:46:48.111" v="882" actId="20577"/>
          <ac:spMkLst>
            <pc:docMk/>
            <pc:sldMk cId="0" sldId="261"/>
            <ac:spMk id="182" creationId="{00000000-0000-0000-0000-000000000000}"/>
          </ac:spMkLst>
        </pc:spChg>
      </pc:sldChg>
      <pc:sldChg chg="modSp">
        <pc:chgData name="Way, Jonathan" userId="S::jonathan.way@snhu.edu::9697226a-29c9-4723-980a-0b2b83adffd4" providerId="AD" clId="Web-{5122F062-91D6-F8FD-7B3E-455414A5B3D6}" dt="2024-04-20T21:49:24.227" v="967" actId="20577"/>
        <pc:sldMkLst>
          <pc:docMk/>
          <pc:sldMk cId="0" sldId="262"/>
        </pc:sldMkLst>
        <pc:spChg chg="mod">
          <ac:chgData name="Way, Jonathan" userId="S::jonathan.way@snhu.edu::9697226a-29c9-4723-980a-0b2b83adffd4" providerId="AD" clId="Web-{5122F062-91D6-F8FD-7B3E-455414A5B3D6}" dt="2024-04-20T21:49:24.227" v="967" actId="20577"/>
          <ac:spMkLst>
            <pc:docMk/>
            <pc:sldMk cId="0" sldId="262"/>
            <ac:spMk id="189" creationId="{00000000-0000-0000-0000-000000000000}"/>
          </ac:spMkLst>
        </pc:spChg>
      </pc:sldChg>
      <pc:sldChg chg="addSp modSp">
        <pc:chgData name="Way, Jonathan" userId="S::jonathan.way@snhu.edu::9697226a-29c9-4723-980a-0b2b83adffd4" providerId="AD" clId="Web-{5122F062-91D6-F8FD-7B3E-455414A5B3D6}" dt="2024-04-20T21:55:27.804" v="1144" actId="1076"/>
        <pc:sldMkLst>
          <pc:docMk/>
          <pc:sldMk cId="0" sldId="263"/>
        </pc:sldMkLst>
        <pc:spChg chg="mod">
          <ac:chgData name="Way, Jonathan" userId="S::jonathan.way@snhu.edu::9697226a-29c9-4723-980a-0b2b83adffd4" providerId="AD" clId="Web-{5122F062-91D6-F8FD-7B3E-455414A5B3D6}" dt="2024-04-20T21:55:04.428" v="1138" actId="14100"/>
          <ac:spMkLst>
            <pc:docMk/>
            <pc:sldMk cId="0" sldId="263"/>
            <ac:spMk id="196" creationId="{00000000-0000-0000-0000-000000000000}"/>
          </ac:spMkLst>
        </pc:spChg>
        <pc:picChg chg="add mod">
          <ac:chgData name="Way, Jonathan" userId="S::jonathan.way@snhu.edu::9697226a-29c9-4723-980a-0b2b83adffd4" providerId="AD" clId="Web-{5122F062-91D6-F8FD-7B3E-455414A5B3D6}" dt="2024-04-20T21:55:23.647" v="1143" actId="1076"/>
          <ac:picMkLst>
            <pc:docMk/>
            <pc:sldMk cId="0" sldId="263"/>
            <ac:picMk id="2" creationId="{B4A9882C-75F9-223E-6AE3-FD08B4AB3633}"/>
          </ac:picMkLst>
        </pc:picChg>
        <pc:picChg chg="add mod">
          <ac:chgData name="Way, Jonathan" userId="S::jonathan.way@snhu.edu::9697226a-29c9-4723-980a-0b2b83adffd4" providerId="AD" clId="Web-{5122F062-91D6-F8FD-7B3E-455414A5B3D6}" dt="2024-04-20T21:55:27.804" v="1144" actId="1076"/>
          <ac:picMkLst>
            <pc:docMk/>
            <pc:sldMk cId="0" sldId="263"/>
            <ac:picMk id="3" creationId="{BAC20AEA-E392-2646-1D8B-8580A95055C2}"/>
          </ac:picMkLst>
        </pc:picChg>
      </pc:sldChg>
      <pc:sldChg chg="modSp">
        <pc:chgData name="Way, Jonathan" userId="S::jonathan.way@snhu.edu::9697226a-29c9-4723-980a-0b2b83adffd4" providerId="AD" clId="Web-{5122F062-91D6-F8FD-7B3E-455414A5B3D6}" dt="2024-04-20T22:03:30.776" v="1351" actId="20577"/>
        <pc:sldMkLst>
          <pc:docMk/>
          <pc:sldMk cId="0" sldId="265"/>
        </pc:sldMkLst>
        <pc:spChg chg="mod">
          <ac:chgData name="Way, Jonathan" userId="S::jonathan.way@snhu.edu::9697226a-29c9-4723-980a-0b2b83adffd4" providerId="AD" clId="Web-{5122F062-91D6-F8FD-7B3E-455414A5B3D6}" dt="2024-04-20T22:03:30.776" v="1351" actId="20577"/>
          <ac:spMkLst>
            <pc:docMk/>
            <pc:sldMk cId="0" sldId="265"/>
            <ac:spMk id="210" creationId="{00000000-0000-0000-0000-000000000000}"/>
          </ac:spMkLst>
        </pc:spChg>
      </pc:sldChg>
      <pc:sldChg chg="modSp">
        <pc:chgData name="Way, Jonathan" userId="S::jonathan.way@snhu.edu::9697226a-29c9-4723-980a-0b2b83adffd4" providerId="AD" clId="Web-{5122F062-91D6-F8FD-7B3E-455414A5B3D6}" dt="2024-04-20T22:09:35.900" v="1539" actId="20577"/>
        <pc:sldMkLst>
          <pc:docMk/>
          <pc:sldMk cId="0" sldId="266"/>
        </pc:sldMkLst>
        <pc:spChg chg="mod">
          <ac:chgData name="Way, Jonathan" userId="S::jonathan.way@snhu.edu::9697226a-29c9-4723-980a-0b2b83adffd4" providerId="AD" clId="Web-{5122F062-91D6-F8FD-7B3E-455414A5B3D6}" dt="2024-04-20T22:09:35.900" v="1539" actId="20577"/>
          <ac:spMkLst>
            <pc:docMk/>
            <pc:sldMk cId="0" sldId="266"/>
            <ac:spMk id="217" creationId="{00000000-0000-0000-0000-000000000000}"/>
          </ac:spMkLst>
        </pc:spChg>
      </pc:sldChg>
      <pc:sldChg chg="modSp">
        <pc:chgData name="Way, Jonathan" userId="S::jonathan.way@snhu.edu::9697226a-29c9-4723-980a-0b2b83adffd4" providerId="AD" clId="Web-{5122F062-91D6-F8FD-7B3E-455414A5B3D6}" dt="2024-04-20T22:15:00.976" v="1831" actId="20577"/>
        <pc:sldMkLst>
          <pc:docMk/>
          <pc:sldMk cId="0" sldId="267"/>
        </pc:sldMkLst>
        <pc:spChg chg="mod">
          <ac:chgData name="Way, Jonathan" userId="S::jonathan.way@snhu.edu::9697226a-29c9-4723-980a-0b2b83adffd4" providerId="AD" clId="Web-{5122F062-91D6-F8FD-7B3E-455414A5B3D6}" dt="2024-04-20T22:15:00.976" v="1831" actId="20577"/>
          <ac:spMkLst>
            <pc:docMk/>
            <pc:sldMk cId="0" sldId="267"/>
            <ac:spMk id="224" creationId="{00000000-0000-0000-0000-000000000000}"/>
          </ac:spMkLst>
        </pc:spChg>
      </pc:sldChg>
      <pc:sldChg chg="modSp">
        <pc:chgData name="Way, Jonathan" userId="S::jonathan.way@snhu.edu::9697226a-29c9-4723-980a-0b2b83adffd4" providerId="AD" clId="Web-{5122F062-91D6-F8FD-7B3E-455414A5B3D6}" dt="2024-04-20T22:16:09.276" v="1876" actId="20577"/>
        <pc:sldMkLst>
          <pc:docMk/>
          <pc:sldMk cId="0" sldId="268"/>
        </pc:sldMkLst>
        <pc:spChg chg="mod">
          <ac:chgData name="Way, Jonathan" userId="S::jonathan.way@snhu.edu::9697226a-29c9-4723-980a-0b2b83adffd4" providerId="AD" clId="Web-{5122F062-91D6-F8FD-7B3E-455414A5B3D6}" dt="2024-04-20T22:16:09.276" v="1876" actId="20577"/>
          <ac:spMkLst>
            <pc:docMk/>
            <pc:sldMk cId="0" sldId="268"/>
            <ac:spMk id="231" creationId="{00000000-0000-0000-0000-000000000000}"/>
          </ac:spMkLst>
        </pc:spChg>
      </pc:sldChg>
      <pc:sldChg chg="del">
        <pc:chgData name="Way, Jonathan" userId="S::jonathan.way@snhu.edu::9697226a-29c9-4723-980a-0b2b83adffd4" providerId="AD" clId="Web-{5122F062-91D6-F8FD-7B3E-455414A5B3D6}" dt="2024-04-20T21:49:30.492" v="968"/>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Jon Way</a:t>
            </a:r>
            <a:endParaRPr dirty="0"/>
          </a:p>
          <a:p>
            <a:pPr marL="0" lvl="0" indent="0" algn="l" rtl="0">
              <a:lnSpc>
                <a:spcPct val="70000"/>
              </a:lnSpc>
              <a:spcBef>
                <a:spcPts val="1000"/>
              </a:spcBef>
              <a:spcAft>
                <a:spcPts val="0"/>
              </a:spcAft>
              <a:buClr>
                <a:schemeClr val="lt1"/>
              </a:buClr>
              <a:buSzPts val="1850"/>
              <a:buNone/>
            </a:pPr>
            <a:endParaRPr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err="1"/>
              <a:t>DevSecOps</a:t>
            </a:r>
            <a:r>
              <a:rPr lang="en-US" dirty="0"/>
              <a:t> Pipeline refers to the integration of security into your software development lifecycle.</a:t>
            </a:r>
          </a:p>
          <a:p>
            <a:pPr marL="685800" lvl="1" indent="-228600">
              <a:spcBef>
                <a:spcPts val="0"/>
              </a:spcBef>
              <a:buSzPts val="2000"/>
            </a:pPr>
            <a:endParaRPr lang="en-US" dirty="0"/>
          </a:p>
          <a:p>
            <a:pPr marL="685800" lvl="1" indent="-228600">
              <a:spcBef>
                <a:spcPts val="0"/>
              </a:spcBef>
              <a:buSzPts val="2000"/>
            </a:pPr>
            <a:r>
              <a:rPr lang="en-US" dirty="0"/>
              <a:t>Examples of automation tools:</a:t>
            </a:r>
          </a:p>
          <a:p>
            <a:pPr marL="1143000" lvl="2" indent="-228600">
              <a:spcBef>
                <a:spcPts val="0"/>
              </a:spcBef>
              <a:buSzPts val="2000"/>
              <a:buFont typeface="Wingdings"/>
              <a:buChar char="§"/>
            </a:pPr>
            <a:r>
              <a:rPr lang="en-US" dirty="0" err="1"/>
              <a:t>Cppcheck</a:t>
            </a:r>
            <a:r>
              <a:rPr lang="en-US" dirty="0"/>
              <a:t> – used throughout to find vulnerabilities in code that even IDE's might not catch</a:t>
            </a:r>
          </a:p>
          <a:p>
            <a:pPr marL="1143000" lvl="2" indent="-228600">
              <a:spcBef>
                <a:spcPts val="0"/>
              </a:spcBef>
              <a:buSzPts val="2000"/>
              <a:buFont typeface="Wingdings"/>
              <a:buChar char="§"/>
            </a:pPr>
            <a:r>
              <a:rPr lang="en-US" dirty="0" err="1"/>
              <a:t>Parasoft</a:t>
            </a:r>
            <a:r>
              <a:rPr lang="en-US" dirty="0"/>
              <a:t> C/C++test – helps check code for vulnerabilities during "Verify and Test" stage as well as "Maintain and Stabilize" stage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"Don't Leave Security Until The End" is a best practice in coding</a:t>
            </a:r>
            <a:endParaRPr lang="en-US" dirty="0"/>
          </a:p>
          <a:p>
            <a:pPr marL="685800" lvl="1">
              <a:spcBef>
                <a:spcPts val="0"/>
              </a:spcBef>
              <a:buSzPts val="2000"/>
              <a:buFont typeface="Courier New"/>
              <a:buChar char="o"/>
            </a:pPr>
            <a:r>
              <a:rPr lang="en-US" sz="1800" dirty="0"/>
              <a:t>Ensures checking for errors throughout process</a:t>
            </a:r>
          </a:p>
          <a:p>
            <a:pPr marL="685800" lvl="1">
              <a:spcBef>
                <a:spcPts val="0"/>
              </a:spcBef>
              <a:buSzPts val="2000"/>
              <a:buFont typeface="Courier New"/>
              <a:buChar char="o"/>
            </a:pPr>
            <a:r>
              <a:rPr lang="en-US" sz="1800" dirty="0"/>
              <a:t>Catches vulnerabilities sooner than at the end of development</a:t>
            </a:r>
          </a:p>
          <a:p>
            <a:pPr marL="228600" indent="-228600">
              <a:spcBef>
                <a:spcPts val="0"/>
              </a:spcBef>
              <a:buSzPts val="2000"/>
            </a:pPr>
            <a:endParaRPr lang="en-US" sz="2000" dirty="0"/>
          </a:p>
          <a:p>
            <a:pPr marL="228600" indent="-228600">
              <a:spcBef>
                <a:spcPts val="0"/>
              </a:spcBef>
              <a:buSzPts val="2000"/>
            </a:pPr>
            <a:r>
              <a:rPr lang="en-US" sz="2000" dirty="0"/>
              <a:t>Waiting can result in increased costs, time for development, loss of client and customer trust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dirty="0"/>
              <a:t>This guide is a living document that should be updated and amended as necessary for best security practices</a:t>
            </a:r>
          </a:p>
          <a:p>
            <a:pPr marL="1143000" lvl="2" indent="-228600">
              <a:spcBef>
                <a:spcPts val="0"/>
              </a:spcBef>
            </a:pPr>
            <a:r>
              <a:rPr lang="en-US" dirty="0"/>
              <a:t>Coding standards ensure that the development team produce a product that is consistent no matter who works on what sections of the application</a:t>
            </a:r>
          </a:p>
          <a:p>
            <a:pPr marL="1143000" lvl="2" indent="-228600">
              <a:spcBef>
                <a:spcPts val="0"/>
              </a:spcBef>
            </a:pPr>
            <a:r>
              <a:rPr lang="en-US" dirty="0"/>
              <a:t>While initial document focuses highly on code standards, other areas of security should be addressed as well to line up with the 10 principles</a:t>
            </a:r>
          </a:p>
          <a:p>
            <a:pPr marL="1600200" lvl="3" indent="-228600">
              <a:spcBef>
                <a:spcPts val="0"/>
              </a:spcBef>
            </a:pPr>
            <a:r>
              <a:rPr lang="en-US" dirty="0"/>
              <a:t>Security at a company level – user credentials, security</a:t>
            </a:r>
          </a:p>
          <a:p>
            <a:pPr marL="1600200" lvl="3" indent="-228600">
              <a:spcBef>
                <a:spcPts val="0"/>
              </a:spcBef>
            </a:pPr>
            <a:r>
              <a:rPr lang="en-US" dirty="0"/>
              <a:t>Employee training</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Address facility security</a:t>
            </a:r>
            <a:endParaRPr sz="1800" dirty="0"/>
          </a:p>
          <a:p>
            <a:pPr marL="228600" indent="-228600">
              <a:spcBef>
                <a:spcPts val="0"/>
              </a:spcBef>
              <a:buSzPts val="2200"/>
            </a:pPr>
            <a:r>
              <a:rPr lang="en-US" dirty="0"/>
              <a:t>Address employee security</a:t>
            </a:r>
          </a:p>
          <a:p>
            <a:pPr marL="228600" indent="-228600">
              <a:spcBef>
                <a:spcPts val="0"/>
              </a:spcBef>
              <a:buSzPts val="2200"/>
            </a:pPr>
            <a:r>
              <a:rPr lang="en-US" dirty="0"/>
              <a:t>Continue to monitor code as programs evolve</a:t>
            </a:r>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752435" y="222118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C98B06CE-166B-5B10-470F-C5D75C8D3BC6}"/>
              </a:ext>
            </a:extLst>
          </p:cNvPr>
          <p:cNvSpPr>
            <a:spLocks noGrp="1"/>
          </p:cNvSpPr>
          <p:nvPr>
            <p:ph type="body" idx="1"/>
          </p:nvPr>
        </p:nvSpPr>
        <p:spPr>
          <a:xfrm>
            <a:off x="7371271" y="2194560"/>
            <a:ext cx="4127741" cy="4024125"/>
          </a:xfrm>
        </p:spPr>
        <p:txBody>
          <a:bodyPr/>
          <a:lstStyle/>
          <a:p>
            <a:r>
              <a:rPr lang="en-US" dirty="0"/>
              <a:t>Defense-in-depth for C/C++ languages</a:t>
            </a:r>
          </a:p>
          <a:p>
            <a:r>
              <a:rPr lang="en-US" dirty="0"/>
              <a:t>Code, personnel, on premise security</a:t>
            </a:r>
          </a:p>
          <a:p>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74762" y="2553984"/>
            <a:ext cx="2974929" cy="4009823"/>
          </a:xfrm>
          <a:prstGeom prst="rect">
            <a:avLst/>
          </a:prstGeom>
          <a:noFill/>
          <a:ln>
            <a:noFill/>
          </a:ln>
        </p:spPr>
        <p:txBody>
          <a:bodyPr spcFirstLastPara="1" wrap="square" lIns="91425" tIns="45700" rIns="91425" bIns="45700" anchor="t" anchorCtr="0">
            <a:normAutofit/>
          </a:bodyPr>
          <a:lstStyle/>
          <a:p>
            <a:pPr marL="228600" indent="0">
              <a:lnSpc>
                <a:spcPct val="107916"/>
              </a:lnSpc>
              <a:spcBef>
                <a:spcPts val="0"/>
              </a:spcBef>
              <a:buNone/>
            </a:pPr>
            <a:r>
              <a:rPr lang="en-US" sz="2000" dirty="0"/>
              <a:t>The threats identified have been sorted here by probability and priority. High priority items should be dealt with first, followed by likely items, then low priority, then unlikely.</a:t>
            </a:r>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608577338"/>
              </p:ext>
            </p:extLst>
          </p:nvPr>
        </p:nvGraphicFramePr>
        <p:xfrm>
          <a:off x="3076754" y="2559169"/>
          <a:ext cx="8040822" cy="4023300"/>
        </p:xfrm>
        <a:graphic>
          <a:graphicData uri="http://schemas.openxmlformats.org/drawingml/2006/table">
            <a:tbl>
              <a:tblPr firstRow="1" firstCol="1">
                <a:noFill/>
                <a:tableStyleId>{802198C4-3087-4945-87E3-76CBB3509B7E}</a:tableStyleId>
              </a:tblPr>
              <a:tblGrid>
                <a:gridCol w="4136184">
                  <a:extLst>
                    <a:ext uri="{9D8B030D-6E8A-4147-A177-3AD203B41FA5}">
                      <a16:colId xmlns:a16="http://schemas.microsoft.com/office/drawing/2014/main" val="20000"/>
                    </a:ext>
                  </a:extLst>
                </a:gridCol>
                <a:gridCol w="3904638">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342900" marR="0" lvl="0" indent="-342900" algn="ctr">
                        <a:lnSpc>
                          <a:spcPct val="100000"/>
                        </a:lnSpc>
                        <a:spcBef>
                          <a:spcPts val="0"/>
                        </a:spcBef>
                        <a:spcAft>
                          <a:spcPts val="0"/>
                        </a:spcAft>
                        <a:buSzPts val="3600"/>
                        <a:buFont typeface="Calibri"/>
                        <a:buChar char="-"/>
                      </a:pPr>
                      <a:r>
                        <a:rPr lang="en-US" sz="2400" u="none" strike="noStrike" cap="none" dirty="0">
                          <a:solidFill>
                            <a:srgbClr val="FFD966"/>
                          </a:solidFill>
                        </a:rPr>
                        <a:t>Data Value</a:t>
                      </a:r>
                    </a:p>
                    <a:p>
                      <a:pPr marL="342900" marR="0" lvl="0" indent="-342900" algn="ctr">
                        <a:lnSpc>
                          <a:spcPct val="100000"/>
                        </a:lnSpc>
                        <a:spcBef>
                          <a:spcPts val="0"/>
                        </a:spcBef>
                        <a:spcAft>
                          <a:spcPts val="0"/>
                        </a:spcAft>
                        <a:buSzPts val="3600"/>
                        <a:buFont typeface="Calibri"/>
                        <a:buChar char="-"/>
                      </a:pPr>
                      <a:r>
                        <a:rPr lang="en-US" sz="2400" u="none" strike="noStrike" cap="none" dirty="0">
                          <a:solidFill>
                            <a:srgbClr val="FFD966"/>
                          </a:solidFill>
                        </a:rPr>
                        <a:t>Memory Protection</a:t>
                      </a:r>
                    </a:p>
                    <a:p>
                      <a:pPr marL="342900" marR="0" lvl="0" indent="-342900" algn="ctr">
                        <a:lnSpc>
                          <a:spcPct val="100000"/>
                        </a:lnSpc>
                        <a:spcBef>
                          <a:spcPts val="0"/>
                        </a:spcBef>
                        <a:spcAft>
                          <a:spcPts val="0"/>
                        </a:spcAft>
                        <a:buSzPts val="3600"/>
                        <a:buFont typeface="Calibri"/>
                        <a:buChar char="-"/>
                      </a:pPr>
                      <a:r>
                        <a:rPr lang="en-US" sz="2400" u="none" strike="noStrike" cap="none" dirty="0">
                          <a:solidFill>
                            <a:srgbClr val="FFD966"/>
                          </a:solidFill>
                        </a:rPr>
                        <a:t>Integer Functions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lang="en-US" sz="1400" u="none" strike="noStrike" cap="none" dirty="0">
                        <a:solidFill>
                          <a:srgbClr val="FFD966"/>
                        </a:solidFill>
                      </a:endParaRPr>
                    </a:p>
                    <a:p>
                      <a:pPr marL="571500" marR="0" lvl="0" indent="-571500" algn="ctr">
                        <a:lnSpc>
                          <a:spcPct val="100000"/>
                        </a:lnSpc>
                        <a:spcBef>
                          <a:spcPts val="0"/>
                        </a:spcBef>
                        <a:spcAft>
                          <a:spcPts val="0"/>
                        </a:spcAft>
                        <a:buSzPts val="3600"/>
                        <a:buFont typeface="Calibri"/>
                        <a:buChar char="-"/>
                      </a:pPr>
                      <a:r>
                        <a:rPr lang="en-US" sz="2400" u="none" strike="noStrike" cap="none" dirty="0">
                          <a:solidFill>
                            <a:srgbClr val="FFD966"/>
                          </a:solidFill>
                        </a:rPr>
                        <a:t>String Correctness</a:t>
                      </a:r>
                    </a:p>
                    <a:p>
                      <a:pPr marL="571500" marR="0" lvl="0" indent="-571500" algn="ctr">
                        <a:lnSpc>
                          <a:spcPct val="100000"/>
                        </a:lnSpc>
                        <a:spcBef>
                          <a:spcPts val="0"/>
                        </a:spcBef>
                        <a:spcAft>
                          <a:spcPts val="0"/>
                        </a:spcAft>
                        <a:buSzPts val="3600"/>
                        <a:buFont typeface="Calibri"/>
                        <a:buChar char="-"/>
                      </a:pPr>
                      <a:r>
                        <a:rPr lang="en-US" sz="2400" u="none" strike="noStrike" cap="none" dirty="0">
                          <a:solidFill>
                            <a:srgbClr val="FFD966"/>
                          </a:solidFill>
                        </a:rPr>
                        <a:t>SQL Injection</a:t>
                      </a:r>
                    </a:p>
                    <a:p>
                      <a:pPr marL="571500" marR="0" lvl="0" indent="-571500" algn="ctr">
                        <a:lnSpc>
                          <a:spcPct val="100000"/>
                        </a:lnSpc>
                        <a:spcBef>
                          <a:spcPts val="0"/>
                        </a:spcBef>
                        <a:spcAft>
                          <a:spcPts val="0"/>
                        </a:spcAft>
                        <a:buSzPts val="3600"/>
                        <a:buFont typeface="Calibri"/>
                        <a:buChar char="-"/>
                      </a:pPr>
                      <a:r>
                        <a:rPr lang="en-US" sz="2400" u="none" strike="noStrike" cap="none" dirty="0">
                          <a:solidFill>
                            <a:srgbClr val="FFD966"/>
                          </a:solidFill>
                        </a:rPr>
                        <a:t>Memory Management</a:t>
                      </a:r>
                    </a:p>
                    <a:p>
                      <a:pPr marL="571500" marR="0" lvl="0" indent="-571500" algn="ctr">
                        <a:lnSpc>
                          <a:spcPct val="100000"/>
                        </a:lnSpc>
                        <a:spcBef>
                          <a:spcPts val="0"/>
                        </a:spcBef>
                        <a:spcAft>
                          <a:spcPts val="0"/>
                        </a:spcAft>
                        <a:buSzPts val="3600"/>
                        <a:buFont typeface="Calibri"/>
                        <a:buChar char="-"/>
                      </a:pPr>
                      <a:r>
                        <a:rPr lang="en-US" sz="2400" u="none" strike="noStrike" cap="none" dirty="0">
                          <a:solidFill>
                            <a:srgbClr val="FFD966"/>
                          </a:solidFill>
                        </a:rPr>
                        <a:t>String Pointers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342900" marR="0" lvl="0" indent="-342900" algn="ctr" rtl="0">
                        <a:lnSpc>
                          <a:spcPct val="100000"/>
                        </a:lnSpc>
                        <a:spcBef>
                          <a:spcPts val="0"/>
                        </a:spcBef>
                        <a:spcAft>
                          <a:spcPts val="0"/>
                        </a:spcAft>
                        <a:buClr>
                          <a:srgbClr val="000000"/>
                        </a:buClr>
                        <a:buSzPts val="3600"/>
                        <a:buFont typeface="Calibri"/>
                        <a:buChar char="-"/>
                      </a:pPr>
                      <a:r>
                        <a:rPr lang="en-US" sz="2400" u="none" strike="noStrike" cap="none" dirty="0">
                          <a:solidFill>
                            <a:srgbClr val="FFD966"/>
                          </a:solidFill>
                        </a:rPr>
                        <a:t>Exceptions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lang="en-US" sz="1400" u="none" strike="noStrike" cap="none" dirty="0"/>
                    </a:p>
                    <a:p>
                      <a:pPr marL="342900" marR="0" lvl="0" indent="-342900" algn="ctr">
                        <a:lnSpc>
                          <a:spcPct val="100000"/>
                        </a:lnSpc>
                        <a:spcBef>
                          <a:spcPts val="0"/>
                        </a:spcBef>
                        <a:spcAft>
                          <a:spcPts val="0"/>
                        </a:spcAft>
                        <a:buSzPts val="3600"/>
                        <a:buFont typeface="Calibri"/>
                        <a:buChar char="-"/>
                      </a:pPr>
                      <a:r>
                        <a:rPr lang="en-US" sz="2400" u="none" strike="noStrike" cap="none" dirty="0">
                          <a:solidFill>
                            <a:srgbClr val="FFD966"/>
                          </a:solidFill>
                        </a:rPr>
                        <a:t>Data type</a:t>
                      </a:r>
                      <a:endParaRPr lang="en-US" sz="1400" u="none" strike="noStrike" cap="none" dirty="0"/>
                    </a:p>
                    <a:p>
                      <a:pPr marL="342900" marR="0" lvl="0" indent="-342900" algn="ctr">
                        <a:lnSpc>
                          <a:spcPct val="100000"/>
                        </a:lnSpc>
                        <a:spcBef>
                          <a:spcPts val="0"/>
                        </a:spcBef>
                        <a:spcAft>
                          <a:spcPts val="0"/>
                        </a:spcAft>
                        <a:buSzPts val="3600"/>
                        <a:buFont typeface="Calibri"/>
                        <a:buChar char="-"/>
                      </a:pPr>
                      <a:r>
                        <a:rPr lang="en-US" sz="2400" u="none" strike="noStrike" cap="none" dirty="0">
                          <a:solidFill>
                            <a:srgbClr val="FFD966"/>
                          </a:solidFill>
                        </a:rPr>
                        <a:t>Assertions</a:t>
                      </a:r>
                    </a:p>
                    <a:p>
                      <a:pPr marL="342900" marR="0" lvl="0" indent="-342900" algn="ctr">
                        <a:lnSpc>
                          <a:spcPct val="100000"/>
                        </a:lnSpc>
                        <a:spcBef>
                          <a:spcPts val="0"/>
                        </a:spcBef>
                        <a:spcAft>
                          <a:spcPts val="0"/>
                        </a:spcAft>
                        <a:buSzPts val="3600"/>
                        <a:buFont typeface="Calibri"/>
                        <a:buChar char="-"/>
                      </a:pPr>
                      <a:endParaRPr lang="en-US" sz="2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Validate Input Data: Data Type, Data Value, String Correctness, SQL Injections, Memory Protection, Memory Management, String Pointers, Integer Functions</a:t>
            </a:r>
          </a:p>
          <a:p>
            <a:pPr marL="228600" indent="-228600">
              <a:spcBef>
                <a:spcPts val="0"/>
              </a:spcBef>
              <a:buSzPts val="2200"/>
            </a:pPr>
            <a:r>
              <a:rPr lang="en-US" dirty="0"/>
              <a:t>Heed Compiler Warnings: Exceptions</a:t>
            </a:r>
          </a:p>
          <a:p>
            <a:pPr marL="228600" indent="-228600">
              <a:spcBef>
                <a:spcPts val="0"/>
              </a:spcBef>
              <a:buSzPts val="2200"/>
            </a:pPr>
            <a:r>
              <a:rPr lang="en-US" dirty="0"/>
              <a:t>Architect and Design for Security Policies</a:t>
            </a:r>
          </a:p>
          <a:p>
            <a:pPr marL="228600" indent="-228600">
              <a:spcBef>
                <a:spcPts val="0"/>
              </a:spcBef>
              <a:buSzPts val="2200"/>
            </a:pPr>
            <a:r>
              <a:rPr lang="en-US" dirty="0"/>
              <a:t>Keep It Simple</a:t>
            </a:r>
          </a:p>
          <a:p>
            <a:pPr marL="228600" indent="-228600">
              <a:spcBef>
                <a:spcPts val="0"/>
              </a:spcBef>
              <a:buSzPts val="2200"/>
            </a:pPr>
            <a:r>
              <a:rPr lang="en-US" dirty="0"/>
              <a:t>Default Deny</a:t>
            </a:r>
          </a:p>
          <a:p>
            <a:pPr marL="228600" indent="-228600">
              <a:spcBef>
                <a:spcPts val="0"/>
              </a:spcBef>
              <a:buSzPts val="2200"/>
            </a:pPr>
            <a:r>
              <a:rPr lang="en-US" dirty="0"/>
              <a:t>Adhere to the Principle of Least Privilege</a:t>
            </a:r>
          </a:p>
          <a:p>
            <a:pPr marL="228600" indent="-228600">
              <a:spcBef>
                <a:spcPts val="0"/>
              </a:spcBef>
              <a:buSzPts val="2200"/>
            </a:pPr>
            <a:r>
              <a:rPr lang="en-US" dirty="0"/>
              <a:t>Sanitize Data Sent to Other Systems: SQL Injections</a:t>
            </a:r>
          </a:p>
          <a:p>
            <a:pPr marL="228600" indent="-228600">
              <a:spcBef>
                <a:spcPts val="0"/>
              </a:spcBef>
              <a:buSzPts val="2200"/>
            </a:pPr>
            <a:r>
              <a:rPr lang="en-US" dirty="0"/>
              <a:t>Practice Defense In Depth</a:t>
            </a:r>
          </a:p>
          <a:p>
            <a:pPr marL="228600" indent="-228600">
              <a:spcBef>
                <a:spcPts val="0"/>
              </a:spcBef>
              <a:buSzPts val="2200"/>
            </a:pPr>
            <a:r>
              <a:rPr lang="en-US" dirty="0"/>
              <a:t>Use Effective Quality Assurance Techniques: Assertions</a:t>
            </a:r>
          </a:p>
          <a:p>
            <a:pPr marL="228600" indent="-228600">
              <a:spcBef>
                <a:spcPts val="0"/>
              </a:spcBef>
              <a:buSzPts val="2200"/>
            </a:pPr>
            <a:r>
              <a:rPr lang="en-US" dirty="0"/>
              <a:t>Adopt a Secure Coding Standard</a:t>
            </a:r>
          </a:p>
          <a:p>
            <a:pPr marL="228600" indent="-228600">
              <a:spcBef>
                <a:spcPts val="0"/>
              </a:spcBef>
              <a:buSzPts val="2200"/>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Data Type: </a:t>
            </a:r>
            <a:r>
              <a:rPr lang="en-US" sz="2000" dirty="0">
                <a:solidFill>
                  <a:srgbClr val="FFFFFF"/>
                </a:solidFill>
                <a:cs typeface="Calibri"/>
              </a:rPr>
              <a:t>Use proper data type declarations and be aware of conversions that could introduce errors.</a:t>
            </a:r>
          </a:p>
          <a:p>
            <a:pPr marL="228600" indent="-228600">
              <a:spcBef>
                <a:spcPts val="0"/>
              </a:spcBef>
              <a:buSzPts val="2000"/>
            </a:pPr>
            <a:r>
              <a:rPr lang="en-US" sz="2000" dirty="0">
                <a:solidFill>
                  <a:srgbClr val="FFFFFF"/>
                </a:solidFill>
                <a:cs typeface="Calibri"/>
              </a:rPr>
              <a:t>Data Value: Ensure that integer conversions don’t result in lost data.</a:t>
            </a:r>
          </a:p>
          <a:p>
            <a:pPr marL="228600" indent="-228600">
              <a:spcBef>
                <a:spcPts val="0"/>
              </a:spcBef>
              <a:buSzPts val="2000"/>
            </a:pPr>
            <a:r>
              <a:rPr lang="en-US" sz="2000" dirty="0">
                <a:solidFill>
                  <a:srgbClr val="FFFFFF"/>
                </a:solidFill>
                <a:cs typeface="Calibri"/>
              </a:rPr>
              <a:t>String Correctness: Guarantee there is sufficient space for string storage.</a:t>
            </a:r>
          </a:p>
          <a:p>
            <a:pPr marL="228600" indent="-228600">
              <a:spcBef>
                <a:spcPts val="0"/>
              </a:spcBef>
              <a:buSzPts val="2000"/>
            </a:pPr>
            <a:r>
              <a:rPr lang="en-US" sz="2000" dirty="0">
                <a:solidFill>
                  <a:srgbClr val="FFFFFF"/>
                </a:solidFill>
                <a:cs typeface="Calibri"/>
              </a:rPr>
              <a:t>SQL Injection: Prevent SQL Injection by sanitizing and validating queries.</a:t>
            </a:r>
          </a:p>
          <a:p>
            <a:pPr marL="228600" indent="-228600">
              <a:spcBef>
                <a:spcPts val="0"/>
              </a:spcBef>
              <a:buSzPts val="2000"/>
            </a:pPr>
            <a:r>
              <a:rPr lang="en-US" sz="2000" dirty="0">
                <a:solidFill>
                  <a:srgbClr val="FFFFFF"/>
                </a:solidFill>
                <a:cs typeface="Calibri"/>
              </a:rPr>
              <a:t>Memory Protection: Free dynamically allocated memory when no longer needed</a:t>
            </a:r>
          </a:p>
          <a:p>
            <a:pPr marL="228600" indent="-228600">
              <a:spcBef>
                <a:spcPts val="0"/>
              </a:spcBef>
              <a:buSzPts val="2000"/>
            </a:pPr>
            <a:r>
              <a:rPr lang="en-US" sz="2000" dirty="0">
                <a:solidFill>
                  <a:srgbClr val="FFFFFF"/>
                </a:solidFill>
                <a:cs typeface="Calibri"/>
              </a:rPr>
              <a:t>Assertions: Don’t leave assertions in production code.</a:t>
            </a:r>
          </a:p>
          <a:p>
            <a:pPr marL="228600" indent="-228600">
              <a:spcBef>
                <a:spcPts val="0"/>
              </a:spcBef>
              <a:buSzPts val="2000"/>
            </a:pPr>
            <a:r>
              <a:rPr lang="en-US" sz="2000" dirty="0">
                <a:solidFill>
                  <a:srgbClr val="FFFFFF"/>
                </a:solidFill>
                <a:cs typeface="Calibri"/>
              </a:rPr>
              <a:t>Exceptions: Use exceptions to catch errors.</a:t>
            </a:r>
          </a:p>
          <a:p>
            <a:pPr marL="228600" indent="-228600">
              <a:spcBef>
                <a:spcPts val="0"/>
              </a:spcBef>
              <a:buSzPts val="2000"/>
            </a:pPr>
            <a:r>
              <a:rPr lang="en-US" sz="2000" dirty="0">
                <a:solidFill>
                  <a:srgbClr val="FFFFFF"/>
                </a:solidFill>
                <a:cs typeface="Calibri"/>
              </a:rPr>
              <a:t>Memory Management: Do not access freed memory.</a:t>
            </a:r>
          </a:p>
          <a:p>
            <a:pPr marL="228600" indent="-228600">
              <a:spcBef>
                <a:spcPts val="0"/>
              </a:spcBef>
              <a:buSzPts val="2000"/>
            </a:pPr>
            <a:r>
              <a:rPr lang="en-US" sz="2000" dirty="0">
                <a:solidFill>
                  <a:srgbClr val="FFFFFF"/>
                </a:solidFill>
                <a:cs typeface="Calibri"/>
              </a:rPr>
              <a:t>String Pointers: Do not attempt to create a string from a null pointer</a:t>
            </a:r>
          </a:p>
          <a:p>
            <a:pPr marL="228600" indent="-228600">
              <a:spcBef>
                <a:spcPts val="0"/>
              </a:spcBef>
              <a:buSzPts val="2000"/>
            </a:pPr>
            <a:r>
              <a:rPr lang="en-US" sz="2000" dirty="0">
                <a:solidFill>
                  <a:srgbClr val="FFFFFF"/>
                </a:solidFill>
                <a:cs typeface="Calibri"/>
              </a:rPr>
              <a:t>Integer Functions: Ensure that division and remainder operations do not result in divide-by-zero errors.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800" dirty="0"/>
              <a:t>Encryption at Rest – data that is stored</a:t>
            </a:r>
            <a:endParaRPr lang="en-US" sz="2800"/>
          </a:p>
          <a:p>
            <a:pPr marL="228600" indent="-228600">
              <a:spcBef>
                <a:spcPts val="0"/>
              </a:spcBef>
              <a:buSzPts val="2000"/>
            </a:pPr>
            <a:r>
              <a:rPr lang="en-US" sz="2800" dirty="0"/>
              <a:t>Encryption in Flight – data that is being transferred</a:t>
            </a:r>
          </a:p>
          <a:p>
            <a:pPr marL="228600" indent="-228600">
              <a:spcBef>
                <a:spcPts val="0"/>
              </a:spcBef>
              <a:buSzPts val="2000"/>
            </a:pPr>
            <a:r>
              <a:rPr lang="en-US" sz="2800" dirty="0"/>
              <a:t>Encryption in Use – data that is being accessed</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sz="2400" dirty="0"/>
              <a:t>Authentication – verify who is accessing information</a:t>
            </a:r>
          </a:p>
          <a:p>
            <a:pPr marL="228600" indent="-228600">
              <a:spcBef>
                <a:spcPts val="0"/>
              </a:spcBef>
              <a:buSzPts val="2400"/>
            </a:pPr>
            <a:r>
              <a:rPr lang="en-US" sz="2400" dirty="0"/>
              <a:t>Authorization – verify that this person is allowed to access this information</a:t>
            </a:r>
          </a:p>
          <a:p>
            <a:pPr marL="228600" indent="-228600">
              <a:spcBef>
                <a:spcPts val="0"/>
              </a:spcBef>
              <a:buSzPts val="2400"/>
            </a:pPr>
            <a:r>
              <a:rPr lang="en-US" sz="2400" dirty="0"/>
              <a:t>Accounting – who/what/when/where/why/how</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3922295" cy="4024200"/>
          </a:xfrm>
          <a:prstGeom prst="rect">
            <a:avLst/>
          </a:prstGeom>
          <a:noFill/>
          <a:ln>
            <a:noFill/>
          </a:ln>
        </p:spPr>
        <p:txBody>
          <a:bodyPr spcFirstLastPara="1" wrap="square" lIns="91425" tIns="45700" rIns="91425" bIns="45700" anchor="t" anchorCtr="0">
            <a:noAutofit/>
          </a:bodyPr>
          <a:lstStyle/>
          <a:p>
            <a:pPr marL="228600" indent="-228600"/>
            <a:r>
              <a:rPr lang="en-US" dirty="0"/>
              <a:t>Tests run included checking if the max collection size was greater than or equal to the size of the collection, verifying that the collection could be cleared, verifying that exceptions would be thrown if an entry was out of range, and many more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 program&#10;&#10;Description automatically generated">
            <a:extLst>
              <a:ext uri="{FF2B5EF4-FFF2-40B4-BE49-F238E27FC236}">
                <a16:creationId xmlns:a16="http://schemas.microsoft.com/office/drawing/2014/main" id="{B4A9882C-75F9-223E-6AE3-FD08B4AB3633}"/>
              </a:ext>
            </a:extLst>
          </p:cNvPr>
          <p:cNvPicPr>
            <a:picLocks noChangeAspect="1"/>
          </p:cNvPicPr>
          <p:nvPr/>
        </p:nvPicPr>
        <p:blipFill>
          <a:blip r:embed="rId5"/>
          <a:stretch>
            <a:fillRect/>
          </a:stretch>
        </p:blipFill>
        <p:spPr>
          <a:xfrm>
            <a:off x="4930240" y="1906337"/>
            <a:ext cx="4069416" cy="4114800"/>
          </a:xfrm>
          <a:prstGeom prst="rect">
            <a:avLst/>
          </a:prstGeom>
        </p:spPr>
      </p:pic>
      <p:pic>
        <p:nvPicPr>
          <p:cNvPr id="3" name="Picture 2">
            <a:extLst>
              <a:ext uri="{FF2B5EF4-FFF2-40B4-BE49-F238E27FC236}">
                <a16:creationId xmlns:a16="http://schemas.microsoft.com/office/drawing/2014/main" id="{BAC20AEA-E392-2646-1D8B-8580A95055C2}"/>
              </a:ext>
            </a:extLst>
          </p:cNvPr>
          <p:cNvPicPr>
            <a:picLocks noChangeAspect="1"/>
          </p:cNvPicPr>
          <p:nvPr/>
        </p:nvPicPr>
        <p:blipFill>
          <a:blip r:embed="rId6"/>
          <a:stretch>
            <a:fillRect/>
          </a:stretch>
        </p:blipFill>
        <p:spPr>
          <a:xfrm>
            <a:off x="4931276" y="6224421"/>
            <a:ext cx="4762500" cy="37147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253</cp:revision>
  <dcterms:created xsi:type="dcterms:W3CDTF">2020-08-19T17:59:24Z</dcterms:created>
  <dcterms:modified xsi:type="dcterms:W3CDTF">2024-04-20T22:16:34Z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