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59" r:id="rId4"/>
    <p:sldId id="267" r:id="rId5"/>
    <p:sldId id="257" r:id="rId6"/>
    <p:sldId id="258" r:id="rId7"/>
    <p:sldId id="260" r:id="rId8"/>
    <p:sldId id="261" r:id="rId9"/>
    <p:sldId id="262" r:id="rId10"/>
    <p:sldId id="263" r:id="rId11"/>
    <p:sldId id="268" r:id="rId12"/>
    <p:sldId id="264" r:id="rId13"/>
    <p:sldId id="265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8"/>
    <p:restoredTop sz="76674"/>
  </p:normalViewPr>
  <p:slideViewPr>
    <p:cSldViewPr snapToGrid="0">
      <p:cViewPr varScale="1">
        <p:scale>
          <a:sx n="67" d="100"/>
          <a:sy n="67" d="100"/>
        </p:scale>
        <p:origin x="176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FC57C4-0E05-4134-B735-AF45AC5ACB6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BF62F483-CF77-4F4B-85DD-2D8F3D92433D}">
      <dgm:prSet/>
      <dgm:spPr/>
      <dgm:t>
        <a:bodyPr/>
        <a:lstStyle/>
        <a:p>
          <a:r>
            <a:rPr lang="en-US"/>
            <a:t>I. Multiplayer</a:t>
          </a:r>
        </a:p>
      </dgm:t>
    </dgm:pt>
    <dgm:pt modelId="{31923E3B-BE2A-45DC-9DC8-3262F81D53BA}" type="parTrans" cxnId="{9A90C98F-D16F-4FF3-A99C-7C54F0E12912}">
      <dgm:prSet/>
      <dgm:spPr/>
      <dgm:t>
        <a:bodyPr/>
        <a:lstStyle/>
        <a:p>
          <a:endParaRPr lang="en-US"/>
        </a:p>
      </dgm:t>
    </dgm:pt>
    <dgm:pt modelId="{B2FFF79F-27E0-478D-92D6-88EF77772EAF}" type="sibTrans" cxnId="{9A90C98F-D16F-4FF3-A99C-7C54F0E12912}">
      <dgm:prSet/>
      <dgm:spPr/>
      <dgm:t>
        <a:bodyPr/>
        <a:lstStyle/>
        <a:p>
          <a:endParaRPr lang="en-US"/>
        </a:p>
      </dgm:t>
    </dgm:pt>
    <dgm:pt modelId="{DA002BD7-3E52-4728-A8D9-4AFE38B117A6}">
      <dgm:prSet/>
      <dgm:spPr/>
      <dgm:t>
        <a:bodyPr/>
        <a:lstStyle/>
        <a:p>
          <a:r>
            <a:rPr lang="en-US" dirty="0"/>
            <a:t>II. Project Overview</a:t>
          </a:r>
        </a:p>
      </dgm:t>
    </dgm:pt>
    <dgm:pt modelId="{97BF62B9-486E-49E7-A2F1-FB0E2AC7FBB3}" type="parTrans" cxnId="{3C63490F-011A-4C7E-A13F-71201A5D3F6A}">
      <dgm:prSet/>
      <dgm:spPr/>
      <dgm:t>
        <a:bodyPr/>
        <a:lstStyle/>
        <a:p>
          <a:endParaRPr lang="en-US"/>
        </a:p>
      </dgm:t>
    </dgm:pt>
    <dgm:pt modelId="{36AD7A63-5DF2-4BF7-93AF-0E83A617EBD4}" type="sibTrans" cxnId="{3C63490F-011A-4C7E-A13F-71201A5D3F6A}">
      <dgm:prSet/>
      <dgm:spPr/>
      <dgm:t>
        <a:bodyPr/>
        <a:lstStyle/>
        <a:p>
          <a:endParaRPr lang="en-US"/>
        </a:p>
      </dgm:t>
    </dgm:pt>
    <dgm:pt modelId="{C8D071AE-6FB1-43E6-A3F5-5DDC1F50C9B5}">
      <dgm:prSet/>
      <dgm:spPr/>
      <dgm:t>
        <a:bodyPr/>
        <a:lstStyle/>
        <a:p>
          <a:r>
            <a:rPr lang="en-US"/>
            <a:t>III. Game Library</a:t>
          </a:r>
        </a:p>
      </dgm:t>
    </dgm:pt>
    <dgm:pt modelId="{65C2A468-FCD4-400E-BF51-C8DA5AE37C3B}" type="parTrans" cxnId="{33FF3414-57E6-4B4C-B2A5-681083DDEB79}">
      <dgm:prSet/>
      <dgm:spPr/>
      <dgm:t>
        <a:bodyPr/>
        <a:lstStyle/>
        <a:p>
          <a:endParaRPr lang="en-US"/>
        </a:p>
      </dgm:t>
    </dgm:pt>
    <dgm:pt modelId="{B9D8C046-8A97-4770-ACA5-72EFA4D564E9}" type="sibTrans" cxnId="{33FF3414-57E6-4B4C-B2A5-681083DDEB79}">
      <dgm:prSet/>
      <dgm:spPr/>
      <dgm:t>
        <a:bodyPr/>
        <a:lstStyle/>
        <a:p>
          <a:endParaRPr lang="en-US"/>
        </a:p>
      </dgm:t>
    </dgm:pt>
    <dgm:pt modelId="{03AF4AA5-13D3-482A-AB37-3B5692796A19}" type="pres">
      <dgm:prSet presAssocID="{43FC57C4-0E05-4134-B735-AF45AC5ACB69}" presName="root" presStyleCnt="0">
        <dgm:presLayoutVars>
          <dgm:dir/>
          <dgm:resizeHandles val="exact"/>
        </dgm:presLayoutVars>
      </dgm:prSet>
      <dgm:spPr/>
    </dgm:pt>
    <dgm:pt modelId="{5715AB89-FB9E-49B6-8C9C-436D83A6B2B9}" type="pres">
      <dgm:prSet presAssocID="{BF62F483-CF77-4F4B-85DD-2D8F3D92433D}" presName="compNode" presStyleCnt="0"/>
      <dgm:spPr/>
    </dgm:pt>
    <dgm:pt modelId="{8CB3C9DB-1680-457A-9B12-DE1EE28B22F8}" type="pres">
      <dgm:prSet presAssocID="{BF62F483-CF77-4F4B-85DD-2D8F3D9243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89ADFB6D-E937-405B-937C-597CDB5E9F1C}" type="pres">
      <dgm:prSet presAssocID="{BF62F483-CF77-4F4B-85DD-2D8F3D92433D}" presName="spaceRect" presStyleCnt="0"/>
      <dgm:spPr/>
    </dgm:pt>
    <dgm:pt modelId="{3E93248B-114E-42C4-A30F-F764B60A88EC}" type="pres">
      <dgm:prSet presAssocID="{BF62F483-CF77-4F4B-85DD-2D8F3D92433D}" presName="textRect" presStyleLbl="revTx" presStyleIdx="0" presStyleCnt="3">
        <dgm:presLayoutVars>
          <dgm:chMax val="1"/>
          <dgm:chPref val="1"/>
        </dgm:presLayoutVars>
      </dgm:prSet>
      <dgm:spPr/>
    </dgm:pt>
    <dgm:pt modelId="{4D35C9BD-DD8F-44E9-B17C-61BF3594B0DB}" type="pres">
      <dgm:prSet presAssocID="{B2FFF79F-27E0-478D-92D6-88EF77772EAF}" presName="sibTrans" presStyleCnt="0"/>
      <dgm:spPr/>
    </dgm:pt>
    <dgm:pt modelId="{CEECF19D-75D9-48A1-92BB-6A636F5F458A}" type="pres">
      <dgm:prSet presAssocID="{DA002BD7-3E52-4728-A8D9-4AFE38B117A6}" presName="compNode" presStyleCnt="0"/>
      <dgm:spPr/>
    </dgm:pt>
    <dgm:pt modelId="{F3A15703-D472-4247-AB9B-5589F181ED24}" type="pres">
      <dgm:prSet presAssocID="{DA002BD7-3E52-4728-A8D9-4AFE38B117A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253E122-8FC3-4B60-A720-BCE27D63CF88}" type="pres">
      <dgm:prSet presAssocID="{DA002BD7-3E52-4728-A8D9-4AFE38B117A6}" presName="spaceRect" presStyleCnt="0"/>
      <dgm:spPr/>
    </dgm:pt>
    <dgm:pt modelId="{17E2DD0D-84F0-4ED0-8F27-BBEE5ED03E64}" type="pres">
      <dgm:prSet presAssocID="{DA002BD7-3E52-4728-A8D9-4AFE38B117A6}" presName="textRect" presStyleLbl="revTx" presStyleIdx="1" presStyleCnt="3">
        <dgm:presLayoutVars>
          <dgm:chMax val="1"/>
          <dgm:chPref val="1"/>
        </dgm:presLayoutVars>
      </dgm:prSet>
      <dgm:spPr/>
    </dgm:pt>
    <dgm:pt modelId="{E251AFDA-A94C-4B0D-970F-0C78A9980EB0}" type="pres">
      <dgm:prSet presAssocID="{36AD7A63-5DF2-4BF7-93AF-0E83A617EBD4}" presName="sibTrans" presStyleCnt="0"/>
      <dgm:spPr/>
    </dgm:pt>
    <dgm:pt modelId="{F30E4D42-A4B0-444F-AF9D-20763E0A2C3A}" type="pres">
      <dgm:prSet presAssocID="{C8D071AE-6FB1-43E6-A3F5-5DDC1F50C9B5}" presName="compNode" presStyleCnt="0"/>
      <dgm:spPr/>
    </dgm:pt>
    <dgm:pt modelId="{BFD77593-74FA-4CFA-AA59-CD6E314F9D35}" type="pres">
      <dgm:prSet presAssocID="{C8D071AE-6FB1-43E6-A3F5-5DDC1F50C9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F4B8255-DD63-4AA2-9C93-7395038694F2}" type="pres">
      <dgm:prSet presAssocID="{C8D071AE-6FB1-43E6-A3F5-5DDC1F50C9B5}" presName="spaceRect" presStyleCnt="0"/>
      <dgm:spPr/>
    </dgm:pt>
    <dgm:pt modelId="{693E7531-1FDF-4023-94E2-421F3F02A28D}" type="pres">
      <dgm:prSet presAssocID="{C8D071AE-6FB1-43E6-A3F5-5DDC1F50C9B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C63490F-011A-4C7E-A13F-71201A5D3F6A}" srcId="{43FC57C4-0E05-4134-B735-AF45AC5ACB69}" destId="{DA002BD7-3E52-4728-A8D9-4AFE38B117A6}" srcOrd="1" destOrd="0" parTransId="{97BF62B9-486E-49E7-A2F1-FB0E2AC7FBB3}" sibTransId="{36AD7A63-5DF2-4BF7-93AF-0E83A617EBD4}"/>
    <dgm:cxn modelId="{33FF3414-57E6-4B4C-B2A5-681083DDEB79}" srcId="{43FC57C4-0E05-4134-B735-AF45AC5ACB69}" destId="{C8D071AE-6FB1-43E6-A3F5-5DDC1F50C9B5}" srcOrd="2" destOrd="0" parTransId="{65C2A468-FCD4-400E-BF51-C8DA5AE37C3B}" sibTransId="{B9D8C046-8A97-4770-ACA5-72EFA4D564E9}"/>
    <dgm:cxn modelId="{ADA69657-02CD-4CB4-8432-92304B1DB1D1}" type="presOf" srcId="{BF62F483-CF77-4F4B-85DD-2D8F3D92433D}" destId="{3E93248B-114E-42C4-A30F-F764B60A88EC}" srcOrd="0" destOrd="0" presId="urn:microsoft.com/office/officeart/2018/2/layout/IconLabelList"/>
    <dgm:cxn modelId="{BC786B7A-682B-483E-9143-0FAD88B4E62B}" type="presOf" srcId="{C8D071AE-6FB1-43E6-A3F5-5DDC1F50C9B5}" destId="{693E7531-1FDF-4023-94E2-421F3F02A28D}" srcOrd="0" destOrd="0" presId="urn:microsoft.com/office/officeart/2018/2/layout/IconLabelList"/>
    <dgm:cxn modelId="{9A90C98F-D16F-4FF3-A99C-7C54F0E12912}" srcId="{43FC57C4-0E05-4134-B735-AF45AC5ACB69}" destId="{BF62F483-CF77-4F4B-85DD-2D8F3D92433D}" srcOrd="0" destOrd="0" parTransId="{31923E3B-BE2A-45DC-9DC8-3262F81D53BA}" sibTransId="{B2FFF79F-27E0-478D-92D6-88EF77772EAF}"/>
    <dgm:cxn modelId="{9C095892-F662-4A97-8B11-AC0047EDEA69}" type="presOf" srcId="{43FC57C4-0E05-4134-B735-AF45AC5ACB69}" destId="{03AF4AA5-13D3-482A-AB37-3B5692796A19}" srcOrd="0" destOrd="0" presId="urn:microsoft.com/office/officeart/2018/2/layout/IconLabelList"/>
    <dgm:cxn modelId="{F060E4AE-DBD2-449F-A2BE-00EE1FA2E2DF}" type="presOf" srcId="{DA002BD7-3E52-4728-A8D9-4AFE38B117A6}" destId="{17E2DD0D-84F0-4ED0-8F27-BBEE5ED03E64}" srcOrd="0" destOrd="0" presId="urn:microsoft.com/office/officeart/2018/2/layout/IconLabelList"/>
    <dgm:cxn modelId="{05377A6E-8F23-4771-8D84-5F13093AD135}" type="presParOf" srcId="{03AF4AA5-13D3-482A-AB37-3B5692796A19}" destId="{5715AB89-FB9E-49B6-8C9C-436D83A6B2B9}" srcOrd="0" destOrd="0" presId="urn:microsoft.com/office/officeart/2018/2/layout/IconLabelList"/>
    <dgm:cxn modelId="{B3EC655F-DBE9-4EB5-8F9C-4D4ACD10C2FD}" type="presParOf" srcId="{5715AB89-FB9E-49B6-8C9C-436D83A6B2B9}" destId="{8CB3C9DB-1680-457A-9B12-DE1EE28B22F8}" srcOrd="0" destOrd="0" presId="urn:microsoft.com/office/officeart/2018/2/layout/IconLabelList"/>
    <dgm:cxn modelId="{BF1FDA5E-E2C3-4232-A234-2B49EA7A2515}" type="presParOf" srcId="{5715AB89-FB9E-49B6-8C9C-436D83A6B2B9}" destId="{89ADFB6D-E937-405B-937C-597CDB5E9F1C}" srcOrd="1" destOrd="0" presId="urn:microsoft.com/office/officeart/2018/2/layout/IconLabelList"/>
    <dgm:cxn modelId="{27009EE9-2025-422C-8ED3-62AE77BA8BBC}" type="presParOf" srcId="{5715AB89-FB9E-49B6-8C9C-436D83A6B2B9}" destId="{3E93248B-114E-42C4-A30F-F764B60A88EC}" srcOrd="2" destOrd="0" presId="urn:microsoft.com/office/officeart/2018/2/layout/IconLabelList"/>
    <dgm:cxn modelId="{06BD894A-1454-46EE-A439-44620C7B2AF9}" type="presParOf" srcId="{03AF4AA5-13D3-482A-AB37-3B5692796A19}" destId="{4D35C9BD-DD8F-44E9-B17C-61BF3594B0DB}" srcOrd="1" destOrd="0" presId="urn:microsoft.com/office/officeart/2018/2/layout/IconLabelList"/>
    <dgm:cxn modelId="{E1000AC2-06A3-439F-9C17-00081AF53CEB}" type="presParOf" srcId="{03AF4AA5-13D3-482A-AB37-3B5692796A19}" destId="{CEECF19D-75D9-48A1-92BB-6A636F5F458A}" srcOrd="2" destOrd="0" presId="urn:microsoft.com/office/officeart/2018/2/layout/IconLabelList"/>
    <dgm:cxn modelId="{A7341FE9-AE55-42BD-8264-034B2AFE3D05}" type="presParOf" srcId="{CEECF19D-75D9-48A1-92BB-6A636F5F458A}" destId="{F3A15703-D472-4247-AB9B-5589F181ED24}" srcOrd="0" destOrd="0" presId="urn:microsoft.com/office/officeart/2018/2/layout/IconLabelList"/>
    <dgm:cxn modelId="{F4A6A0C9-F028-46E3-8A54-5059F020088E}" type="presParOf" srcId="{CEECF19D-75D9-48A1-92BB-6A636F5F458A}" destId="{E253E122-8FC3-4B60-A720-BCE27D63CF88}" srcOrd="1" destOrd="0" presId="urn:microsoft.com/office/officeart/2018/2/layout/IconLabelList"/>
    <dgm:cxn modelId="{59280791-9694-49FB-94C3-00EFCD2AA293}" type="presParOf" srcId="{CEECF19D-75D9-48A1-92BB-6A636F5F458A}" destId="{17E2DD0D-84F0-4ED0-8F27-BBEE5ED03E64}" srcOrd="2" destOrd="0" presId="urn:microsoft.com/office/officeart/2018/2/layout/IconLabelList"/>
    <dgm:cxn modelId="{D1F06AF8-9ED3-40E3-AF7F-4F4E87978F61}" type="presParOf" srcId="{03AF4AA5-13D3-482A-AB37-3B5692796A19}" destId="{E251AFDA-A94C-4B0D-970F-0C78A9980EB0}" srcOrd="3" destOrd="0" presId="urn:microsoft.com/office/officeart/2018/2/layout/IconLabelList"/>
    <dgm:cxn modelId="{06054076-BE6F-4F48-A1C0-57B237978D9B}" type="presParOf" srcId="{03AF4AA5-13D3-482A-AB37-3B5692796A19}" destId="{F30E4D42-A4B0-444F-AF9D-20763E0A2C3A}" srcOrd="4" destOrd="0" presId="urn:microsoft.com/office/officeart/2018/2/layout/IconLabelList"/>
    <dgm:cxn modelId="{AE649546-6552-45BB-9D32-D4426CC35B6D}" type="presParOf" srcId="{F30E4D42-A4B0-444F-AF9D-20763E0A2C3A}" destId="{BFD77593-74FA-4CFA-AA59-CD6E314F9D35}" srcOrd="0" destOrd="0" presId="urn:microsoft.com/office/officeart/2018/2/layout/IconLabelList"/>
    <dgm:cxn modelId="{3E782BBE-C4C1-414E-B5A2-0091EF426DA7}" type="presParOf" srcId="{F30E4D42-A4B0-444F-AF9D-20763E0A2C3A}" destId="{1F4B8255-DD63-4AA2-9C93-7395038694F2}" srcOrd="1" destOrd="0" presId="urn:microsoft.com/office/officeart/2018/2/layout/IconLabelList"/>
    <dgm:cxn modelId="{C29E5924-7EDC-40DD-AB3D-02BE5286C1EB}" type="presParOf" srcId="{F30E4D42-A4B0-444F-AF9D-20763E0A2C3A}" destId="{693E7531-1FDF-4023-94E2-421F3F02A28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3C9DB-1680-457A-9B12-DE1EE28B22F8}">
      <dsp:nvSpPr>
        <dsp:cNvPr id="0" name=""/>
        <dsp:cNvSpPr/>
      </dsp:nvSpPr>
      <dsp:spPr>
        <a:xfrm>
          <a:off x="1167993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3248B-114E-42C4-A30F-F764B60A88EC}">
      <dsp:nvSpPr>
        <dsp:cNvPr id="0" name=""/>
        <dsp:cNvSpPr/>
      </dsp:nvSpPr>
      <dsp:spPr>
        <a:xfrm>
          <a:off x="378109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I. Multiplayer</a:t>
          </a:r>
        </a:p>
      </dsp:txBody>
      <dsp:txXfrm>
        <a:off x="378109" y="2068861"/>
        <a:ext cx="2872305" cy="720000"/>
      </dsp:txXfrm>
    </dsp:sp>
    <dsp:sp modelId="{F3A15703-D472-4247-AB9B-5589F181ED24}">
      <dsp:nvSpPr>
        <dsp:cNvPr id="0" name=""/>
        <dsp:cNvSpPr/>
      </dsp:nvSpPr>
      <dsp:spPr>
        <a:xfrm>
          <a:off x="4542951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2DD0D-84F0-4ED0-8F27-BBEE5ED03E64}">
      <dsp:nvSpPr>
        <dsp:cNvPr id="0" name=""/>
        <dsp:cNvSpPr/>
      </dsp:nvSpPr>
      <dsp:spPr>
        <a:xfrm>
          <a:off x="3753067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II. Project Overview</a:t>
          </a:r>
        </a:p>
      </dsp:txBody>
      <dsp:txXfrm>
        <a:off x="3753067" y="2068861"/>
        <a:ext cx="2872305" cy="720000"/>
      </dsp:txXfrm>
    </dsp:sp>
    <dsp:sp modelId="{BFD77593-74FA-4CFA-AA59-CD6E314F9D35}">
      <dsp:nvSpPr>
        <dsp:cNvPr id="0" name=""/>
        <dsp:cNvSpPr/>
      </dsp:nvSpPr>
      <dsp:spPr>
        <a:xfrm>
          <a:off x="7917909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E7531-1FDF-4023-94E2-421F3F02A28D}">
      <dsp:nvSpPr>
        <dsp:cNvPr id="0" name=""/>
        <dsp:cNvSpPr/>
      </dsp:nvSpPr>
      <dsp:spPr>
        <a:xfrm>
          <a:off x="7128025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III. Game Library</a:t>
          </a:r>
        </a:p>
      </dsp:txBody>
      <dsp:txXfrm>
        <a:off x="7128025" y="2068861"/>
        <a:ext cx="287230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045BD-12A7-6B40-82B1-245C094E289B}" type="datetimeFigureOut">
              <a:rPr lang="en-US" smtClean="0"/>
              <a:t>8/17/25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326943-05E7-0B45-B043-83BCB0679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60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Why I chose the tools (framework, libraries,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  <a:p>
            <a:r>
              <a:rPr lang="en-US" sz="1200" dirty="0"/>
              <a:t>How did I design the challenge</a:t>
            </a:r>
          </a:p>
          <a:p>
            <a:r>
              <a:rPr lang="en-US" sz="1200" dirty="0"/>
              <a:t>Deeper dive…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26943-05E7-0B45-B043-83BCB0679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93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Ruff for python linting</a:t>
            </a:r>
          </a:p>
          <a:p>
            <a:endParaRPr lang="en-US" dirty="0"/>
          </a:p>
          <a:p>
            <a:r>
              <a:rPr lang="en-US" dirty="0" err="1"/>
              <a:t>eslint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26943-05E7-0B45-B043-83BCB0679B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43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Render needs to be pinged to keep alive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26943-05E7-0B45-B043-83BCB0679B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70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Asynchronous code execution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Built-in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Pydantic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support for data conversion, validation, and automatic documentation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OpenAPI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Swagger integration</a:t>
            </a:r>
          </a:p>
          <a:p>
            <a:endParaRPr lang="en-US" dirty="0"/>
          </a:p>
          <a:p>
            <a:r>
              <a:rPr lang="en-US" dirty="0"/>
              <a:t>Ninja is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built on top of Django’s foundation.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Native Authentication -&gt; I don’t have to install </a:t>
            </a:r>
            <a:r>
              <a:rPr lang="en-US" dirty="0" err="1"/>
              <a:t>jwt</a:t>
            </a:r>
            <a:r>
              <a:rPr lang="en-US" dirty="0"/>
              <a:t> token library, </a:t>
            </a:r>
            <a:r>
              <a:rPr lang="en-US" dirty="0" err="1"/>
              <a:t>bcrypt</a:t>
            </a:r>
            <a:r>
              <a:rPr lang="en-US" dirty="0"/>
              <a:t> library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MVT (Model View Template)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26943-05E7-0B45-B043-83BCB0679B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9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/jwc20/</a:t>
            </a:r>
            <a:r>
              <a:rPr lang="en-US" dirty="0" err="1"/>
              <a:t>bncpy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26943-05E7-0B45-B043-83BCB0679B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61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bnc</a:t>
            </a:r>
            <a:r>
              <a:rPr lang="en-US" dirty="0"/>
              <a:t>-client-</a:t>
            </a:r>
            <a:r>
              <a:rPr lang="en-US" dirty="0" err="1"/>
              <a:t>psi.vercel.app</a:t>
            </a:r>
            <a:r>
              <a:rPr lang="en-US" dirty="0"/>
              <a:t>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/jwc20/</a:t>
            </a:r>
            <a:r>
              <a:rPr lang="en-US" dirty="0" err="1"/>
              <a:t>bnc</a:t>
            </a:r>
            <a:r>
              <a:rPr lang="en-US" dirty="0"/>
              <a:t>-game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 ----------- git clone git@github.com:jwc20/</a:t>
            </a:r>
            <a:r>
              <a:rPr lang="en-US" dirty="0" err="1"/>
              <a:t>bnc-game.git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26943-05E7-0B45-B043-83BCB0679B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50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these two approaches, I would have to make the project using the standard HTTP requests, and making the users </a:t>
            </a:r>
          </a:p>
          <a:p>
            <a:r>
              <a:rPr lang="en-US" dirty="0"/>
              <a:t>	- Enter input</a:t>
            </a:r>
          </a:p>
          <a:p>
            <a:r>
              <a:rPr lang="en-US" dirty="0"/>
              <a:t>	- Refresh the page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htmx.org</a:t>
            </a:r>
            <a:r>
              <a:rPr lang="en-US" dirty="0"/>
              <a:t>/docs/#swapping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26943-05E7-0B45-B043-83BCB0679B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22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Polling: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(Ex.)</a:t>
            </a:r>
            <a:r>
              <a:rPr lang="en-US" dirty="0"/>
              <a:t> In the previous startup I worked at, create a Cron Job/scheduler to scan through </a:t>
            </a:r>
            <a:r>
              <a:rPr lang="en-US" b="1" dirty="0"/>
              <a:t>Likes </a:t>
            </a:r>
            <a:r>
              <a:rPr lang="en-US" dirty="0"/>
              <a:t>table in the database -&gt; send notifications -&gt; mark the data as ”sent”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(</a:t>
            </a:r>
            <a:r>
              <a:rPr lang="en-US" b="1" dirty="0" err="1"/>
              <a:t>bnc</a:t>
            </a:r>
            <a:r>
              <a:rPr lang="en-US" b="1" dirty="0"/>
              <a:t>)</a:t>
            </a:r>
            <a:r>
              <a:rPr lang="en-US" dirty="0"/>
              <a:t> Players makes post request to make a guess, after a period of time, other players actions are displayed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r>
              <a:rPr lang="en-US" b="1" dirty="0"/>
              <a:t>Long Polling</a:t>
            </a:r>
            <a:r>
              <a:rPr lang="en-US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Periodically send HTTP request, after getting the request, the server waits, and sends back response containing the data that was received in the wait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Example</a:t>
            </a:r>
            <a:r>
              <a:rPr lang="en-US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chat application where your browser sends a request to the server asking "any new messages?"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server waits up to 30 seconds for someone to send a message,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then responds either with the new message or "no messages" if the timeout expires.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26943-05E7-0B45-B043-83BCB0679B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22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game events (winner declared, game over, new player moves)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would be ok if the interval is 1-5 seconds, but that would be expensive (resource intensive)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26943-05E7-0B45-B043-83BCB0679B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81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26943-05E7-0B45-B043-83BCB0679B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10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Browser dependent</a:t>
            </a:r>
          </a:p>
          <a:p>
            <a:r>
              <a:rPr lang="en-US" dirty="0"/>
              <a:t>	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 a problem for most modern browsers (Chrome, Safari, Firefox) but may cause performance problems on mobile browsers.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problem with </a:t>
            </a:r>
            <a:r>
              <a:rPr lang="en-US" dirty="0" err="1"/>
              <a:t>webrtc</a:t>
            </a:r>
            <a:r>
              <a:rPr lang="en-US" dirty="0"/>
              <a:t> is that, since the connection is p2p and requests are not sent to the server, we can't validate the input or data that is sent and received between users.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https://jwc20-tttr.netlify.app/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26943-05E7-0B45-B043-83BCB0679B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86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Typical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Websocket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Flow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Client makes HTTP request to the server asking to open a connection.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If the server agrees, it sends a 101 switching protocol as a response.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Afterwards, the handshake is complete and TCP/IP connection is left open, allowing two-way, bi-directional messages to be passed between two parties.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When one of the party's connection drops off, TCP/IP connection is closed and the TCP resource is unallocated. This is called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full-duplex connection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If the connection is active, the server is listens for messages that a user send.</a:t>
            </a:r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---</a:t>
            </a:r>
          </a:p>
          <a:p>
            <a:endParaRPr lang="en-US" dirty="0"/>
          </a:p>
          <a:p>
            <a:r>
              <a:rPr lang="en-US" b="1" dirty="0"/>
              <a:t>TCP/IP</a:t>
            </a:r>
            <a:r>
              <a:rPr lang="en-US" dirty="0"/>
              <a:t> is the fundamental networking protocol that enables communication over the internet. It's a two-layer system:</a:t>
            </a:r>
          </a:p>
          <a:p>
            <a:r>
              <a:rPr lang="en-US" b="1" dirty="0"/>
              <a:t>TCP</a:t>
            </a:r>
            <a:r>
              <a:rPr lang="en-US" dirty="0"/>
              <a:t> (Transmission Control Protocol): Ensures reliable, ordered delivery of data packets</a:t>
            </a:r>
          </a:p>
          <a:p>
            <a:r>
              <a:rPr lang="en-US" b="1" dirty="0"/>
              <a:t>IP</a:t>
            </a:r>
            <a:r>
              <a:rPr lang="en-US" dirty="0"/>
              <a:t> (Internet Protocol): Handles routing data between devices across networks</a:t>
            </a:r>
          </a:p>
          <a:p>
            <a:r>
              <a:rPr lang="en-US" dirty="0"/>
              <a:t>In your WebSocket example, TCP/IP provides the underlying network connection that stays open, while WebSocket is the higher-level protocol that uses this connection for real-time messaging.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26943-05E7-0B45-B043-83BCB0679B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03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326943-05E7-0B45-B043-83BCB0679B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3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025D-27DE-81B1-907D-626A4C933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DD13E-5F0F-99E5-0834-8216FA344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3326F-7252-7D0A-7FB7-120C271AA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47DE-47EF-A046-8062-3894B2C1D570}" type="datetimeFigureOut">
              <a:rPr lang="en-US" smtClean="0"/>
              <a:t>8/17/25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F0414-2664-CCC7-9BC2-F8EB45FE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3ED06-F7DD-77D9-0756-4FF599A5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8061-0D25-794B-9167-70654E71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4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36121-D52E-63E9-9901-F1CF22CFF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6D568-F6B5-13ED-1677-0883DB4F6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72BB6-B94E-98F0-5669-FDC53548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47DE-47EF-A046-8062-3894B2C1D570}" type="datetimeFigureOut">
              <a:rPr lang="en-US" smtClean="0"/>
              <a:t>8/17/25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9D16B-12A9-8496-D06B-6299C03E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AD534-93FC-5055-CCDE-3BB9999A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8061-0D25-794B-9167-70654E71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5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0690C-284A-8FDB-08BB-596B06D7B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CB9D-74EC-25FC-06C0-F0C3C4FAD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6D8BE-E7E0-564D-2AC3-5D7BC845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47DE-47EF-A046-8062-3894B2C1D570}" type="datetimeFigureOut">
              <a:rPr lang="en-US" smtClean="0"/>
              <a:t>8/17/25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37BA5-0A68-5FD2-E7F4-540A67A4E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C69CF-5679-2085-8BC3-B70C0C51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8061-0D25-794B-9167-70654E71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1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FEC3-004B-E029-28F3-38A4BADC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913F0-18D5-D400-CAC9-52B97BB7D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2312B-D67B-D330-0A6C-BBCFA72A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47DE-47EF-A046-8062-3894B2C1D570}" type="datetimeFigureOut">
              <a:rPr lang="en-US" smtClean="0"/>
              <a:t>8/17/25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E743A-9960-024F-86B1-BC3F258C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40097-BD9E-D9EA-8A75-0FDB7EC3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8061-0D25-794B-9167-70654E71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0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D738-5437-1EBF-10CA-0FA80D5F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EE060-0A51-30D7-B836-FF03CFB28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DCBCF-E11A-31B8-FA34-69544B678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47DE-47EF-A046-8062-3894B2C1D570}" type="datetimeFigureOut">
              <a:rPr lang="en-US" smtClean="0"/>
              <a:t>8/17/25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F4A0D-55D3-2027-4F6A-FFABDBCF5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87C69-DA4A-5A1E-CC41-60D5B0C4B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8061-0D25-794B-9167-70654E71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70FC9-70BB-6080-81F0-5A9B7AD5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9A09D-773E-8674-0EEE-0355C5698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21C35-1C7F-538B-72B1-1CE515FA7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FA483-D9AA-74F2-BC09-33D3CB9CF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47DE-47EF-A046-8062-3894B2C1D570}" type="datetimeFigureOut">
              <a:rPr lang="en-US" smtClean="0"/>
              <a:t>8/17/25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26B2D-32A3-05BC-5714-F1BE1481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D3953-AA06-E737-EBC4-923AC3CF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8061-0D25-794B-9167-70654E71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8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962B0-AD5C-EFAF-072B-A9D3A17A5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D8D72-5ED1-6C9D-9AB1-19095D520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4A792-E0B0-A7BE-7100-FC87F9974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DCB71-DABF-3A5E-A055-F0AFC7978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9DCB63-2A37-AD15-8327-2853F4C7D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3E5851-6AF6-342D-1F56-72BB86C3C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47DE-47EF-A046-8062-3894B2C1D570}" type="datetimeFigureOut">
              <a:rPr lang="en-US" smtClean="0"/>
              <a:t>8/17/25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1EBF5C-1FE6-605F-777D-6E8C3AE2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759D38-8C62-CE22-2FFC-7F88DC33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8061-0D25-794B-9167-70654E71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4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BDCD-06BA-608F-5E8A-A4202AB5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00281-3249-40CF-AC21-01F28BFEF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47DE-47EF-A046-8062-3894B2C1D570}" type="datetimeFigureOut">
              <a:rPr lang="en-US" smtClean="0"/>
              <a:t>8/17/25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37D0F-7B53-BFE3-DA33-01203ACA4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CD4EA-9CC8-616F-63A3-DD8CAD177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8061-0D25-794B-9167-70654E71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1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3FE18-92A8-E27A-E5D3-DAB6C71D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47DE-47EF-A046-8062-3894B2C1D570}" type="datetimeFigureOut">
              <a:rPr lang="en-US" smtClean="0"/>
              <a:t>8/17/25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C3911E-7CB2-B4DB-866A-C3D105955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594A1-3B8B-4BC5-0937-546A39D6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8061-0D25-794B-9167-70654E71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42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7B08-523C-AD26-F393-53C1C28E7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0CCA1-A3A3-9888-FAC4-FBCE2251B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3CDF6-3693-4413-19E8-B85486960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BEA24-3ABC-B6DF-52A6-9BF7844A9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47DE-47EF-A046-8062-3894B2C1D570}" type="datetimeFigureOut">
              <a:rPr lang="en-US" smtClean="0"/>
              <a:t>8/17/25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23244-8E61-8278-E529-CA5B2E20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D5363-7786-B817-F28E-A3118C15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8061-0D25-794B-9167-70654E71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40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97BE-F5C1-774C-EE02-8B2306096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5F368-37CD-39B4-1BA8-FA30D4614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1BF55-7BEB-399D-D376-4FE5D958B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28B3B-2E5F-15A3-70BD-2212C061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047DE-47EF-A046-8062-3894B2C1D570}" type="datetimeFigureOut">
              <a:rPr lang="en-US" smtClean="0"/>
              <a:t>8/17/25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DAC07-5BBF-324C-5AFC-9876EC38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DCD43-8E04-CF92-1DD8-CCD04DC1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C8061-0D25-794B-9167-70654E71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81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D42B7-C3E9-13B7-7E83-9516C2C10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B9DFD-F577-06E4-243D-093216093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3BC84-2B56-B36F-3037-82DECD326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B047DE-47EF-A046-8062-3894B2C1D570}" type="datetimeFigureOut">
              <a:rPr lang="en-US" smtClean="0"/>
              <a:t>8/17/25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6B44E-A9A0-14D5-518A-51A1F42CC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F6A33-5E79-5D58-44D7-C6975DCF1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AC8061-0D25-794B-9167-70654E71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7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7A2B-F639-C080-BA38-D81DE7ED9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Benjamin and Charlotte (</a:t>
            </a:r>
            <a:r>
              <a:rPr lang="en-US" sz="5400" dirty="0" err="1"/>
              <a:t>BnC</a:t>
            </a:r>
            <a:r>
              <a:rPr lang="en-US" sz="5400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70E18-C755-EC4A-844C-B39091392D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Breaking Multiplayer Game</a:t>
            </a:r>
          </a:p>
          <a:p>
            <a:r>
              <a:rPr lang="en-US" dirty="0"/>
              <a:t>(React + Ninja + </a:t>
            </a:r>
            <a:r>
              <a:rPr lang="en-US" dirty="0" err="1"/>
              <a:t>Websocket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6820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A011D3-3BBC-CECA-DD3C-47D03315E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Websocket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903C1-BCE4-A1F3-AC9B-447112C1A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Two-way connection that allows both client and server to send small data packets instantly to each other.</a:t>
            </a:r>
          </a:p>
          <a:p>
            <a:endParaRPr lang="en-US" sz="1800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Freeform: Shape 1043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Freeform: Shape 1045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websocket work scheme">
            <a:extLst>
              <a:ext uri="{FF2B5EF4-FFF2-40B4-BE49-F238E27FC236}">
                <a16:creationId xmlns:a16="http://schemas.microsoft.com/office/drawing/2014/main" id="{6F752D6F-B0D3-29F2-1210-54C34DBC0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8392" y="2648102"/>
            <a:ext cx="4142232" cy="248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99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27982E-1CA8-618A-4B3B-267F0490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CFCEDB-655C-E3B5-3F39-74E587522B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What did I use?</a:t>
            </a:r>
          </a:p>
          <a:p>
            <a:pPr marL="457200" indent="-457200">
              <a:buAutoNum type="arabicPeriod"/>
            </a:pPr>
            <a:r>
              <a:rPr lang="en-US" dirty="0"/>
              <a:t>Why did I use it?</a:t>
            </a:r>
          </a:p>
          <a:p>
            <a:pPr marL="457200" indent="-457200">
              <a:buAutoNum type="arabicPeriod"/>
            </a:pPr>
            <a:r>
              <a:rPr lang="en-US" dirty="0"/>
              <a:t>How did I use it?</a:t>
            </a:r>
          </a:p>
        </p:txBody>
      </p:sp>
    </p:spTree>
    <p:extLst>
      <p:ext uri="{BB962C8B-B14F-4D97-AF65-F5344CB8AC3E}">
        <p14:creationId xmlns:p14="http://schemas.microsoft.com/office/powerpoint/2010/main" val="3137984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2F36-8C2F-CE28-0B60-D5F9F126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BnC</a:t>
            </a:r>
            <a:r>
              <a:rPr lang="en-US" dirty="0"/>
              <a:t>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DD528-7F40-15B4-3FBB-644DBE6897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Frontend Client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CA19FC-E073-4D78-A838-97D7041533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TypeScript</a:t>
            </a:r>
          </a:p>
          <a:p>
            <a:r>
              <a:rPr lang="en-US" dirty="0"/>
              <a:t>React</a:t>
            </a:r>
          </a:p>
          <a:p>
            <a:r>
              <a:rPr lang="en-US" dirty="0"/>
              <a:t>React-use-</a:t>
            </a:r>
            <a:r>
              <a:rPr lang="en-US" dirty="0" err="1"/>
              <a:t>websocket</a:t>
            </a:r>
            <a:endParaRPr lang="en-US" dirty="0"/>
          </a:p>
          <a:p>
            <a:r>
              <a:rPr lang="en-US" dirty="0" err="1"/>
              <a:t>Zustand</a:t>
            </a:r>
            <a:endParaRPr lang="en-US" dirty="0"/>
          </a:p>
          <a:p>
            <a:r>
              <a:rPr lang="en-US" dirty="0"/>
              <a:t>React-router</a:t>
            </a:r>
          </a:p>
          <a:p>
            <a:r>
              <a:rPr lang="en-US" dirty="0" err="1"/>
              <a:t>OpenAPI-ts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DADE64-3526-9E95-E193-67D4D09A6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Backend API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993112-C1BC-22B8-7A64-101745A7BA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/>
              <a:t>Python</a:t>
            </a:r>
          </a:p>
          <a:p>
            <a:r>
              <a:rPr lang="en-US" dirty="0" err="1"/>
              <a:t>BncPy</a:t>
            </a:r>
            <a:r>
              <a:rPr lang="en-US" dirty="0"/>
              <a:t> (Game Library/Logic)</a:t>
            </a:r>
          </a:p>
          <a:p>
            <a:r>
              <a:rPr lang="en-US" dirty="0"/>
              <a:t>Django-Ninja</a:t>
            </a:r>
          </a:p>
          <a:p>
            <a:r>
              <a:rPr lang="en-US" dirty="0"/>
              <a:t>Django-Channels</a:t>
            </a:r>
          </a:p>
          <a:p>
            <a:r>
              <a:rPr lang="en-US" dirty="0" err="1"/>
              <a:t>PostgresSQL</a:t>
            </a:r>
            <a:endParaRPr lang="en-US" dirty="0"/>
          </a:p>
          <a:p>
            <a:r>
              <a:rPr lang="en-US" dirty="0"/>
              <a:t>Custom Token Auth. (Knox)</a:t>
            </a:r>
          </a:p>
        </p:txBody>
      </p:sp>
    </p:spTree>
    <p:extLst>
      <p:ext uri="{BB962C8B-B14F-4D97-AF65-F5344CB8AC3E}">
        <p14:creationId xmlns:p14="http://schemas.microsoft.com/office/powerpoint/2010/main" val="2755406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39C9A4-0AEE-5BD3-18F3-F609A062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Deployment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A73814D-01C0-EC39-7937-926D54202F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552321"/>
              </p:ext>
            </p:extLst>
          </p:nvPr>
        </p:nvGraphicFramePr>
        <p:xfrm>
          <a:off x="2588228" y="1792171"/>
          <a:ext cx="7015544" cy="35715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864718">
                  <a:extLst>
                    <a:ext uri="{9D8B030D-6E8A-4147-A177-3AD203B41FA5}">
                      <a16:colId xmlns:a16="http://schemas.microsoft.com/office/drawing/2014/main" val="2214914256"/>
                    </a:ext>
                  </a:extLst>
                </a:gridCol>
                <a:gridCol w="4150826">
                  <a:extLst>
                    <a:ext uri="{9D8B030D-6E8A-4147-A177-3AD203B41FA5}">
                      <a16:colId xmlns:a16="http://schemas.microsoft.com/office/drawing/2014/main" val="1498645411"/>
                    </a:ext>
                  </a:extLst>
                </a:gridCol>
              </a:tblGrid>
              <a:tr h="595261"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63506"/>
                  </a:ext>
                </a:extLst>
              </a:tr>
              <a:tr h="595261">
                <a:tc>
                  <a:txBody>
                    <a:bodyPr/>
                    <a:lstStyle/>
                    <a:p>
                      <a:r>
                        <a:rPr lang="en-US" dirty="0"/>
                        <a:t>Frontend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Vercel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65488"/>
                  </a:ext>
                </a:extLst>
              </a:tr>
              <a:tr h="595261">
                <a:tc>
                  <a:txBody>
                    <a:bodyPr/>
                    <a:lstStyle/>
                    <a:p>
                      <a:r>
                        <a:rPr lang="en-US" dirty="0"/>
                        <a:t>Backend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028246"/>
                  </a:ext>
                </a:extLst>
              </a:tr>
              <a:tr h="595261">
                <a:tc>
                  <a:txBody>
                    <a:bodyPr/>
                    <a:lstStyle/>
                    <a:p>
                      <a:r>
                        <a:rPr lang="en-US" dirty="0"/>
                        <a:t>Postgres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Supabase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443362"/>
                  </a:ext>
                </a:extLst>
              </a:tr>
              <a:tr h="595261">
                <a:tc>
                  <a:txBody>
                    <a:bodyPr/>
                    <a:lstStyle/>
                    <a:p>
                      <a:r>
                        <a:rPr lang="en-US" dirty="0"/>
                        <a:t>Redis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Redis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9758"/>
                  </a:ext>
                </a:extLst>
              </a:tr>
              <a:tr h="595261">
                <a:tc>
                  <a:txBody>
                    <a:bodyPr/>
                    <a:lstStyle/>
                    <a:p>
                      <a:r>
                        <a:rPr lang="en-US" dirty="0"/>
                        <a:t>Game Library (</a:t>
                      </a:r>
                      <a:r>
                        <a:rPr lang="en-US" dirty="0" err="1"/>
                        <a:t>bncpy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Pypi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002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732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FD94-084A-F1CD-4A6A-AB2F8D88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Django-Ninja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197FB-26F7-0F5D-DD82-17C3470D7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Pydantic</a:t>
            </a:r>
            <a:endParaRPr lang="en-US" b="1" dirty="0"/>
          </a:p>
          <a:p>
            <a:r>
              <a:rPr lang="en-US" dirty="0"/>
              <a:t>Automatic Documentation</a:t>
            </a:r>
          </a:p>
          <a:p>
            <a:pPr lvl="1"/>
            <a:r>
              <a:rPr lang="en-US" dirty="0"/>
              <a:t>Swagger/</a:t>
            </a:r>
            <a:r>
              <a:rPr lang="en-US" dirty="0" err="1"/>
              <a:t>OpenAPI.json</a:t>
            </a:r>
            <a:endParaRPr lang="en-US" dirty="0"/>
          </a:p>
          <a:p>
            <a:r>
              <a:rPr lang="en-US" dirty="0"/>
              <a:t>Is Django</a:t>
            </a:r>
          </a:p>
          <a:p>
            <a:pPr lvl="1"/>
            <a:r>
              <a:rPr lang="en-US" dirty="0"/>
              <a:t>Use libraries like Django Channels</a:t>
            </a:r>
          </a:p>
          <a:p>
            <a:pPr lvl="1"/>
            <a:r>
              <a:rPr lang="en-US" dirty="0"/>
              <a:t>Native Authentication</a:t>
            </a:r>
          </a:p>
          <a:p>
            <a:pPr lvl="1"/>
            <a:r>
              <a:rPr lang="en-US" dirty="0"/>
              <a:t>Code generation (</a:t>
            </a:r>
            <a:r>
              <a:rPr lang="en-US" dirty="0" err="1"/>
              <a:t>startproject</a:t>
            </a:r>
            <a:r>
              <a:rPr lang="en-US" dirty="0"/>
              <a:t>, </a:t>
            </a:r>
            <a:r>
              <a:rPr lang="en-US" dirty="0" err="1"/>
              <a:t>startapp</a:t>
            </a:r>
            <a:r>
              <a:rPr lang="en-US" dirty="0"/>
              <a:t> cli commands)</a:t>
            </a:r>
          </a:p>
          <a:p>
            <a:pPr lvl="1"/>
            <a:r>
              <a:rPr lang="en-US" dirty="0"/>
              <a:t>Better project organization (MTV pattern)</a:t>
            </a:r>
          </a:p>
        </p:txBody>
      </p:sp>
    </p:spTree>
    <p:extLst>
      <p:ext uri="{BB962C8B-B14F-4D97-AF65-F5344CB8AC3E}">
        <p14:creationId xmlns:p14="http://schemas.microsoft.com/office/powerpoint/2010/main" val="2200548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0C5BE8-4AB1-1EFA-4991-20F95F85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bncpy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BDC65-FFAA-B4C2-1892-BD2D6AA54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Game Logic</a:t>
            </a:r>
            <a:endParaRPr lang="en-US" dirty="0"/>
          </a:p>
        </p:txBody>
      </p:sp>
      <p:pic>
        <p:nvPicPr>
          <p:cNvPr id="9" name="Picture 8" descr="A cow wearing sunglasses&#10;&#10;AI-generated content may be incorrect.">
            <a:extLst>
              <a:ext uri="{FF2B5EF4-FFF2-40B4-BE49-F238E27FC236}">
                <a16:creationId xmlns:a16="http://schemas.microsoft.com/office/drawing/2014/main" id="{A9F498BA-9810-6A7D-DAA6-E915AE143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8350" y="5670550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1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41BC0-E7FD-88F3-6FE8-AFE67C18C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Before jumping into code…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DBA98073-BF7D-4F1C-7AC4-40F04FCF47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552266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453F-5CB8-A14A-98BF-AAFDEE54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Quick 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AE8903-E66C-F244-CBC1-2050CA94C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35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5B6A-009B-5FD0-03BE-52F6034E3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65BE9-CA7F-D9B0-9EBF-84FCE0D7CE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Polling vs. Streaming</a:t>
            </a:r>
          </a:p>
          <a:p>
            <a:pPr marL="457200" indent="-457200">
              <a:buAutoNum type="arabicPeriod"/>
            </a:pPr>
            <a:r>
              <a:rPr lang="en-US" dirty="0"/>
              <a:t>WebRTC vs. </a:t>
            </a:r>
            <a:r>
              <a:rPr lang="en-US" dirty="0" err="1"/>
              <a:t>Websocket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8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5086-DD95-0E74-DE46-5E271F43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Multiplayer on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0A9C0-FB24-EABC-0A6F-C7665B7B4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There are two approaches:</a:t>
            </a:r>
          </a:p>
          <a:p>
            <a:pPr marL="0" indent="0">
              <a:buNone/>
            </a:pPr>
            <a:endParaRPr lang="en-US" sz="4400" dirty="0"/>
          </a:p>
          <a:p>
            <a:pPr marL="914400" lvl="1" indent="-457200">
              <a:buFont typeface="+mj-lt"/>
              <a:buAutoNum type="arabicPeriod"/>
            </a:pPr>
            <a:r>
              <a:rPr lang="en-US" sz="4000" dirty="0"/>
              <a:t>Polling Data</a:t>
            </a:r>
          </a:p>
          <a:p>
            <a:pPr marL="457200" lvl="1" indent="0">
              <a:buNone/>
            </a:pPr>
            <a:endParaRPr lang="en-US" sz="4000" dirty="0"/>
          </a:p>
          <a:p>
            <a:pPr marL="457200" lvl="1" indent="0">
              <a:buNone/>
            </a:pPr>
            <a:r>
              <a:rPr lang="en-US" sz="4000" dirty="0"/>
              <a:t>2. Data Streaming</a:t>
            </a:r>
          </a:p>
        </p:txBody>
      </p:sp>
    </p:spTree>
    <p:extLst>
      <p:ext uri="{BB962C8B-B14F-4D97-AF65-F5344CB8AC3E}">
        <p14:creationId xmlns:p14="http://schemas.microsoft.com/office/powerpoint/2010/main" val="79757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6A2F-44E5-EA05-D037-2655703A2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5CFDE-3E60-6F24-BA73-096AC07DF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Polling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Client periodically sends HTTP request to the server to get data</a:t>
            </a:r>
          </a:p>
          <a:p>
            <a:pPr lvl="1"/>
            <a:r>
              <a:rPr lang="en-US" dirty="0"/>
              <a:t>(Ex.) Send notifications for recent </a:t>
            </a:r>
            <a:r>
              <a:rPr lang="en-US" i="1" dirty="0"/>
              <a:t>likes</a:t>
            </a:r>
            <a:r>
              <a:rPr lang="en-US" b="1" i="1" dirty="0"/>
              <a:t> </a:t>
            </a:r>
            <a:r>
              <a:rPr lang="en-US" dirty="0"/>
              <a:t>in social media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Long/Load Polling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Client sends HTTP request, server holds the connection open and waits for new data, then responds with that data.</a:t>
            </a:r>
          </a:p>
          <a:p>
            <a:pPr lvl="1"/>
            <a:r>
              <a:rPr lang="en-US" dirty="0"/>
              <a:t>(Ex.) Chat app -&gt; “any new messages?” request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3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924DF-1B66-B3A8-C5B3-542DB93B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Polling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1DA32-F78B-B52D-7448-611024642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Delayed updates and lags</a:t>
            </a:r>
          </a:p>
          <a:p>
            <a:pPr lvl="1"/>
            <a:r>
              <a:rPr lang="en-US" dirty="0"/>
              <a:t>If we were to use polling for this project, </a:t>
            </a:r>
          </a:p>
          <a:p>
            <a:pPr lvl="2"/>
            <a:r>
              <a:rPr lang="en-US" dirty="0"/>
              <a:t>Then, game </a:t>
            </a:r>
            <a:r>
              <a:rPr lang="en-US" b="1" dirty="0"/>
              <a:t>events</a:t>
            </a:r>
            <a:r>
              <a:rPr lang="en-US" dirty="0"/>
              <a:t> only appear after the polling interval completes</a:t>
            </a:r>
          </a:p>
        </p:txBody>
      </p:sp>
    </p:spTree>
    <p:extLst>
      <p:ext uri="{BB962C8B-B14F-4D97-AF65-F5344CB8AC3E}">
        <p14:creationId xmlns:p14="http://schemas.microsoft.com/office/powerpoint/2010/main" val="1702673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A1A7-0BA3-26C6-BB10-1CC74D517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CE6C3-BB1F-BDDF-C4B5-1A1C51BAA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WebRTC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 err="1"/>
              <a:t>Websocket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2171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BA976-B8AC-5227-5059-C2546C7E6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WebRTC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A114D-880F-9464-8680-D6946AE94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2000" b="1"/>
              <a:t>Peer-to-peer </a:t>
            </a:r>
            <a:r>
              <a:rPr lang="en-US" sz="2000"/>
              <a:t>connection with two or more users</a:t>
            </a:r>
          </a:p>
          <a:p>
            <a:r>
              <a:rPr lang="en-US" sz="2000"/>
              <a:t>Continuous data stream</a:t>
            </a:r>
          </a:p>
          <a:p>
            <a:r>
              <a:rPr lang="en-US" sz="2000"/>
              <a:t>Browser dependent</a:t>
            </a:r>
          </a:p>
          <a:p>
            <a:r>
              <a:rPr lang="en-US" sz="2000"/>
              <a:t>Communication is handled on the client</a:t>
            </a:r>
          </a:p>
          <a:p>
            <a:r>
              <a:rPr lang="en-US" sz="2000"/>
              <a:t>Peer.js library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BDFF60-9414-8B02-37B6-13FB89009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367" y="3129113"/>
            <a:ext cx="4788505" cy="1867516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6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922</Words>
  <Application>Microsoft Macintosh PowerPoint</Application>
  <PresentationFormat>Widescreen</PresentationFormat>
  <Paragraphs>171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Benjamin and Charlotte (BnC)</vt:lpstr>
      <vt:lpstr>Before jumping into code…</vt:lpstr>
      <vt:lpstr>Quick Demo</vt:lpstr>
      <vt:lpstr>Multiplayer</vt:lpstr>
      <vt:lpstr>Multiplayer on Web App</vt:lpstr>
      <vt:lpstr>Polling</vt:lpstr>
      <vt:lpstr>Problem with Polling</vt:lpstr>
      <vt:lpstr>Data Streaming</vt:lpstr>
      <vt:lpstr>WebRTC</vt:lpstr>
      <vt:lpstr>Websocket</vt:lpstr>
      <vt:lpstr>Project Overview</vt:lpstr>
      <vt:lpstr>BnC project</vt:lpstr>
      <vt:lpstr>Demo Deployment</vt:lpstr>
      <vt:lpstr>Django-Ninja</vt:lpstr>
      <vt:lpstr>bncpy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재원 최</dc:creator>
  <cp:lastModifiedBy>재원 최</cp:lastModifiedBy>
  <cp:revision>39</cp:revision>
  <dcterms:created xsi:type="dcterms:W3CDTF">2025-08-16T23:57:45Z</dcterms:created>
  <dcterms:modified xsi:type="dcterms:W3CDTF">2025-08-17T15:19:41Z</dcterms:modified>
</cp:coreProperties>
</file>