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3" r:id="rId8"/>
    <p:sldId id="262" r:id="rId9"/>
    <p:sldId id="269" r:id="rId10"/>
    <p:sldId id="264" r:id="rId11"/>
    <p:sldId id="265" r:id="rId12"/>
    <p:sldId id="266" r:id="rId13"/>
    <p:sldId id="267" r:id="rId14"/>
    <p:sldId id="268" r:id="rId15"/>
    <p:sldId id="271"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6656824146981639E-2"/>
          <c:y val="3.1609195402298861E-2"/>
          <c:w val="0.91376968503937017"/>
          <c:h val="0.77989931215494623"/>
        </c:manualLayout>
      </c:layout>
      <c:lineChart>
        <c:grouping val="standard"/>
        <c:ser>
          <c:idx val="0"/>
          <c:order val="0"/>
          <c:tx>
            <c:strRef>
              <c:f>Sheet1!$B$1</c:f>
              <c:strCache>
                <c:ptCount val="1"/>
                <c:pt idx="0">
                  <c:v>Needed</c:v>
                </c:pt>
              </c:strCache>
            </c:strRef>
          </c:tx>
          <c:cat>
            <c:numRef>
              <c:f>Sheet1!$A$2:$A$24</c:f>
              <c:numCache>
                <c:formatCode>General</c:formatCode>
                <c:ptCount val="2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numCache>
            </c:numRef>
          </c:cat>
          <c:val>
            <c:numRef>
              <c:f>Sheet1!$B$2:$B$24</c:f>
              <c:numCache>
                <c:formatCode>General</c:formatCode>
                <c:ptCount val="23"/>
                <c:pt idx="0">
                  <c:v>1</c:v>
                </c:pt>
                <c:pt idx="1">
                  <c:v>1.1499999999999997</c:v>
                </c:pt>
                <c:pt idx="2">
                  <c:v>1.3224999999999998</c:v>
                </c:pt>
                <c:pt idx="3">
                  <c:v>1.5208749999999993</c:v>
                </c:pt>
                <c:pt idx="4">
                  <c:v>1.7490062499999994</c:v>
                </c:pt>
                <c:pt idx="5">
                  <c:v>2.0113571874999994</c:v>
                </c:pt>
                <c:pt idx="6">
                  <c:v>2.3130607656249991</c:v>
                </c:pt>
                <c:pt idx="7">
                  <c:v>2.6600198804687487</c:v>
                </c:pt>
                <c:pt idx="8">
                  <c:v>3.0590228625390607</c:v>
                </c:pt>
                <c:pt idx="9">
                  <c:v>3.5178762919199196</c:v>
                </c:pt>
                <c:pt idx="10">
                  <c:v>4.0455577357079076</c:v>
                </c:pt>
                <c:pt idx="11">
                  <c:v>4.6523913960640924</c:v>
                </c:pt>
                <c:pt idx="12">
                  <c:v>5.3502501054737079</c:v>
                </c:pt>
                <c:pt idx="13">
                  <c:v>6.1527876212947614</c:v>
                </c:pt>
                <c:pt idx="14">
                  <c:v>7.0757057644889763</c:v>
                </c:pt>
                <c:pt idx="15">
                  <c:v>8.1370616291623197</c:v>
                </c:pt>
                <c:pt idx="16">
                  <c:v>9.3576208735366713</c:v>
                </c:pt>
                <c:pt idx="17">
                  <c:v>10.761264004567169</c:v>
                </c:pt>
                <c:pt idx="18">
                  <c:v>12.375453605252247</c:v>
                </c:pt>
                <c:pt idx="19">
                  <c:v>14.231771646040075</c:v>
                </c:pt>
                <c:pt idx="20">
                  <c:v>16.366537392946089</c:v>
                </c:pt>
                <c:pt idx="21">
                  <c:v>18.821518001888006</c:v>
                </c:pt>
                <c:pt idx="22">
                  <c:v>21.644745702171196</c:v>
                </c:pt>
              </c:numCache>
            </c:numRef>
          </c:val>
        </c:ser>
        <c:ser>
          <c:idx val="1"/>
          <c:order val="1"/>
          <c:tx>
            <c:strRef>
              <c:f>Sheet1!$C$1</c:f>
              <c:strCache>
                <c:ptCount val="1"/>
                <c:pt idx="0">
                  <c:v>Actual</c:v>
                </c:pt>
              </c:strCache>
            </c:strRef>
          </c:tx>
          <c:cat>
            <c:numRef>
              <c:f>Sheet1!$A$2:$A$24</c:f>
              <c:numCache>
                <c:formatCode>General</c:formatCode>
                <c:ptCount val="2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numCache>
            </c:numRef>
          </c:cat>
          <c:val>
            <c:numRef>
              <c:f>Sheet1!$C$2:$C$24</c:f>
              <c:numCache>
                <c:formatCode>General</c:formatCode>
                <c:ptCount val="23"/>
                <c:pt idx="0">
                  <c:v>1</c:v>
                </c:pt>
                <c:pt idx="1">
                  <c:v>1.1499999999999997</c:v>
                </c:pt>
                <c:pt idx="2">
                  <c:v>1.3224999999999998</c:v>
                </c:pt>
                <c:pt idx="3">
                  <c:v>1.5208749999999993</c:v>
                </c:pt>
                <c:pt idx="4">
                  <c:v>1.7490062499999994</c:v>
                </c:pt>
                <c:pt idx="5">
                  <c:v>2.0113571874999994</c:v>
                </c:pt>
                <c:pt idx="6">
                  <c:v>2.3130607656249991</c:v>
                </c:pt>
                <c:pt idx="7">
                  <c:v>2.6600198804687487</c:v>
                </c:pt>
                <c:pt idx="8">
                  <c:v>3.0590228625390607</c:v>
                </c:pt>
                <c:pt idx="9">
                  <c:v>3.5178762919199196</c:v>
                </c:pt>
                <c:pt idx="10">
                  <c:v>4.0455577357079076</c:v>
                </c:pt>
                <c:pt idx="11">
                  <c:v>4.6523913960640924</c:v>
                </c:pt>
                <c:pt idx="12">
                  <c:v>5</c:v>
                </c:pt>
                <c:pt idx="13">
                  <c:v>5</c:v>
                </c:pt>
                <c:pt idx="14">
                  <c:v>5</c:v>
                </c:pt>
                <c:pt idx="15">
                  <c:v>5</c:v>
                </c:pt>
                <c:pt idx="16">
                  <c:v>5</c:v>
                </c:pt>
                <c:pt idx="17">
                  <c:v>5</c:v>
                </c:pt>
                <c:pt idx="18">
                  <c:v>5</c:v>
                </c:pt>
                <c:pt idx="19">
                  <c:v>5</c:v>
                </c:pt>
                <c:pt idx="20">
                  <c:v>5</c:v>
                </c:pt>
                <c:pt idx="21">
                  <c:v>5</c:v>
                </c:pt>
                <c:pt idx="22">
                  <c:v>5</c:v>
                </c:pt>
              </c:numCache>
            </c:numRef>
          </c:val>
        </c:ser>
        <c:ser>
          <c:idx val="2"/>
          <c:order val="2"/>
          <c:tx>
            <c:strRef>
              <c:f>Sheet1!$D$1</c:f>
              <c:strCache>
                <c:ptCount val="1"/>
                <c:pt idx="0">
                  <c:v>Quality</c:v>
                </c:pt>
              </c:strCache>
            </c:strRef>
          </c:tx>
          <c:cat>
            <c:numRef>
              <c:f>Sheet1!$A$2:$A$24</c:f>
              <c:numCache>
                <c:formatCode>General</c:formatCode>
                <c:ptCount val="2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numCache>
            </c:numRef>
          </c:cat>
          <c:val>
            <c:numRef>
              <c:f>Sheet1!$D$2:$D$24</c:f>
              <c:numCache>
                <c:formatCode>General</c:formatCode>
                <c:ptCount val="23"/>
                <c:pt idx="0">
                  <c:v>1</c:v>
                </c:pt>
                <c:pt idx="1">
                  <c:v>1.1499999999999997</c:v>
                </c:pt>
                <c:pt idx="2">
                  <c:v>1.3224999999999998</c:v>
                </c:pt>
                <c:pt idx="3">
                  <c:v>1.5208749999999993</c:v>
                </c:pt>
                <c:pt idx="4">
                  <c:v>1.7490062499999994</c:v>
                </c:pt>
                <c:pt idx="5">
                  <c:v>2.0113571874999994</c:v>
                </c:pt>
                <c:pt idx="6">
                  <c:v>2.3130607656249991</c:v>
                </c:pt>
                <c:pt idx="7">
                  <c:v>2.6600198804687487</c:v>
                </c:pt>
                <c:pt idx="8">
                  <c:v>3.0590228625390607</c:v>
                </c:pt>
                <c:pt idx="9">
                  <c:v>3.5178762919199196</c:v>
                </c:pt>
                <c:pt idx="10">
                  <c:v>4.0455577357079076</c:v>
                </c:pt>
                <c:pt idx="11">
                  <c:v>4.6523913960640924</c:v>
                </c:pt>
                <c:pt idx="12">
                  <c:v>4.6726787546666513</c:v>
                </c:pt>
                <c:pt idx="13">
                  <c:v>4.0631989171014355</c:v>
                </c:pt>
                <c:pt idx="14">
                  <c:v>3.5332164496534229</c:v>
                </c:pt>
                <c:pt idx="15">
                  <c:v>3.0723621301334116</c:v>
                </c:pt>
                <c:pt idx="16">
                  <c:v>2.6716192435942707</c:v>
                </c:pt>
                <c:pt idx="17">
                  <c:v>2.3231471683428446</c:v>
                </c:pt>
                <c:pt idx="18">
                  <c:v>2.0201279724720402</c:v>
                </c:pt>
                <c:pt idx="19">
                  <c:v>1.7566330195409037</c:v>
                </c:pt>
                <c:pt idx="20">
                  <c:v>1.5275069735138296</c:v>
                </c:pt>
                <c:pt idx="21">
                  <c:v>1.3282669334902866</c:v>
                </c:pt>
                <c:pt idx="22">
                  <c:v>1.1550147247741622</c:v>
                </c:pt>
              </c:numCache>
            </c:numRef>
          </c:val>
        </c:ser>
        <c:marker val="1"/>
        <c:axId val="104322176"/>
        <c:axId val="104324096"/>
      </c:lineChart>
      <c:catAx>
        <c:axId val="104322176"/>
        <c:scaling>
          <c:orientation val="minMax"/>
        </c:scaling>
        <c:delete val="1"/>
        <c:axPos val="b"/>
        <c:title>
          <c:tx>
            <c:rich>
              <a:bodyPr/>
              <a:lstStyle/>
              <a:p>
                <a:pPr>
                  <a:defRPr/>
                </a:pPr>
                <a:r>
                  <a:rPr lang="en-US" dirty="0" smtClean="0"/>
                  <a:t>Time</a:t>
                </a:r>
                <a:endParaRPr lang="en-US" dirty="0"/>
              </a:p>
            </c:rich>
          </c:tx>
          <c:layout/>
        </c:title>
        <c:numFmt formatCode="@" sourceLinked="0"/>
        <c:majorTickMark val="none"/>
        <c:tickLblPos val="none"/>
        <c:crossAx val="104324096"/>
        <c:crosses val="autoZero"/>
        <c:lblAlgn val="ctr"/>
        <c:lblOffset val="100"/>
        <c:tickLblSkip val="5"/>
      </c:catAx>
      <c:valAx>
        <c:axId val="104324096"/>
        <c:scaling>
          <c:orientation val="minMax"/>
          <c:max val="10"/>
        </c:scaling>
        <c:axPos val="l"/>
        <c:majorGridlines/>
        <c:title>
          <c:tx>
            <c:rich>
              <a:bodyPr/>
              <a:lstStyle/>
              <a:p>
                <a:pPr>
                  <a:defRPr/>
                </a:pPr>
                <a:r>
                  <a:rPr lang="en-US" dirty="0" smtClean="0"/>
                  <a:t>Complexity</a:t>
                </a:r>
                <a:endParaRPr lang="en-US" dirty="0"/>
              </a:p>
            </c:rich>
          </c:tx>
          <c:layout/>
        </c:title>
        <c:numFmt formatCode="General" sourceLinked="1"/>
        <c:tickLblPos val="none"/>
        <c:crossAx val="104322176"/>
        <c:crosses val="autoZero"/>
        <c:crossBetween val="between"/>
      </c:valAx>
    </c:plotArea>
    <c:legend>
      <c:legendPos val="r"/>
      <c:layout>
        <c:manualLayout>
          <c:xMode val="edge"/>
          <c:yMode val="edge"/>
          <c:x val="0.18082333458317712"/>
          <c:y val="0.8790270612725134"/>
          <c:w val="0.67830364954380729"/>
          <c:h val="0.1155090958457779"/>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 of </a:t>
            </a:r>
            <a:r>
              <a:rPr lang="en-US" baseline="0" dirty="0" smtClean="0"/>
              <a:t>Effort Over Time</a:t>
            </a:r>
            <a:endParaRPr lang="en-US" dirty="0"/>
          </a:p>
        </c:rich>
      </c:tx>
      <c:layout/>
    </c:title>
    <c:plotArea>
      <c:layout/>
      <c:areaChart>
        <c:grouping val="stacked"/>
        <c:ser>
          <c:idx val="0"/>
          <c:order val="0"/>
          <c:tx>
            <c:strRef>
              <c:f>Sheet1!$B$1</c:f>
              <c:strCache>
                <c:ptCount val="1"/>
                <c:pt idx="0">
                  <c:v>Code</c:v>
                </c:pt>
              </c:strCache>
            </c:strRef>
          </c:tx>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0%</c:formatCode>
                <c:ptCount val="10"/>
                <c:pt idx="0">
                  <c:v>0.75000000000000011</c:v>
                </c:pt>
                <c:pt idx="1">
                  <c:v>0.70000000000000007</c:v>
                </c:pt>
                <c:pt idx="2">
                  <c:v>0.64</c:v>
                </c:pt>
                <c:pt idx="3">
                  <c:v>0.57000000000000017</c:v>
                </c:pt>
                <c:pt idx="4">
                  <c:v>0.5</c:v>
                </c:pt>
                <c:pt idx="5">
                  <c:v>0.43000000000000005</c:v>
                </c:pt>
                <c:pt idx="6">
                  <c:v>0.34000000000000008</c:v>
                </c:pt>
                <c:pt idx="7">
                  <c:v>0.25</c:v>
                </c:pt>
                <c:pt idx="8">
                  <c:v>0.15000000000000005</c:v>
                </c:pt>
                <c:pt idx="9">
                  <c:v>1.0000000000000011E-2</c:v>
                </c:pt>
              </c:numCache>
            </c:numRef>
          </c:val>
        </c:ser>
        <c:ser>
          <c:idx val="1"/>
          <c:order val="1"/>
          <c:tx>
            <c:strRef>
              <c:f>Sheet1!$C$1</c:f>
              <c:strCache>
                <c:ptCount val="1"/>
                <c:pt idx="0">
                  <c:v>Research</c:v>
                </c:pt>
              </c:strCache>
            </c:strRef>
          </c:tx>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0%</c:formatCode>
                <c:ptCount val="10"/>
                <c:pt idx="0">
                  <c:v>0.1</c:v>
                </c:pt>
                <c:pt idx="1">
                  <c:v>0.12000000000000001</c:v>
                </c:pt>
                <c:pt idx="2">
                  <c:v>0.14000000000000001</c:v>
                </c:pt>
                <c:pt idx="3">
                  <c:v>0.17</c:v>
                </c:pt>
                <c:pt idx="4">
                  <c:v>0.21000000000000002</c:v>
                </c:pt>
                <c:pt idx="5">
                  <c:v>0.25</c:v>
                </c:pt>
                <c:pt idx="6">
                  <c:v>0.29000000000000004</c:v>
                </c:pt>
                <c:pt idx="7">
                  <c:v>0.33000000000000007</c:v>
                </c:pt>
                <c:pt idx="8">
                  <c:v>0.37000000000000005</c:v>
                </c:pt>
                <c:pt idx="9">
                  <c:v>0.4</c:v>
                </c:pt>
              </c:numCache>
            </c:numRef>
          </c:val>
        </c:ser>
        <c:ser>
          <c:idx val="2"/>
          <c:order val="2"/>
          <c:tx>
            <c:strRef>
              <c:f>Sheet1!$D$1</c:f>
              <c:strCache>
                <c:ptCount val="1"/>
                <c:pt idx="0">
                  <c:v>Test Feature</c:v>
                </c:pt>
              </c:strCache>
            </c:strRef>
          </c:tx>
          <c:spPr>
            <a:ln w="25400">
              <a:noFill/>
            </a:ln>
          </c:spP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0%</c:formatCode>
                <c:ptCount val="10"/>
                <c:pt idx="0">
                  <c:v>0.15000000000000002</c:v>
                </c:pt>
                <c:pt idx="1">
                  <c:v>0.16</c:v>
                </c:pt>
                <c:pt idx="2">
                  <c:v>0.17</c:v>
                </c:pt>
                <c:pt idx="3">
                  <c:v>0.18000000000000002</c:v>
                </c:pt>
                <c:pt idx="4">
                  <c:v>0.19</c:v>
                </c:pt>
                <c:pt idx="5">
                  <c:v>0.2</c:v>
                </c:pt>
                <c:pt idx="6">
                  <c:v>0.21000000000000002</c:v>
                </c:pt>
                <c:pt idx="7">
                  <c:v>0.22</c:v>
                </c:pt>
                <c:pt idx="8">
                  <c:v>0.23</c:v>
                </c:pt>
                <c:pt idx="9">
                  <c:v>0.24000000000000002</c:v>
                </c:pt>
              </c:numCache>
            </c:numRef>
          </c:val>
        </c:ser>
        <c:ser>
          <c:idx val="3"/>
          <c:order val="3"/>
          <c:tx>
            <c:strRef>
              <c:f>Sheet1!$E$1</c:f>
              <c:strCache>
                <c:ptCount val="1"/>
                <c:pt idx="0">
                  <c:v>Regression Test</c:v>
                </c:pt>
              </c:strCache>
            </c:strRef>
          </c:tx>
          <c:spPr>
            <a:ln w="25400">
              <a:noFill/>
            </a:ln>
          </c:spP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0%</c:formatCode>
                <c:ptCount val="10"/>
                <c:pt idx="0">
                  <c:v>0</c:v>
                </c:pt>
                <c:pt idx="1">
                  <c:v>2.0000000000000004E-2</c:v>
                </c:pt>
                <c:pt idx="2">
                  <c:v>0.05</c:v>
                </c:pt>
                <c:pt idx="3">
                  <c:v>8.0000000000000016E-2</c:v>
                </c:pt>
                <c:pt idx="4">
                  <c:v>0.1</c:v>
                </c:pt>
                <c:pt idx="5">
                  <c:v>0.12000000000000001</c:v>
                </c:pt>
                <c:pt idx="6">
                  <c:v>0.16</c:v>
                </c:pt>
                <c:pt idx="7">
                  <c:v>0.2</c:v>
                </c:pt>
                <c:pt idx="8">
                  <c:v>0.25</c:v>
                </c:pt>
                <c:pt idx="9">
                  <c:v>0.35000000000000003</c:v>
                </c:pt>
              </c:numCache>
            </c:numRef>
          </c:val>
        </c:ser>
        <c:axId val="51075712"/>
        <c:axId val="51102080"/>
      </c:areaChart>
      <c:catAx>
        <c:axId val="51075712"/>
        <c:scaling>
          <c:orientation val="minMax"/>
        </c:scaling>
        <c:delete val="1"/>
        <c:axPos val="b"/>
        <c:numFmt formatCode="General" sourceLinked="1"/>
        <c:majorTickMark val="none"/>
        <c:tickLblPos val="none"/>
        <c:crossAx val="51102080"/>
        <c:crosses val="autoZero"/>
        <c:auto val="1"/>
        <c:lblAlgn val="ctr"/>
        <c:lblOffset val="100"/>
      </c:catAx>
      <c:valAx>
        <c:axId val="51102080"/>
        <c:scaling>
          <c:orientation val="minMax"/>
        </c:scaling>
        <c:delete val="1"/>
        <c:axPos val="l"/>
        <c:majorGridlines/>
        <c:numFmt formatCode="0%" sourceLinked="1"/>
        <c:majorTickMark val="none"/>
        <c:tickLblPos val="none"/>
        <c:crossAx val="51075712"/>
        <c:crosses val="autoZero"/>
        <c:crossBetween val="midCat"/>
      </c:valAx>
      <c:spPr>
        <a:noFill/>
        <a:ln>
          <a:noFill/>
        </a:ln>
      </c:spPr>
    </c:plotArea>
    <c:legend>
      <c:legendPos val="t"/>
      <c:layout/>
    </c:legend>
    <c:plotVisOnly val="1"/>
  </c:chart>
  <c:spPr>
    <a:ln>
      <a:noFill/>
    </a:ln>
  </c:spPr>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AA65C-E604-418C-AF33-A338C20B7A53}" type="datetimeFigureOut">
              <a:rPr lang="en-US" smtClean="0"/>
              <a:pPr/>
              <a:t>5/3/2010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4C3FD-C0F4-412B-A99A-EBD94770A2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BDCFD2C-08DE-49F0-A2FA-6F8138EB9020}" type="datetimeFigureOut">
              <a:rPr lang="en-US" smtClean="0"/>
              <a:pPr/>
              <a:t>5/3/2010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FBE3970-2E82-4E24-8329-9D74347620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CFD2C-08DE-49F0-A2FA-6F8138EB902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3970-2E82-4E24-8329-9D74347620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BDCFD2C-08DE-49F0-A2FA-6F8138EB9020}" type="datetimeFigureOut">
              <a:rPr lang="en-US" smtClean="0"/>
              <a:pPr/>
              <a:t>5/3/2010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FBE3970-2E82-4E24-8329-9D74347620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BDCFD2C-08DE-49F0-A2FA-6F8138EB902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FBE3970-2E82-4E24-8329-9D743476206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DCFD2C-08DE-49F0-A2FA-6F8138EB9020}" type="datetimeFigureOut">
              <a:rPr lang="en-US" smtClean="0"/>
              <a:pPr/>
              <a:t>5/3/2010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FBE3970-2E82-4E24-8329-9D743476206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BDCFD2C-08DE-49F0-A2FA-6F8138EB9020}" type="datetimeFigureOut">
              <a:rPr lang="en-US" smtClean="0"/>
              <a:pPr/>
              <a:t>5/3/2010</a:t>
            </a:fld>
            <a:endParaRPr lang="en-US"/>
          </a:p>
        </p:txBody>
      </p:sp>
      <p:sp>
        <p:nvSpPr>
          <p:cNvPr id="10" name="Slide Number Placeholder 9"/>
          <p:cNvSpPr>
            <a:spLocks noGrp="1"/>
          </p:cNvSpPr>
          <p:nvPr>
            <p:ph type="sldNum" sz="quarter" idx="16"/>
          </p:nvPr>
        </p:nvSpPr>
        <p:spPr/>
        <p:txBody>
          <a:bodyPr rtlCol="0"/>
          <a:lstStyle/>
          <a:p>
            <a:fld id="{1FBE3970-2E82-4E24-8329-9D743476206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BDCFD2C-08DE-49F0-A2FA-6F8138EB9020}" type="datetimeFigureOut">
              <a:rPr lang="en-US" smtClean="0"/>
              <a:pPr/>
              <a:t>5/3/2010</a:t>
            </a:fld>
            <a:endParaRPr lang="en-US"/>
          </a:p>
        </p:txBody>
      </p:sp>
      <p:sp>
        <p:nvSpPr>
          <p:cNvPr id="12" name="Slide Number Placeholder 11"/>
          <p:cNvSpPr>
            <a:spLocks noGrp="1"/>
          </p:cNvSpPr>
          <p:nvPr>
            <p:ph type="sldNum" sz="quarter" idx="16"/>
          </p:nvPr>
        </p:nvSpPr>
        <p:spPr/>
        <p:txBody>
          <a:bodyPr rtlCol="0"/>
          <a:lstStyle/>
          <a:p>
            <a:fld id="{1FBE3970-2E82-4E24-8329-9D743476206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DCFD2C-08DE-49F0-A2FA-6F8138EB9020}" type="datetimeFigureOut">
              <a:rPr lang="en-US" smtClean="0"/>
              <a:pPr/>
              <a:t>5/3/2010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FBE3970-2E82-4E24-8329-9D74347620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CFD2C-08DE-49F0-A2FA-6F8138EB9020}" type="datetimeFigureOut">
              <a:rPr lang="en-US" smtClean="0"/>
              <a:pPr/>
              <a:t>5/3/2010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FBE3970-2E82-4E24-8329-9D74347620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DCFD2C-08DE-49F0-A2FA-6F8138EB9020}" type="datetimeFigureOut">
              <a:rPr lang="en-US" smtClean="0"/>
              <a:pPr/>
              <a:t>5/3/2010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FBE3970-2E82-4E24-8329-9D743476206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BDCFD2C-08DE-49F0-A2FA-6F8138EB9020}" type="datetimeFigureOut">
              <a:rPr lang="en-US" smtClean="0"/>
              <a:pPr/>
              <a:t>5/3/2010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FBE3970-2E82-4E24-8329-9D743476206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BDCFD2C-08DE-49F0-A2FA-6F8138EB9020}" type="datetimeFigureOut">
              <a:rPr lang="en-US" smtClean="0"/>
              <a:pPr/>
              <a:t>5/3/2010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FBE3970-2E82-4E24-8329-9D74347620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objectmentor.com/resources/articles/dip.pdf" TargetMode="External"/><Relationship Id="rId13" Type="http://schemas.openxmlformats.org/officeDocument/2006/relationships/hyperlink" Target="http://research.microsoft.com/en-us/projects/esm/nagappan_tdd.pdf" TargetMode="External"/><Relationship Id="rId3" Type="http://schemas.openxmlformats.org/officeDocument/2006/relationships/hyperlink" Target="http://spectrum.ieee.org/computing/software/why-software-fails/0" TargetMode="External"/><Relationship Id="rId7" Type="http://schemas.openxmlformats.org/officeDocument/2006/relationships/hyperlink" Target="http://en.wikipedia.org/wiki/Lean_software_development" TargetMode="External"/><Relationship Id="rId12" Type="http://schemas.openxmlformats.org/officeDocument/2006/relationships/hyperlink" Target="http://en.wikipedia.org/wiki/Test-driven_development" TargetMode="External"/><Relationship Id="rId2" Type="http://schemas.openxmlformats.org/officeDocument/2006/relationships/hyperlink" Target="http://www.umsl.edu/~sauterv/analysis/6840_f03_papers/frese/" TargetMode="External"/><Relationship Id="rId1" Type="http://schemas.openxmlformats.org/officeDocument/2006/relationships/slideLayout" Target="../slideLayouts/slideLayout2.xml"/><Relationship Id="rId6" Type="http://schemas.openxmlformats.org/officeDocument/2006/relationships/hyperlink" Target="http://www.extremeprogramming.org/" TargetMode="External"/><Relationship Id="rId11" Type="http://schemas.openxmlformats.org/officeDocument/2006/relationships/hyperlink" Target="http://en.wikipedia.org/wiki/Behavior_Driven_Development" TargetMode="External"/><Relationship Id="rId5" Type="http://schemas.openxmlformats.org/officeDocument/2006/relationships/hyperlink" Target="http://martinfowler.com/eaaDev/ModelViewPresenter.html" TargetMode="External"/><Relationship Id="rId10" Type="http://schemas.openxmlformats.org/officeDocument/2006/relationships/hyperlink" Target="http://code.google.com/p/moq/" TargetMode="External"/><Relationship Id="rId4" Type="http://schemas.openxmlformats.org/officeDocument/2006/relationships/hyperlink" Target="http://butunclebob.com/ArticleS.UncleBob.PrinciplesOfOod" TargetMode="External"/><Relationship Id="rId9" Type="http://schemas.openxmlformats.org/officeDocument/2006/relationships/hyperlink" Target="http://fitness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quality in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Creating better software through stronger engineering practices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And Patterns</a:t>
            </a:r>
            <a:endParaRPr lang="en-US" dirty="0"/>
          </a:p>
        </p:txBody>
      </p:sp>
      <p:sp>
        <p:nvSpPr>
          <p:cNvPr id="3" name="Text Placeholder 2"/>
          <p:cNvSpPr>
            <a:spLocks noGrp="1"/>
          </p:cNvSpPr>
          <p:nvPr>
            <p:ph type="body" idx="2"/>
          </p:nvPr>
        </p:nvSpPr>
        <p:spPr/>
        <p:txBody>
          <a:bodyPr>
            <a:normAutofit fontScale="92500"/>
          </a:bodyPr>
          <a:lstStyle/>
          <a:p>
            <a:r>
              <a:rPr lang="en-US" dirty="0" smtClean="0"/>
              <a:t>Effective unit testing is by far the most important step towards taming software complexity. Without a suite of unit tests guiding you, your software will eventually become </a:t>
            </a:r>
            <a:r>
              <a:rPr lang="en-US" dirty="0" err="1" smtClean="0"/>
              <a:t>unmaintainable</a:t>
            </a:r>
            <a:endParaRPr lang="en-US" dirty="0"/>
          </a:p>
        </p:txBody>
      </p:sp>
      <p:sp>
        <p:nvSpPr>
          <p:cNvPr id="4" name="Content Placeholder 3"/>
          <p:cNvSpPr>
            <a:spLocks noGrp="1"/>
          </p:cNvSpPr>
          <p:nvPr>
            <p:ph sz="quarter" idx="1"/>
          </p:nvPr>
        </p:nvSpPr>
        <p:spPr/>
        <p:txBody>
          <a:bodyPr>
            <a:normAutofit fontScale="85000" lnSpcReduction="10000"/>
          </a:bodyPr>
          <a:lstStyle/>
          <a:p>
            <a:r>
              <a:rPr lang="en-US" dirty="0" smtClean="0"/>
              <a:t>Unit Testing – </a:t>
            </a:r>
            <a:r>
              <a:rPr lang="en-US" b="1" dirty="0" smtClean="0"/>
              <a:t>A-TRIP</a:t>
            </a:r>
          </a:p>
          <a:p>
            <a:pPr lvl="1" fontAlgn="base"/>
            <a:r>
              <a:rPr lang="en-US" b="1" u="sng" dirty="0" smtClean="0"/>
              <a:t>A</a:t>
            </a:r>
            <a:r>
              <a:rPr lang="en-US" dirty="0" smtClean="0"/>
              <a:t>utomatic – part of the build</a:t>
            </a:r>
          </a:p>
          <a:p>
            <a:pPr lvl="1" fontAlgn="base"/>
            <a:r>
              <a:rPr lang="en-US" b="1" u="sng" dirty="0" smtClean="0"/>
              <a:t>T</a:t>
            </a:r>
            <a:r>
              <a:rPr lang="en-US" dirty="0" smtClean="0"/>
              <a:t>horough – high code coverage</a:t>
            </a:r>
          </a:p>
          <a:p>
            <a:pPr lvl="1" fontAlgn="base"/>
            <a:r>
              <a:rPr lang="en-US" b="1" u="sng" dirty="0" smtClean="0"/>
              <a:t>R</a:t>
            </a:r>
            <a:r>
              <a:rPr lang="en-US" dirty="0" smtClean="0"/>
              <a:t>epeatable – same results every time</a:t>
            </a:r>
          </a:p>
          <a:p>
            <a:pPr lvl="1" fontAlgn="base"/>
            <a:r>
              <a:rPr lang="en-US" b="1" u="sng" dirty="0" smtClean="0"/>
              <a:t>I</a:t>
            </a:r>
            <a:r>
              <a:rPr lang="en-US" dirty="0" smtClean="0"/>
              <a:t>ndependent – no external dependencies</a:t>
            </a:r>
          </a:p>
          <a:p>
            <a:pPr lvl="1" fontAlgn="base"/>
            <a:r>
              <a:rPr lang="en-US" b="1" u="sng" dirty="0" smtClean="0"/>
              <a:t>P</a:t>
            </a:r>
            <a:r>
              <a:rPr lang="en-US" dirty="0" smtClean="0"/>
              <a:t>rofessional – treat it like production code</a:t>
            </a:r>
          </a:p>
          <a:p>
            <a:pPr fontAlgn="base"/>
            <a:r>
              <a:rPr lang="en-US" dirty="0" smtClean="0"/>
              <a:t>Focus on Behavior</a:t>
            </a:r>
          </a:p>
          <a:p>
            <a:pPr lvl="1" fontAlgn="base"/>
            <a:r>
              <a:rPr lang="en-US" dirty="0" smtClean="0"/>
              <a:t>Tests should describe expected behavior, not implementation details. You should only test the publicly available API.</a:t>
            </a:r>
          </a:p>
          <a:p>
            <a:pPr lvl="1" fontAlgn="base"/>
            <a:r>
              <a:rPr lang="en-US" dirty="0" smtClean="0"/>
              <a:t>You don’t care about the implementation details, only that the class does what you expect.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And Patterns</a:t>
            </a:r>
            <a:endParaRPr lang="en-US" dirty="0"/>
          </a:p>
        </p:txBody>
      </p:sp>
      <p:sp>
        <p:nvSpPr>
          <p:cNvPr id="4" name="Content Placeholder 3"/>
          <p:cNvSpPr>
            <a:spLocks noGrp="1"/>
          </p:cNvSpPr>
          <p:nvPr>
            <p:ph sz="quarter" idx="1"/>
          </p:nvPr>
        </p:nvSpPr>
        <p:spPr/>
        <p:txBody>
          <a:bodyPr>
            <a:normAutofit lnSpcReduction="10000"/>
          </a:bodyPr>
          <a:lstStyle/>
          <a:p>
            <a:r>
              <a:rPr lang="en-US" dirty="0" smtClean="0"/>
              <a:t>Automated Acceptance Tests</a:t>
            </a:r>
          </a:p>
          <a:p>
            <a:pPr lvl="1"/>
            <a:r>
              <a:rPr lang="en-US" dirty="0" smtClean="0"/>
              <a:t>Explicitly define “doneness” for a story/feature</a:t>
            </a:r>
          </a:p>
          <a:p>
            <a:pPr lvl="2"/>
            <a:r>
              <a:rPr lang="en-US" dirty="0" smtClean="0"/>
              <a:t>Criteria are defined by stakeholders, customers and QA</a:t>
            </a:r>
          </a:p>
          <a:p>
            <a:pPr lvl="2"/>
            <a:r>
              <a:rPr lang="en-US" dirty="0" smtClean="0"/>
              <a:t>Once code makes tests pass, the story is done</a:t>
            </a:r>
          </a:p>
          <a:p>
            <a:pPr lvl="1"/>
            <a:r>
              <a:rPr lang="en-US" dirty="0" smtClean="0"/>
              <a:t>Improves team throughput</a:t>
            </a:r>
          </a:p>
          <a:p>
            <a:pPr lvl="2"/>
            <a:r>
              <a:rPr lang="en-US" dirty="0" smtClean="0"/>
              <a:t>Tests can be written in parallel with development</a:t>
            </a:r>
          </a:p>
          <a:p>
            <a:pPr lvl="2"/>
            <a:r>
              <a:rPr lang="en-US" dirty="0" smtClean="0"/>
              <a:t>Reduces Waste</a:t>
            </a:r>
          </a:p>
          <a:p>
            <a:pPr lvl="3"/>
            <a:r>
              <a:rPr lang="en-US" dirty="0" smtClean="0"/>
              <a:t>Feedback loop between Dev and QA is dramatically shorter</a:t>
            </a:r>
          </a:p>
          <a:p>
            <a:pPr lvl="3"/>
            <a:r>
              <a:rPr lang="en-US" dirty="0" smtClean="0"/>
              <a:t>Developers can immediately pinpoint defects, and fix them</a:t>
            </a:r>
          </a:p>
          <a:p>
            <a:pPr lvl="3"/>
            <a:r>
              <a:rPr lang="en-US" dirty="0" smtClean="0"/>
              <a:t>Defect tracking reduced significantly</a:t>
            </a:r>
          </a:p>
          <a:p>
            <a:pPr lvl="3"/>
            <a:r>
              <a:rPr lang="en-US" dirty="0" smtClean="0"/>
              <a:t>Regression testing in hours instead of weeks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And Patterns</a:t>
            </a:r>
            <a:endParaRPr lang="en-US" dirty="0"/>
          </a:p>
        </p:txBody>
      </p:sp>
      <p:sp>
        <p:nvSpPr>
          <p:cNvPr id="4" name="Content Placeholder 3"/>
          <p:cNvSpPr>
            <a:spLocks noGrp="1"/>
          </p:cNvSpPr>
          <p:nvPr>
            <p:ph sz="quarter" idx="1"/>
          </p:nvPr>
        </p:nvSpPr>
        <p:spPr/>
        <p:txBody>
          <a:bodyPr>
            <a:normAutofit lnSpcReduction="10000"/>
          </a:bodyPr>
          <a:lstStyle/>
          <a:p>
            <a:r>
              <a:rPr lang="en-US" dirty="0" smtClean="0"/>
              <a:t>Automated Acceptance Tests</a:t>
            </a:r>
          </a:p>
          <a:p>
            <a:pPr lvl="1"/>
            <a:r>
              <a:rPr lang="en-US" dirty="0" smtClean="0"/>
              <a:t>Serves as an executable specification</a:t>
            </a:r>
          </a:p>
          <a:p>
            <a:pPr lvl="2"/>
            <a:r>
              <a:rPr lang="en-US" dirty="0" smtClean="0"/>
              <a:t>Tests can be used to document exactly what the software does</a:t>
            </a:r>
          </a:p>
          <a:p>
            <a:pPr lvl="1"/>
            <a:r>
              <a:rPr lang="en-US" dirty="0" smtClean="0"/>
              <a:t>Encourages Clean Design</a:t>
            </a:r>
          </a:p>
          <a:p>
            <a:pPr lvl="2"/>
            <a:r>
              <a:rPr lang="en-US" dirty="0" smtClean="0"/>
              <a:t>Forces developers to think about how the system will be tested</a:t>
            </a:r>
          </a:p>
          <a:p>
            <a:pPr lvl="2"/>
            <a:r>
              <a:rPr lang="en-US" dirty="0" smtClean="0"/>
              <a:t>Classes are naturally decoupled so test harnesses can be used</a:t>
            </a:r>
          </a:p>
          <a:p>
            <a:pPr lvl="2"/>
            <a:r>
              <a:rPr lang="en-US" dirty="0" smtClean="0"/>
              <a:t>UI Design Patterns are employed to ensure tests can closely mimic user interaction with the system</a:t>
            </a:r>
          </a:p>
          <a:p>
            <a:pPr lvl="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Strategies And Patterns</a:t>
            </a:r>
            <a:endParaRPr lang="en-US" dirty="0"/>
          </a:p>
        </p:txBody>
      </p:sp>
      <p:sp>
        <p:nvSpPr>
          <p:cNvPr id="6" name="Text Placeholder 5"/>
          <p:cNvSpPr>
            <a:spLocks noGrp="1"/>
          </p:cNvSpPr>
          <p:nvPr>
            <p:ph type="body" idx="2"/>
          </p:nvPr>
        </p:nvSpPr>
        <p:spPr/>
        <p:txBody>
          <a:bodyPr>
            <a:normAutofit lnSpcReduction="10000"/>
          </a:bodyPr>
          <a:lstStyle/>
          <a:p>
            <a:r>
              <a:rPr lang="en-US" dirty="0" smtClean="0"/>
              <a:t>Most of us are familiar with the “Autonomous View” Generally this is a code-behind that does all the heavy lifting for itself. Unit testing an autonomous view is almost impossible.</a:t>
            </a:r>
            <a:endParaRPr lang="en-US" dirty="0"/>
          </a:p>
        </p:txBody>
      </p:sp>
      <p:sp>
        <p:nvSpPr>
          <p:cNvPr id="5" name="Content Placeholder 4"/>
          <p:cNvSpPr>
            <a:spLocks noGrp="1"/>
          </p:cNvSpPr>
          <p:nvPr>
            <p:ph sz="quarter" idx="1"/>
          </p:nvPr>
        </p:nvSpPr>
        <p:spPr/>
        <p:txBody>
          <a:bodyPr/>
          <a:lstStyle/>
          <a:p>
            <a:r>
              <a:rPr lang="en-US" dirty="0" smtClean="0"/>
              <a:t>Testing Just Below The UI</a:t>
            </a:r>
          </a:p>
          <a:p>
            <a:pPr lvl="1"/>
            <a:r>
              <a:rPr lang="en-US" dirty="0" smtClean="0"/>
              <a:t>MVC – Model View Controller</a:t>
            </a:r>
          </a:p>
          <a:p>
            <a:pPr lvl="1"/>
            <a:r>
              <a:rPr lang="en-US" dirty="0" smtClean="0"/>
              <a:t>MVP – Model View Presenter</a:t>
            </a:r>
          </a:p>
          <a:p>
            <a:pPr lvl="2"/>
            <a:r>
              <a:rPr lang="en-US" dirty="0" smtClean="0"/>
              <a:t>Supervising Presenter</a:t>
            </a:r>
          </a:p>
          <a:p>
            <a:pPr lvl="2"/>
            <a:r>
              <a:rPr lang="en-US" dirty="0" smtClean="0"/>
              <a:t>Passive View</a:t>
            </a:r>
          </a:p>
          <a:p>
            <a:pPr lvl="1"/>
            <a:r>
              <a:rPr lang="en-US" dirty="0" smtClean="0"/>
              <a:t>MVVM – Model View </a:t>
            </a:r>
            <a:r>
              <a:rPr lang="en-US" dirty="0" err="1" smtClean="0"/>
              <a:t>ViewModel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xEl>
                                              <p:pRg st="0" end="0"/>
                                            </p:txEl>
                                          </p:spTgt>
                                        </p:tgtEl>
                                        <p:attrNameLst>
                                          <p:attrName>style.opacity</p:attrName>
                                        </p:attrNameLst>
                                      </p:cBhvr>
                                      <p:to>
                                        <p:strVal val="0.25"/>
                                      </p:to>
                                    </p:set>
                                    <p:animEffect filter="image" prLst="opacity: 0.25">
                                      <p:cBhvr rctx="IE">
                                        <p:cTn id="7" dur="indefinite"/>
                                        <p:tgtEl>
                                          <p:spTgt spid="5">
                                            <p:txEl>
                                              <p:pRg st="0" end="0"/>
                                            </p:txEl>
                                          </p:spTgt>
                                        </p:tgtEl>
                                      </p:cBhvr>
                                    </p:animEffect>
                                  </p:childTnLst>
                                </p:cTn>
                              </p:par>
                              <p:par>
                                <p:cTn id="8" presetID="9" presetClass="emph" presetSubtype="0" grpId="0" nodeType="withEffect">
                                  <p:stCondLst>
                                    <p:cond delay="0"/>
                                  </p:stCondLst>
                                  <p:childTnLst>
                                    <p:set>
                                      <p:cBhvr rctx="PPT">
                                        <p:cTn id="9" dur="indefinite"/>
                                        <p:tgtEl>
                                          <p:spTgt spid="5">
                                            <p:txEl>
                                              <p:pRg st="1" end="1"/>
                                            </p:txEl>
                                          </p:spTgt>
                                        </p:tgtEl>
                                        <p:attrNameLst>
                                          <p:attrName>style.opacity</p:attrName>
                                        </p:attrNameLst>
                                      </p:cBhvr>
                                      <p:to>
                                        <p:strVal val="0.25"/>
                                      </p:to>
                                    </p:set>
                                    <p:animEffect filter="image" prLst="opacity: 0.25">
                                      <p:cBhvr rctx="IE">
                                        <p:cTn id="10" dur="indefinite"/>
                                        <p:tgtEl>
                                          <p:spTgt spid="5">
                                            <p:txEl>
                                              <p:pRg st="1" end="1"/>
                                            </p:txEl>
                                          </p:spTgt>
                                        </p:tgtEl>
                                      </p:cBhvr>
                                    </p:animEffect>
                                  </p:childTnLst>
                                </p:cTn>
                              </p:par>
                              <p:par>
                                <p:cTn id="11" presetID="9" presetClass="emph" presetSubtype="0" grpId="0" nodeType="withEffect">
                                  <p:stCondLst>
                                    <p:cond delay="0"/>
                                  </p:stCondLst>
                                  <p:childTnLst>
                                    <p:set>
                                      <p:cBhvr rctx="PPT">
                                        <p:cTn id="12" dur="indefinite"/>
                                        <p:tgtEl>
                                          <p:spTgt spid="5">
                                            <p:txEl>
                                              <p:pRg st="4" end="4"/>
                                            </p:txEl>
                                          </p:spTgt>
                                        </p:tgtEl>
                                        <p:attrNameLst>
                                          <p:attrName>style.opacity</p:attrName>
                                        </p:attrNameLst>
                                      </p:cBhvr>
                                      <p:to>
                                        <p:strVal val="0.25"/>
                                      </p:to>
                                    </p:set>
                                    <p:animEffect filter="image" prLst="opacity: 0.25">
                                      <p:cBhvr rctx="IE">
                                        <p:cTn id="13" dur="indefinite"/>
                                        <p:tgtEl>
                                          <p:spTgt spid="5">
                                            <p:txEl>
                                              <p:pRg st="4" end="4"/>
                                            </p:txEl>
                                          </p:spTgt>
                                        </p:tgtEl>
                                      </p:cBhvr>
                                    </p:animEffect>
                                  </p:childTnLst>
                                </p:cTn>
                              </p:par>
                              <p:par>
                                <p:cTn id="14" presetID="9" presetClass="emph" presetSubtype="0" grpId="0" nodeType="withEffect">
                                  <p:stCondLst>
                                    <p:cond delay="0"/>
                                  </p:stCondLst>
                                  <p:childTnLst>
                                    <p:set>
                                      <p:cBhvr rctx="PPT">
                                        <p:cTn id="15" dur="indefinite"/>
                                        <p:tgtEl>
                                          <p:spTgt spid="5">
                                            <p:txEl>
                                              <p:pRg st="5" end="5"/>
                                            </p:txEl>
                                          </p:spTgt>
                                        </p:tgtEl>
                                        <p:attrNameLst>
                                          <p:attrName>style.opacity</p:attrName>
                                        </p:attrNameLst>
                                      </p:cBhvr>
                                      <p:to>
                                        <p:strVal val="0.25"/>
                                      </p:to>
                                    </p:set>
                                    <p:animEffect filter="image" prLst="opacity: 0.25">
                                      <p:cBhvr rctx="IE">
                                        <p:cTn id="16" dur="indefinite"/>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own Arrow 17"/>
          <p:cNvSpPr/>
          <p:nvPr/>
        </p:nvSpPr>
        <p:spPr>
          <a:xfrm rot="19137009" flipH="1">
            <a:off x="5567616" y="2679130"/>
            <a:ext cx="228600" cy="2098551"/>
          </a:xfrm>
          <a:prstGeom prst="downArrow">
            <a:avLst/>
          </a:prstGeom>
          <a:noFill/>
          <a:ln>
            <a:solidFill>
              <a:schemeClr val="accent1">
                <a:lumMod val="50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Down Arrow 13"/>
          <p:cNvSpPr/>
          <p:nvPr/>
        </p:nvSpPr>
        <p:spPr>
          <a:xfrm rot="10800000" flipH="1">
            <a:off x="7239000" y="3048000"/>
            <a:ext cx="2286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676400" y="3048000"/>
            <a:ext cx="2286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MVP in A Nutshell</a:t>
            </a:r>
            <a:endParaRPr lang="en-US" dirty="0"/>
          </a:p>
        </p:txBody>
      </p:sp>
      <p:sp>
        <p:nvSpPr>
          <p:cNvPr id="5" name="Flowchart: Document 4"/>
          <p:cNvSpPr/>
          <p:nvPr/>
        </p:nvSpPr>
        <p:spPr>
          <a:xfrm>
            <a:off x="838200" y="4495800"/>
            <a:ext cx="1905000" cy="1447800"/>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CalculatorForm</a:t>
            </a:r>
            <a:endParaRPr lang="en-US" dirty="0"/>
          </a:p>
        </p:txBody>
      </p:sp>
      <p:pic>
        <p:nvPicPr>
          <p:cNvPr id="1026" name="Picture 2" descr="C:\Program Files (x86)\Microsoft Office\MEDIA\CAGCAT10\j0292020.wmf"/>
          <p:cNvPicPr>
            <a:picLocks noChangeAspect="1" noChangeArrowheads="1"/>
          </p:cNvPicPr>
          <p:nvPr/>
        </p:nvPicPr>
        <p:blipFill>
          <a:blip r:embed="rId2" cstate="print"/>
          <a:srcRect/>
          <a:stretch>
            <a:fillRect/>
          </a:stretch>
        </p:blipFill>
        <p:spPr bwMode="auto">
          <a:xfrm>
            <a:off x="762000" y="1600200"/>
            <a:ext cx="1869034" cy="1773936"/>
          </a:xfrm>
          <a:prstGeom prst="rect">
            <a:avLst/>
          </a:prstGeom>
          <a:noFill/>
        </p:spPr>
      </p:pic>
      <p:sp>
        <p:nvSpPr>
          <p:cNvPr id="7" name="Rounded Rectangle 6"/>
          <p:cNvSpPr/>
          <p:nvPr/>
        </p:nvSpPr>
        <p:spPr>
          <a:xfrm>
            <a:off x="3543300" y="4495800"/>
            <a:ext cx="1981200" cy="1143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ICalculatorView</a:t>
            </a:r>
            <a:endParaRPr lang="en-US" dirty="0"/>
          </a:p>
        </p:txBody>
      </p:sp>
      <p:sp>
        <p:nvSpPr>
          <p:cNvPr id="9" name="Rounded Rectangle 8"/>
          <p:cNvSpPr/>
          <p:nvPr/>
        </p:nvSpPr>
        <p:spPr>
          <a:xfrm>
            <a:off x="6324600" y="4495800"/>
            <a:ext cx="2133600" cy="1143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CalculatorPresenter</a:t>
            </a:r>
            <a:endParaRPr lang="en-US" dirty="0"/>
          </a:p>
        </p:txBody>
      </p:sp>
      <p:sp>
        <p:nvSpPr>
          <p:cNvPr id="10" name="Rounded Rectangle 9"/>
          <p:cNvSpPr/>
          <p:nvPr/>
        </p:nvSpPr>
        <p:spPr>
          <a:xfrm>
            <a:off x="6324600" y="1915668"/>
            <a:ext cx="2133600" cy="1143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CalculatorEngine</a:t>
            </a:r>
            <a:endParaRPr lang="en-US" dirty="0"/>
          </a:p>
        </p:txBody>
      </p:sp>
      <p:sp>
        <p:nvSpPr>
          <p:cNvPr id="12" name="Down Arrow 11"/>
          <p:cNvSpPr/>
          <p:nvPr/>
        </p:nvSpPr>
        <p:spPr>
          <a:xfrm rot="16200000">
            <a:off x="3017520" y="4678680"/>
            <a:ext cx="228600" cy="777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5400000">
            <a:off x="5821680" y="4678680"/>
            <a:ext cx="228600" cy="777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48000" y="1915668"/>
            <a:ext cx="2819400" cy="1143000"/>
          </a:xfrm>
          <a:prstGeom prst="ellipse">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Unit Testing</a:t>
            </a:r>
          </a:p>
          <a:p>
            <a:pPr algn="ctr"/>
            <a:r>
              <a:rPr lang="en-US" dirty="0" smtClean="0"/>
              <a:t>Acceptance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The calculator example</a:t>
            </a:r>
            <a:endParaRPr lang="en-US" dirty="0"/>
          </a:p>
        </p:txBody>
      </p:sp>
      <p:sp>
        <p:nvSpPr>
          <p:cNvPr id="5" name="Title 4"/>
          <p:cNvSpPr>
            <a:spLocks noGrp="1"/>
          </p:cNvSpPr>
          <p:nvPr>
            <p:ph type="title"/>
          </p:nvPr>
        </p:nvSpPr>
        <p:spPr/>
        <p:txBody>
          <a:bodyPr/>
          <a:lstStyle/>
          <a:p>
            <a:r>
              <a:rPr lang="en-US" dirty="0" smtClean="0"/>
              <a:t>MVP – Supervising Presenter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Benefits</a:t>
            </a:r>
            <a:endParaRPr lang="en-US" dirty="0"/>
          </a:p>
        </p:txBody>
      </p:sp>
      <p:sp>
        <p:nvSpPr>
          <p:cNvPr id="6" name="Content Placeholder 5"/>
          <p:cNvSpPr>
            <a:spLocks noGrp="1"/>
          </p:cNvSpPr>
          <p:nvPr>
            <p:ph sz="quarter" idx="1"/>
          </p:nvPr>
        </p:nvSpPr>
        <p:spPr/>
        <p:txBody>
          <a:bodyPr>
            <a:normAutofit fontScale="70000" lnSpcReduction="20000"/>
          </a:bodyPr>
          <a:lstStyle/>
          <a:p>
            <a:r>
              <a:rPr lang="en-US" dirty="0" smtClean="0"/>
              <a:t>Higher Quality</a:t>
            </a:r>
          </a:p>
          <a:p>
            <a:pPr lvl="1"/>
            <a:r>
              <a:rPr lang="en-US" dirty="0" smtClean="0"/>
              <a:t>Decreased complexity</a:t>
            </a:r>
          </a:p>
          <a:p>
            <a:pPr lvl="2"/>
            <a:r>
              <a:rPr lang="en-US" dirty="0" smtClean="0"/>
              <a:t>Only code needed to validate tests is written</a:t>
            </a:r>
          </a:p>
          <a:p>
            <a:pPr lvl="1"/>
            <a:r>
              <a:rPr lang="en-US" dirty="0" smtClean="0"/>
              <a:t>Testing encourages better design</a:t>
            </a:r>
          </a:p>
          <a:p>
            <a:pPr lvl="2"/>
            <a:r>
              <a:rPr lang="en-US" dirty="0" smtClean="0"/>
              <a:t>Spaghetti code is not testable!</a:t>
            </a:r>
          </a:p>
          <a:p>
            <a:pPr lvl="1"/>
            <a:r>
              <a:rPr lang="en-US" dirty="0" smtClean="0"/>
              <a:t>Level of quality is “locked in” through regression tests</a:t>
            </a:r>
          </a:p>
          <a:p>
            <a:pPr lvl="1"/>
            <a:r>
              <a:rPr lang="en-US" dirty="0" smtClean="0"/>
              <a:t>Communication of requirements is more clearly defined</a:t>
            </a:r>
          </a:p>
          <a:p>
            <a:r>
              <a:rPr lang="en-US" dirty="0" smtClean="0"/>
              <a:t>Higher Throughput</a:t>
            </a:r>
          </a:p>
          <a:p>
            <a:pPr lvl="1"/>
            <a:r>
              <a:rPr lang="en-US" dirty="0" smtClean="0"/>
              <a:t>Long delays between test and fix cycles are eliminated</a:t>
            </a:r>
          </a:p>
          <a:p>
            <a:pPr lvl="1"/>
            <a:r>
              <a:rPr lang="en-US" dirty="0" smtClean="0"/>
              <a:t>Time to implement new features stays constant over time</a:t>
            </a:r>
          </a:p>
          <a:p>
            <a:pPr lvl="1"/>
            <a:r>
              <a:rPr lang="en-US" dirty="0" smtClean="0"/>
              <a:t>Bug fixes can be done quickly by writing new tests</a:t>
            </a:r>
          </a:p>
          <a:p>
            <a:pPr lvl="2"/>
            <a:r>
              <a:rPr lang="en-US" dirty="0" smtClean="0"/>
              <a:t>Test cases immediately pinpoint problem areas</a:t>
            </a:r>
          </a:p>
          <a:p>
            <a:pPr lvl="1"/>
            <a:r>
              <a:rPr lang="en-US" dirty="0" smtClean="0"/>
              <a:t>Refactoring can be done aggressively because of test suite</a:t>
            </a:r>
          </a:p>
          <a:p>
            <a:r>
              <a:rPr lang="en-US" dirty="0" smtClean="0"/>
              <a:t>Higher Morale</a:t>
            </a:r>
          </a:p>
          <a:p>
            <a:pPr lvl="1"/>
            <a:r>
              <a:rPr lang="en-US" dirty="0" smtClean="0"/>
              <a:t>Working with clean code makes you happier </a:t>
            </a:r>
            <a:r>
              <a:rPr lang="en-US" dirty="0" smtClean="0">
                <a:sym typeface="Wingdings" pitchFamily="2" charset="2"/>
              </a:rPr>
              <a: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sz="quarter" idx="1"/>
          </p:nvPr>
        </p:nvSpPr>
        <p:spPr/>
        <p:txBody>
          <a:bodyPr>
            <a:normAutofit fontScale="55000" lnSpcReduction="20000"/>
          </a:bodyPr>
          <a:lstStyle/>
          <a:p>
            <a:r>
              <a:rPr lang="en-US" dirty="0" smtClean="0">
                <a:hlinkClick r:id="rId2"/>
              </a:rPr>
              <a:t>http</a:t>
            </a:r>
            <a:r>
              <a:rPr lang="en-US" dirty="0" smtClean="0">
                <a:hlinkClick r:id="rId2"/>
              </a:rPr>
              <a:t>://www.umsl.edu/~sauterv/analysis/6840_f03_papers/frese</a:t>
            </a:r>
            <a:r>
              <a:rPr lang="en-US" dirty="0" smtClean="0">
                <a:hlinkClick r:id="rId2"/>
              </a:rPr>
              <a:t>/</a:t>
            </a:r>
            <a:endParaRPr lang="en-US" dirty="0" smtClean="0"/>
          </a:p>
          <a:p>
            <a:r>
              <a:rPr lang="en-US" dirty="0" smtClean="0">
                <a:hlinkClick r:id="rId3"/>
              </a:rPr>
              <a:t>http</a:t>
            </a:r>
            <a:r>
              <a:rPr lang="en-US" dirty="0" smtClean="0">
                <a:hlinkClick r:id="rId3"/>
              </a:rPr>
              <a:t>://</a:t>
            </a:r>
            <a:r>
              <a:rPr lang="en-US" dirty="0" smtClean="0">
                <a:hlinkClick r:id="rId3"/>
              </a:rPr>
              <a:t>spectrum.ieee.org/computing/software/why-software-fails/0</a:t>
            </a:r>
            <a:endParaRPr lang="en-US" dirty="0" smtClean="0"/>
          </a:p>
          <a:p>
            <a:r>
              <a:rPr lang="en-US" dirty="0" smtClean="0"/>
              <a:t>Mary and Tom </a:t>
            </a:r>
            <a:r>
              <a:rPr lang="en-US" dirty="0" err="1" smtClean="0"/>
              <a:t>Poppendieck</a:t>
            </a:r>
            <a:r>
              <a:rPr lang="en-US" dirty="0" smtClean="0"/>
              <a:t>, "Implementing Lean Software Development", Addison </a:t>
            </a:r>
            <a:r>
              <a:rPr lang="en-US" dirty="0" smtClean="0"/>
              <a:t>Wesley</a:t>
            </a:r>
          </a:p>
          <a:p>
            <a:r>
              <a:rPr lang="en-US" dirty="0" smtClean="0"/>
              <a:t>Michael Feathers, "Working Effectively With Legacy Code"</a:t>
            </a:r>
          </a:p>
          <a:p>
            <a:r>
              <a:rPr lang="en-US" dirty="0" smtClean="0"/>
              <a:t>S.O.L.I.D. </a:t>
            </a:r>
            <a:r>
              <a:rPr lang="en-US" dirty="0" smtClean="0">
                <a:hlinkClick r:id="rId4"/>
              </a:rPr>
              <a:t>http</a:t>
            </a:r>
            <a:r>
              <a:rPr lang="en-US" dirty="0" smtClean="0">
                <a:hlinkClick r:id="rId4"/>
              </a:rPr>
              <a:t>://</a:t>
            </a:r>
            <a:r>
              <a:rPr lang="en-US" dirty="0" smtClean="0">
                <a:hlinkClick r:id="rId4"/>
              </a:rPr>
              <a:t>butunclebob.com/ArticleS.UncleBob.PrinciplesOfOod</a:t>
            </a:r>
            <a:endParaRPr lang="en-US" dirty="0" smtClean="0"/>
          </a:p>
          <a:p>
            <a:r>
              <a:rPr lang="en-US" dirty="0" smtClean="0"/>
              <a:t>MVP - </a:t>
            </a:r>
            <a:r>
              <a:rPr lang="en-US" dirty="0" smtClean="0">
                <a:hlinkClick r:id="rId5"/>
              </a:rPr>
              <a:t>http://</a:t>
            </a:r>
            <a:r>
              <a:rPr lang="en-US" dirty="0" smtClean="0">
                <a:hlinkClick r:id="rId5"/>
              </a:rPr>
              <a:t>martinfowler.com/eaaDev/ModelViewPresenter.html</a:t>
            </a:r>
            <a:endParaRPr lang="en-US" dirty="0" smtClean="0"/>
          </a:p>
          <a:p>
            <a:r>
              <a:rPr lang="en-US" dirty="0" smtClean="0"/>
              <a:t>XP: </a:t>
            </a:r>
            <a:r>
              <a:rPr lang="en-US" dirty="0" smtClean="0">
                <a:hlinkClick r:id="rId6"/>
              </a:rPr>
              <a:t>http://www.extremeprogramming.org</a:t>
            </a:r>
            <a:r>
              <a:rPr lang="en-US" dirty="0" smtClean="0">
                <a:hlinkClick r:id="rId6"/>
              </a:rPr>
              <a:t>/</a:t>
            </a:r>
            <a:endParaRPr lang="en-US" dirty="0" smtClean="0"/>
          </a:p>
          <a:p>
            <a:r>
              <a:rPr lang="en-US" dirty="0" smtClean="0"/>
              <a:t>Lean Software Development: </a:t>
            </a:r>
            <a:r>
              <a:rPr lang="en-US" dirty="0" smtClean="0">
                <a:hlinkClick r:id="rId7"/>
              </a:rPr>
              <a:t>http://</a:t>
            </a:r>
            <a:r>
              <a:rPr lang="en-US" dirty="0" smtClean="0">
                <a:hlinkClick r:id="rId7"/>
              </a:rPr>
              <a:t>en.wikipedia.org/wiki/Lean_software_development</a:t>
            </a:r>
            <a:endParaRPr lang="en-US" dirty="0" smtClean="0"/>
          </a:p>
          <a:p>
            <a:r>
              <a:rPr lang="en-US" dirty="0" smtClean="0"/>
              <a:t>Dependency Inversion: </a:t>
            </a:r>
            <a:r>
              <a:rPr lang="en-US" dirty="0" smtClean="0">
                <a:hlinkClick r:id="rId8"/>
              </a:rPr>
              <a:t>http://</a:t>
            </a:r>
            <a:r>
              <a:rPr lang="en-US" dirty="0" smtClean="0">
                <a:hlinkClick r:id="rId8"/>
              </a:rPr>
              <a:t>www.objectmentor.com/resources/articles/dip.pdf</a:t>
            </a:r>
            <a:endParaRPr lang="en-US" dirty="0" smtClean="0"/>
          </a:p>
          <a:p>
            <a:r>
              <a:rPr lang="en-US" dirty="0" err="1" smtClean="0"/>
              <a:t>FitNesse</a:t>
            </a:r>
            <a:r>
              <a:rPr lang="en-US" dirty="0" smtClean="0"/>
              <a:t>: </a:t>
            </a:r>
            <a:r>
              <a:rPr lang="en-US" dirty="0" smtClean="0">
                <a:hlinkClick r:id="rId9"/>
              </a:rPr>
              <a:t>http://fitnesse.org</a:t>
            </a:r>
            <a:r>
              <a:rPr lang="en-US" dirty="0" smtClean="0">
                <a:hlinkClick r:id="rId9"/>
              </a:rPr>
              <a:t>/</a:t>
            </a:r>
            <a:endParaRPr lang="en-US" dirty="0" smtClean="0"/>
          </a:p>
          <a:p>
            <a:r>
              <a:rPr lang="en-US" dirty="0" smtClean="0"/>
              <a:t>MOQ: </a:t>
            </a:r>
            <a:r>
              <a:rPr lang="en-US" dirty="0" smtClean="0">
                <a:hlinkClick r:id="rId10"/>
              </a:rPr>
              <a:t>http://code.google.com/p/moq</a:t>
            </a:r>
            <a:r>
              <a:rPr lang="en-US" dirty="0" smtClean="0">
                <a:hlinkClick r:id="rId10"/>
              </a:rPr>
              <a:t>/</a:t>
            </a:r>
            <a:endParaRPr lang="en-US" dirty="0" smtClean="0"/>
          </a:p>
          <a:p>
            <a:r>
              <a:rPr lang="en-US" dirty="0" smtClean="0"/>
              <a:t>Behavior Driven Development: </a:t>
            </a:r>
            <a:r>
              <a:rPr lang="en-US" dirty="0" smtClean="0">
                <a:hlinkClick r:id="rId11"/>
              </a:rPr>
              <a:t>http://</a:t>
            </a:r>
            <a:r>
              <a:rPr lang="en-US" dirty="0" smtClean="0">
                <a:hlinkClick r:id="rId11"/>
              </a:rPr>
              <a:t>en.wikipedia.org/wiki/Behavior_Driven_Development</a:t>
            </a:r>
            <a:endParaRPr lang="en-US" dirty="0" smtClean="0"/>
          </a:p>
          <a:p>
            <a:r>
              <a:rPr lang="en-US" dirty="0" smtClean="0"/>
              <a:t>TDD: </a:t>
            </a:r>
            <a:r>
              <a:rPr lang="en-US" dirty="0" smtClean="0">
                <a:hlinkClick r:id="rId12"/>
              </a:rPr>
              <a:t>http://en.wikipedia.org/wiki/Test-driven_development</a:t>
            </a:r>
            <a:endParaRPr lang="en-US" dirty="0" smtClean="0"/>
          </a:p>
          <a:p>
            <a:r>
              <a:rPr lang="en-US" dirty="0" smtClean="0"/>
              <a:t>MS Study on Test Driven Development: </a:t>
            </a:r>
            <a:r>
              <a:rPr lang="en-US" dirty="0" smtClean="0">
                <a:hlinkClick r:id="rId13"/>
              </a:rPr>
              <a:t>http://research.microsoft.com/en-us/projects/esm/nagappan_tdd.pdf</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baseline="30000" dirty="0"/>
          </a:p>
        </p:txBody>
      </p:sp>
      <p:sp>
        <p:nvSpPr>
          <p:cNvPr id="7" name="Text Placeholder 6"/>
          <p:cNvSpPr>
            <a:spLocks noGrp="1"/>
          </p:cNvSpPr>
          <p:nvPr>
            <p:ph sz="quarter" idx="1"/>
          </p:nvPr>
        </p:nvSpPr>
        <p:spPr/>
        <p:txBody>
          <a:bodyPr>
            <a:normAutofit lnSpcReduction="10000"/>
          </a:bodyPr>
          <a:lstStyle/>
          <a:p>
            <a:r>
              <a:rPr lang="en-US" dirty="0" smtClean="0"/>
              <a:t>Building Software is Hard</a:t>
            </a:r>
            <a:r>
              <a:rPr lang="en-US" baseline="30000" dirty="0" smtClean="0"/>
              <a:t>1</a:t>
            </a:r>
          </a:p>
          <a:p>
            <a:pPr lvl="1"/>
            <a:r>
              <a:rPr lang="en-US" dirty="0" smtClean="0"/>
              <a:t>83.9% of software projects fail in some way</a:t>
            </a:r>
          </a:p>
          <a:p>
            <a:pPr lvl="2"/>
            <a:r>
              <a:rPr lang="en-US" dirty="0" smtClean="0"/>
              <a:t>52.7% were late, over budget, and lacking features and functionality originally specified</a:t>
            </a:r>
          </a:p>
          <a:p>
            <a:pPr lvl="2"/>
            <a:r>
              <a:rPr lang="en-US" dirty="0" smtClean="0"/>
              <a:t>31.1% were complete failures, being abandoned or cancelled</a:t>
            </a:r>
          </a:p>
          <a:p>
            <a:r>
              <a:rPr lang="en-US" dirty="0" smtClean="0"/>
              <a:t>Building Quality Software is Even Harder</a:t>
            </a:r>
            <a:r>
              <a:rPr lang="en-US" baseline="30000" dirty="0" smtClean="0"/>
              <a:t>1</a:t>
            </a:r>
          </a:p>
          <a:p>
            <a:pPr lvl="1"/>
            <a:r>
              <a:rPr lang="en-US" dirty="0" smtClean="0"/>
              <a:t>Only 16.2% succeed as:</a:t>
            </a:r>
          </a:p>
          <a:p>
            <a:pPr lvl="2"/>
            <a:r>
              <a:rPr lang="en-US" dirty="0" smtClean="0"/>
              <a:t>On Time</a:t>
            </a:r>
          </a:p>
          <a:p>
            <a:pPr lvl="2"/>
            <a:r>
              <a:rPr lang="en-US" dirty="0" smtClean="0"/>
              <a:t>On Budget</a:t>
            </a:r>
          </a:p>
          <a:p>
            <a:pPr lvl="2"/>
            <a:r>
              <a:rPr lang="en-US" dirty="0" smtClean="0"/>
              <a:t>All Features and Functionality Originally Specified</a:t>
            </a:r>
          </a:p>
        </p:txBody>
      </p:sp>
      <p:sp>
        <p:nvSpPr>
          <p:cNvPr id="8" name="Footer Placeholder 7"/>
          <p:cNvSpPr>
            <a:spLocks noGrp="1"/>
          </p:cNvSpPr>
          <p:nvPr>
            <p:ph type="ftr" sz="quarter" idx="11"/>
          </p:nvPr>
        </p:nvSpPr>
        <p:spPr/>
        <p:txBody>
          <a:bodyPr/>
          <a:lstStyle/>
          <a:p>
            <a:r>
              <a:rPr lang="en-US" dirty="0" smtClean="0"/>
              <a:t>1. http://www.umsl.edu/~sauterv/analysis/6840_f03_papers/frese/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Failure</a:t>
            </a:r>
            <a:r>
              <a:rPr lang="en-US" baseline="30000" dirty="0" smtClean="0"/>
              <a:t>1</a:t>
            </a:r>
            <a:endParaRPr lang="en-US" baseline="30000" dirty="0"/>
          </a:p>
        </p:txBody>
      </p:sp>
      <p:sp>
        <p:nvSpPr>
          <p:cNvPr id="4" name="Footer Placeholder 3"/>
          <p:cNvSpPr>
            <a:spLocks noGrp="1"/>
          </p:cNvSpPr>
          <p:nvPr>
            <p:ph type="ftr" sz="quarter" idx="11"/>
          </p:nvPr>
        </p:nvSpPr>
        <p:spPr/>
        <p:txBody>
          <a:bodyPr/>
          <a:lstStyle/>
          <a:p>
            <a:r>
              <a:rPr lang="en-US" dirty="0" smtClean="0"/>
              <a:t>1. http://spectrum.ieee.org/computing/software/why-software-fails/0</a:t>
            </a:r>
            <a:endParaRPr lang="en-US" dirty="0"/>
          </a:p>
        </p:txBody>
      </p:sp>
      <p:sp>
        <p:nvSpPr>
          <p:cNvPr id="5" name="Text Placeholder 4"/>
          <p:cNvSpPr>
            <a:spLocks noGrp="1"/>
          </p:cNvSpPr>
          <p:nvPr>
            <p:ph type="body" idx="2"/>
          </p:nvPr>
        </p:nvSpPr>
        <p:spPr/>
        <p:txBody>
          <a:bodyPr/>
          <a:lstStyle/>
          <a:p>
            <a:r>
              <a:rPr lang="en-US" dirty="0" smtClean="0"/>
              <a:t>Half of the reasons that projects fail are development and QA related.</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Unrealistic or unarticulated project goals</a:t>
            </a:r>
          </a:p>
          <a:p>
            <a:r>
              <a:rPr lang="en-US" dirty="0" smtClean="0"/>
              <a:t>Inaccurate estimates of needed resources</a:t>
            </a:r>
          </a:p>
          <a:p>
            <a:r>
              <a:rPr lang="en-US" dirty="0" smtClean="0"/>
              <a:t>Badly defined system requirements</a:t>
            </a:r>
          </a:p>
          <a:p>
            <a:r>
              <a:rPr lang="en-US" dirty="0" smtClean="0"/>
              <a:t>Poor reporting of the project's status</a:t>
            </a:r>
          </a:p>
          <a:p>
            <a:r>
              <a:rPr lang="en-US" dirty="0" smtClean="0"/>
              <a:t>Unmanaged risks</a:t>
            </a:r>
          </a:p>
          <a:p>
            <a:r>
              <a:rPr lang="en-US" dirty="0" smtClean="0"/>
              <a:t>Poor communication among customers, developers, and users</a:t>
            </a:r>
          </a:p>
          <a:p>
            <a:r>
              <a:rPr lang="en-US" dirty="0" smtClean="0"/>
              <a:t>Use of immature technology</a:t>
            </a:r>
          </a:p>
          <a:p>
            <a:r>
              <a:rPr lang="en-US" dirty="0" smtClean="0"/>
              <a:t>Inability to handle the project's complexity</a:t>
            </a:r>
          </a:p>
          <a:p>
            <a:r>
              <a:rPr lang="en-US" dirty="0" smtClean="0"/>
              <a:t>Sloppy development practices</a:t>
            </a:r>
          </a:p>
          <a:p>
            <a:r>
              <a:rPr lang="en-US" dirty="0" smtClean="0"/>
              <a:t>Poor project management</a:t>
            </a:r>
          </a:p>
          <a:p>
            <a:r>
              <a:rPr lang="en-US" dirty="0" smtClean="0"/>
              <a:t>Stakeholder politics</a:t>
            </a:r>
          </a:p>
          <a:p>
            <a:r>
              <a:rPr lang="en-US" dirty="0" smtClean="0"/>
              <a:t>Commercial pressures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3" presetClass="emph" presetSubtype="2" fill="hold" nodeType="withEffect">
                                  <p:stCondLst>
                                    <p:cond delay="0"/>
                                  </p:stCondLst>
                                  <p:childTnLst>
                                    <p:animClr clrSpc="rgb">
                                      <p:cBhvr override="childStyle">
                                        <p:cTn id="12" dur="500" fill="hold"/>
                                        <p:tgtEl>
                                          <p:spTgt spid="3">
                                            <p:txEl>
                                              <p:pRg st="2" end="2"/>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p:cBhvr override="childStyle">
                                        <p:cTn id="14" dur="500" fill="hold"/>
                                        <p:tgtEl>
                                          <p:spTgt spid="3">
                                            <p:txEl>
                                              <p:pRg st="3" end="3"/>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p:cBhvr override="childStyle">
                                        <p:cTn id="16" dur="500" fill="hold"/>
                                        <p:tgtEl>
                                          <p:spTgt spid="3">
                                            <p:txEl>
                                              <p:pRg st="4" end="4"/>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p:cBhvr override="childStyle">
                                        <p:cTn id="18" dur="500" fill="hold"/>
                                        <p:tgtEl>
                                          <p:spTgt spid="3">
                                            <p:txEl>
                                              <p:pRg st="5" end="5"/>
                                            </p:txEl>
                                          </p:spTgt>
                                        </p:tgtEl>
                                        <p:attrNameLst>
                                          <p:attrName>style.color</p:attrName>
                                        </p:attrNameLst>
                                      </p:cBhvr>
                                      <p:to>
                                        <a:schemeClr val="accent2"/>
                                      </p:to>
                                    </p:animClr>
                                  </p:childTnLst>
                                </p:cTn>
                              </p:par>
                              <p:par>
                                <p:cTn id="19" presetID="3" presetClass="emph" presetSubtype="2" fill="hold" nodeType="withEffect">
                                  <p:stCondLst>
                                    <p:cond delay="0"/>
                                  </p:stCondLst>
                                  <p:childTnLst>
                                    <p:animClr clrSpc="rgb">
                                      <p:cBhvr override="childStyle">
                                        <p:cTn id="20" dur="500" fill="hold"/>
                                        <p:tgtEl>
                                          <p:spTgt spid="3">
                                            <p:txEl>
                                              <p:pRg st="7" end="7"/>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p:cBhvr override="childStyle">
                                        <p:cTn id="22" dur="500" fill="hold"/>
                                        <p:tgtEl>
                                          <p:spTgt spid="3">
                                            <p:txEl>
                                              <p:pRg st="8" end="8"/>
                                            </p:txEl>
                                          </p:spTgt>
                                        </p:tgtEl>
                                        <p:attrNameLst>
                                          <p:attrName>style.color</p:attrName>
                                        </p:attrNameLst>
                                      </p:cBhvr>
                                      <p:to>
                                        <a:schemeClr val="accent2"/>
                                      </p:to>
                                    </p:animClr>
                                  </p:childTnLst>
                                </p:cTn>
                              </p:par>
                              <p:par>
                                <p:cTn id="23" presetID="9" presetClass="emph" presetSubtype="0" nodeType="withEffect">
                                  <p:stCondLst>
                                    <p:cond delay="0"/>
                                  </p:stCondLst>
                                  <p:childTnLst>
                                    <p:set>
                                      <p:cBhvr rctx="PPT">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nodeType="withEffect">
                                  <p:stCondLst>
                                    <p:cond delay="0"/>
                                  </p:stCondLst>
                                  <p:childTnLst>
                                    <p:set>
                                      <p:cBhvr rctx="PPT">
                                        <p:cTn id="27" dur="indefinite"/>
                                        <p:tgtEl>
                                          <p:spTgt spid="3">
                                            <p:txEl>
                                              <p:pRg st="9" end="9"/>
                                            </p:txEl>
                                          </p:spTgt>
                                        </p:tgtEl>
                                        <p:attrNameLst>
                                          <p:attrName>style.opacity</p:attrName>
                                        </p:attrNameLst>
                                      </p:cBhvr>
                                      <p:to>
                                        <p:strVal val="0.25"/>
                                      </p:to>
                                    </p:set>
                                    <p:animEffect filter="image" prLst="opacity: 0.25">
                                      <p:cBhvr rctx="IE">
                                        <p:cTn id="28" dur="indefinite"/>
                                        <p:tgtEl>
                                          <p:spTgt spid="3">
                                            <p:txEl>
                                              <p:pRg st="9" end="9"/>
                                            </p:txEl>
                                          </p:spTgt>
                                        </p:tgtEl>
                                      </p:cBhvr>
                                    </p:animEffect>
                                  </p:childTnLst>
                                </p:cTn>
                              </p:par>
                              <p:par>
                                <p:cTn id="29" presetID="9" presetClass="emph" presetSubtype="0" nodeType="withEffect">
                                  <p:stCondLst>
                                    <p:cond delay="0"/>
                                  </p:stCondLst>
                                  <p:childTnLst>
                                    <p:set>
                                      <p:cBhvr rctx="PPT">
                                        <p:cTn id="30" dur="indefinite"/>
                                        <p:tgtEl>
                                          <p:spTgt spid="3">
                                            <p:txEl>
                                              <p:pRg st="10" end="10"/>
                                            </p:txEl>
                                          </p:spTgt>
                                        </p:tgtEl>
                                        <p:attrNameLst>
                                          <p:attrName>style.opacity</p:attrName>
                                        </p:attrNameLst>
                                      </p:cBhvr>
                                      <p:to>
                                        <p:strVal val="0.25"/>
                                      </p:to>
                                    </p:set>
                                    <p:animEffect filter="image" prLst="opacity: 0.25">
                                      <p:cBhvr rctx="IE">
                                        <p:cTn id="31" dur="indefinite"/>
                                        <p:tgtEl>
                                          <p:spTgt spid="3">
                                            <p:txEl>
                                              <p:pRg st="10" end="10"/>
                                            </p:txEl>
                                          </p:spTgt>
                                        </p:tgtEl>
                                      </p:cBhvr>
                                    </p:animEffect>
                                  </p:childTnLst>
                                </p:cTn>
                              </p:par>
                              <p:par>
                                <p:cTn id="32" presetID="9" presetClass="emph" presetSubtype="0" nodeType="withEffect">
                                  <p:stCondLst>
                                    <p:cond delay="0"/>
                                  </p:stCondLst>
                                  <p:childTnLst>
                                    <p:set>
                                      <p:cBhvr rctx="PPT">
                                        <p:cTn id="33" dur="indefinite"/>
                                        <p:tgtEl>
                                          <p:spTgt spid="3">
                                            <p:txEl>
                                              <p:pRg st="11" end="11"/>
                                            </p:txEl>
                                          </p:spTgt>
                                        </p:tgtEl>
                                        <p:attrNameLst>
                                          <p:attrName>style.opacity</p:attrName>
                                        </p:attrNameLst>
                                      </p:cBhvr>
                                      <p:to>
                                        <p:strVal val="0.25"/>
                                      </p:to>
                                    </p:set>
                                    <p:animEffect filter="image" prLst="opacity: 0.25">
                                      <p:cBhvr rctx="IE">
                                        <p:cTn id="34" dur="indefinite"/>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Kills</a:t>
            </a:r>
            <a:endParaRPr lang="en-US" dirty="0"/>
          </a:p>
        </p:txBody>
      </p:sp>
      <p:sp>
        <p:nvSpPr>
          <p:cNvPr id="3" name="Text Placeholder 2"/>
          <p:cNvSpPr>
            <a:spLocks noGrp="1"/>
          </p:cNvSpPr>
          <p:nvPr>
            <p:ph type="body" idx="2"/>
          </p:nvPr>
        </p:nvSpPr>
        <p:spPr/>
        <p:txBody>
          <a:bodyPr/>
          <a:lstStyle/>
          <a:p>
            <a:r>
              <a:rPr lang="en-US" i="1" dirty="0" smtClean="0"/>
              <a:t>“The cost of complexity is not linear, it is exponential, and the cost of complexity eventually comes to dominate all other costs in most software systems.</a:t>
            </a:r>
            <a:r>
              <a:rPr lang="en-US" i="1" baseline="30000" dirty="0" smtClean="0"/>
              <a:t>1</a:t>
            </a:r>
            <a:r>
              <a:rPr lang="en-US" i="1" dirty="0" smtClean="0"/>
              <a:t>”</a:t>
            </a:r>
            <a:r>
              <a:rPr lang="en-US" dirty="0" smtClean="0"/>
              <a:t> -- Mary </a:t>
            </a:r>
            <a:r>
              <a:rPr lang="en-US" dirty="0" err="1" smtClean="0"/>
              <a:t>Poppendieck</a:t>
            </a:r>
            <a:endParaRPr lang="en-US" dirty="0"/>
          </a:p>
        </p:txBody>
      </p:sp>
      <p:graphicFrame>
        <p:nvGraphicFramePr>
          <p:cNvPr id="6" name="Content Placeholder 5"/>
          <p:cNvGraphicFramePr>
            <a:graphicFrameLocks noGrp="1"/>
          </p:cNvGraphicFramePr>
          <p:nvPr>
            <p:ph sz="quarter" idx="1"/>
          </p:nvPr>
        </p:nvGraphicFramePr>
        <p:xfrm>
          <a:off x="2335306" y="1752600"/>
          <a:ext cx="64008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11"/>
          </p:nvPr>
        </p:nvSpPr>
        <p:spPr>
          <a:xfrm>
            <a:off x="609600" y="6248206"/>
            <a:ext cx="8153400" cy="365125"/>
          </a:xfrm>
        </p:spPr>
        <p:txBody>
          <a:bodyPr/>
          <a:lstStyle/>
          <a:p>
            <a:r>
              <a:rPr lang="en-US" dirty="0" smtClean="0"/>
              <a:t>1. Mary and Tom </a:t>
            </a:r>
            <a:r>
              <a:rPr lang="en-US" dirty="0" err="1" smtClean="0"/>
              <a:t>Poppendieck</a:t>
            </a:r>
            <a:r>
              <a:rPr lang="en-US" dirty="0" smtClean="0"/>
              <a:t>, "Implementing Lean Software Development", Addison Wesley, 2007, p. 69</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Feature?</a:t>
            </a:r>
            <a:endParaRPr lang="en-US" dirty="0"/>
          </a:p>
        </p:txBody>
      </p:sp>
      <p:sp>
        <p:nvSpPr>
          <p:cNvPr id="3" name="Text Placeholder 2"/>
          <p:cNvSpPr>
            <a:spLocks noGrp="1"/>
          </p:cNvSpPr>
          <p:nvPr>
            <p:ph type="body" idx="2"/>
          </p:nvPr>
        </p:nvSpPr>
        <p:spPr/>
        <p:txBody>
          <a:bodyPr>
            <a:normAutofit fontScale="92500" lnSpcReduction="20000"/>
          </a:bodyPr>
          <a:lstStyle/>
          <a:p>
            <a:r>
              <a:rPr lang="en-US" b="1" i="1" dirty="0" smtClean="0"/>
              <a:t>“If we were to look for the root cause of waste in software development, a really good candidate would be complexity. Complexity calcifies our code and causes it to turn brittle and break.</a:t>
            </a:r>
            <a:r>
              <a:rPr lang="en-US" b="1" i="1" baseline="30000" dirty="0" smtClean="0"/>
              <a:t>1</a:t>
            </a:r>
            <a:r>
              <a:rPr lang="en-US" b="1" i="1" dirty="0" smtClean="0"/>
              <a:t>”</a:t>
            </a:r>
            <a:r>
              <a:rPr lang="en-US" b="1" dirty="0" smtClean="0"/>
              <a:t> – Mary </a:t>
            </a:r>
            <a:r>
              <a:rPr lang="en-US" b="1" dirty="0" err="1" smtClean="0"/>
              <a:t>Poppendieck</a:t>
            </a:r>
            <a:endParaRPr lang="en-US" b="1" dirty="0"/>
          </a:p>
        </p:txBody>
      </p:sp>
      <p:graphicFrame>
        <p:nvGraphicFramePr>
          <p:cNvPr id="7" name="Content Placeholder 6"/>
          <p:cNvGraphicFramePr>
            <a:graphicFrameLocks noGrp="1"/>
          </p:cNvGraphicFramePr>
          <p:nvPr>
            <p:ph sz="quarter" idx="1"/>
          </p:nvPr>
        </p:nvGraphicFramePr>
        <p:xfrm>
          <a:off x="2362200" y="1752600"/>
          <a:ext cx="64008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p:cNvSpPr>
            <a:spLocks noGrp="1"/>
          </p:cNvSpPr>
          <p:nvPr>
            <p:ph type="ftr" sz="quarter" idx="11"/>
          </p:nvPr>
        </p:nvSpPr>
        <p:spPr>
          <a:xfrm>
            <a:off x="609600" y="6248206"/>
            <a:ext cx="8001000" cy="365125"/>
          </a:xfrm>
        </p:spPr>
        <p:txBody>
          <a:bodyPr/>
          <a:lstStyle/>
          <a:p>
            <a:r>
              <a:rPr lang="en-US" dirty="0" smtClean="0"/>
              <a:t>1. Mary and Tom </a:t>
            </a:r>
            <a:r>
              <a:rPr lang="en-US" dirty="0" err="1" smtClean="0"/>
              <a:t>Poppendieck</a:t>
            </a:r>
            <a:r>
              <a:rPr lang="en-US" dirty="0" smtClean="0"/>
              <a:t>, "Implementing Lean Software Development", Addison Wesley, 2007, p. 67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Legacy Code</a:t>
            </a:r>
            <a:endParaRPr lang="en-US" dirty="0"/>
          </a:p>
        </p:txBody>
      </p:sp>
      <p:sp>
        <p:nvSpPr>
          <p:cNvPr id="7" name="TextBox 6"/>
          <p:cNvSpPr txBox="1"/>
          <p:nvPr/>
        </p:nvSpPr>
        <p:spPr>
          <a:xfrm>
            <a:off x="685800" y="1600200"/>
            <a:ext cx="7772400" cy="4524315"/>
          </a:xfrm>
          <a:prstGeom prst="rect">
            <a:avLst/>
          </a:prstGeom>
          <a:noFill/>
        </p:spPr>
        <p:txBody>
          <a:bodyPr wrap="square" rtlCol="0">
            <a:spAutoFit/>
          </a:bodyPr>
          <a:lstStyle/>
          <a:p>
            <a:r>
              <a:rPr lang="en-US" dirty="0" smtClean="0"/>
              <a:t>“Legacy code </a:t>
            </a:r>
            <a:r>
              <a:rPr lang="en-US" dirty="0"/>
              <a:t>is code from the past, maintained because it works. </a:t>
            </a:r>
            <a:r>
              <a:rPr lang="en-US" dirty="0" smtClean="0"/>
              <a:t>But, for </a:t>
            </a:r>
            <a:r>
              <a:rPr lang="en-US" dirty="0"/>
              <a:t>people who deal with </a:t>
            </a:r>
            <a:r>
              <a:rPr lang="en-US" dirty="0" smtClean="0"/>
              <a:t>it day </a:t>
            </a:r>
            <a:r>
              <a:rPr lang="en-US" dirty="0"/>
              <a:t>in and day out "legacy code" is a </a:t>
            </a:r>
            <a:r>
              <a:rPr lang="en-US" dirty="0" err="1" smtClean="0"/>
              <a:t>pandora's</a:t>
            </a:r>
            <a:r>
              <a:rPr lang="en-US" dirty="0" smtClean="0"/>
              <a:t> </a:t>
            </a:r>
            <a:r>
              <a:rPr lang="en-US" dirty="0"/>
              <a:t>box: sleepless nights and anxious </a:t>
            </a:r>
            <a:r>
              <a:rPr lang="en-US" dirty="0" smtClean="0"/>
              <a:t>days poring </a:t>
            </a:r>
            <a:r>
              <a:rPr lang="en-US" dirty="0"/>
              <a:t>through bad </a:t>
            </a:r>
            <a:r>
              <a:rPr lang="en-US" dirty="0" smtClean="0"/>
              <a:t>structure</a:t>
            </a:r>
            <a:r>
              <a:rPr lang="en-US" dirty="0"/>
              <a:t>, code that works in some incomprehensible way, </a:t>
            </a:r>
            <a:r>
              <a:rPr lang="en-US" dirty="0" smtClean="0"/>
              <a:t>days adding features </a:t>
            </a:r>
            <a:r>
              <a:rPr lang="en-US" dirty="0"/>
              <a:t>with no way of estimating how long it will take. The age of </a:t>
            </a:r>
            <a:r>
              <a:rPr lang="en-US" dirty="0" smtClean="0"/>
              <a:t>the </a:t>
            </a:r>
            <a:r>
              <a:rPr lang="en-US" dirty="0"/>
              <a:t>code </a:t>
            </a:r>
            <a:r>
              <a:rPr lang="en-US" dirty="0" smtClean="0"/>
              <a:t>has nothing </a:t>
            </a:r>
            <a:r>
              <a:rPr lang="en-US" dirty="0"/>
              <a:t>to do with it. People are writing legacy code </a:t>
            </a:r>
            <a:r>
              <a:rPr lang="en-US" dirty="0" smtClean="0"/>
              <a:t>right </a:t>
            </a:r>
            <a:r>
              <a:rPr lang="en-US" dirty="0"/>
              <a:t>now, maybe on your project</a:t>
            </a:r>
            <a:r>
              <a:rPr lang="en-US" dirty="0" smtClean="0"/>
              <a:t>.</a:t>
            </a:r>
          </a:p>
          <a:p>
            <a:endParaRPr lang="en-US" dirty="0"/>
          </a:p>
          <a:p>
            <a:r>
              <a:rPr lang="en-US" dirty="0" smtClean="0"/>
              <a:t>“The </a:t>
            </a:r>
            <a:r>
              <a:rPr lang="en-US" dirty="0"/>
              <a:t>main thing that distinguishes legacy code from non-legacy code is tests, or rather </a:t>
            </a:r>
            <a:r>
              <a:rPr lang="en-US" dirty="0" smtClean="0"/>
              <a:t>a lack </a:t>
            </a:r>
            <a:r>
              <a:rPr lang="en-US" dirty="0"/>
              <a:t>of tests. We can get a sense of this with a little thought experiment: how easy </a:t>
            </a:r>
            <a:r>
              <a:rPr lang="en-US" dirty="0" smtClean="0"/>
              <a:t>would it </a:t>
            </a:r>
            <a:r>
              <a:rPr lang="en-US" dirty="0"/>
              <a:t>be to modify your code base if it could bite back, if it could tell you when you made </a:t>
            </a:r>
            <a:r>
              <a:rPr lang="en-US" dirty="0" smtClean="0"/>
              <a:t>a mistake</a:t>
            </a:r>
            <a:r>
              <a:rPr lang="en-US" dirty="0"/>
              <a:t>? It would be pretty easy, wouldn't it? Most of the fear involved in </a:t>
            </a:r>
            <a:r>
              <a:rPr lang="en-US" dirty="0" smtClean="0"/>
              <a:t>making changes </a:t>
            </a:r>
            <a:r>
              <a:rPr lang="en-US" dirty="0"/>
              <a:t>to large code bases is fear of introducing subtle bugs; fear of changing </a:t>
            </a:r>
            <a:r>
              <a:rPr lang="en-US" dirty="0" smtClean="0"/>
              <a:t>things inadvertently</a:t>
            </a:r>
            <a:r>
              <a:rPr lang="en-US" dirty="0"/>
              <a:t>. With tests, you can make things better with impunity. To me, </a:t>
            </a:r>
            <a:r>
              <a:rPr lang="en-US" dirty="0" smtClean="0"/>
              <a:t>the difference </a:t>
            </a:r>
            <a:r>
              <a:rPr lang="en-US" dirty="0"/>
              <a:t>is so critical, it overwhelms any other distinction. With tests, you can </a:t>
            </a:r>
            <a:r>
              <a:rPr lang="en-US" dirty="0" smtClean="0"/>
              <a:t>make things </a:t>
            </a:r>
            <a:r>
              <a:rPr lang="en-US" dirty="0"/>
              <a:t>better. Without them, you just don’t know whether things are getting better </a:t>
            </a:r>
            <a:r>
              <a:rPr lang="en-US" dirty="0" smtClean="0"/>
              <a:t>or worse.”</a:t>
            </a:r>
            <a:r>
              <a:rPr lang="en-US" baseline="30000" dirty="0" smtClean="0"/>
              <a:t>1</a:t>
            </a:r>
            <a:endParaRPr lang="en-US" baseline="30000" dirty="0"/>
          </a:p>
        </p:txBody>
      </p:sp>
      <p:sp>
        <p:nvSpPr>
          <p:cNvPr id="9" name="Footer Placeholder 8"/>
          <p:cNvSpPr>
            <a:spLocks noGrp="1"/>
          </p:cNvSpPr>
          <p:nvPr>
            <p:ph type="ftr" sz="quarter" idx="11"/>
          </p:nvPr>
        </p:nvSpPr>
        <p:spPr/>
        <p:txBody>
          <a:bodyPr/>
          <a:lstStyle/>
          <a:p>
            <a:r>
              <a:rPr lang="en-US" dirty="0" smtClean="0"/>
              <a:t>1. Michael Feathers, "Working Effectively With Legacy Code"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Strategies And Patterns</a:t>
            </a:r>
            <a:endParaRPr lang="en-US" dirty="0"/>
          </a:p>
        </p:txBody>
      </p:sp>
      <p:sp>
        <p:nvSpPr>
          <p:cNvPr id="7" name="Text Placeholder 6"/>
          <p:cNvSpPr>
            <a:spLocks noGrp="1"/>
          </p:cNvSpPr>
          <p:nvPr>
            <p:ph type="body" idx="2"/>
          </p:nvPr>
        </p:nvSpPr>
        <p:spPr/>
        <p:txBody>
          <a:bodyPr>
            <a:normAutofit lnSpcReduction="10000"/>
          </a:bodyPr>
          <a:lstStyle/>
          <a:p>
            <a:r>
              <a:rPr lang="en-US" dirty="0" smtClean="0"/>
              <a:t>The first step to taming complexity is by writing cleaner code. Loosely coupled and highly cohesive code will not only facilitate testing, but ensure that the software can adapt to change.</a:t>
            </a:r>
            <a:endParaRPr lang="en-US" dirty="0"/>
          </a:p>
        </p:txBody>
      </p:sp>
      <p:sp>
        <p:nvSpPr>
          <p:cNvPr id="6" name="Content Placeholder 5"/>
          <p:cNvSpPr>
            <a:spLocks noGrp="1"/>
          </p:cNvSpPr>
          <p:nvPr>
            <p:ph sz="quarter" idx="1"/>
          </p:nvPr>
        </p:nvSpPr>
        <p:spPr/>
        <p:txBody>
          <a:bodyPr/>
          <a:lstStyle/>
          <a:p>
            <a:r>
              <a:rPr lang="en-US" dirty="0" smtClean="0"/>
              <a:t>S.O.L.I.D.</a:t>
            </a:r>
            <a:r>
              <a:rPr lang="en-US" baseline="30000" dirty="0" smtClean="0"/>
              <a:t>1</a:t>
            </a:r>
          </a:p>
          <a:p>
            <a:pPr lvl="1"/>
            <a:r>
              <a:rPr lang="en-US" b="1" u="sng" dirty="0" smtClean="0"/>
              <a:t>S</a:t>
            </a:r>
            <a:r>
              <a:rPr lang="en-US" dirty="0" smtClean="0"/>
              <a:t>ingle responsibility principle</a:t>
            </a:r>
          </a:p>
          <a:p>
            <a:pPr lvl="1"/>
            <a:r>
              <a:rPr lang="en-US" b="1" u="sng" dirty="0" smtClean="0"/>
              <a:t>O</a:t>
            </a:r>
            <a:r>
              <a:rPr lang="en-US" dirty="0" smtClean="0"/>
              <a:t>pen closed principle</a:t>
            </a:r>
          </a:p>
          <a:p>
            <a:pPr lvl="1"/>
            <a:r>
              <a:rPr lang="en-US" b="1" u="sng" dirty="0" err="1" smtClean="0"/>
              <a:t>L</a:t>
            </a:r>
            <a:r>
              <a:rPr lang="en-US" dirty="0" err="1" smtClean="0"/>
              <a:t>iskov</a:t>
            </a:r>
            <a:r>
              <a:rPr lang="en-US" dirty="0" smtClean="0"/>
              <a:t> substitution principle</a:t>
            </a:r>
          </a:p>
          <a:p>
            <a:pPr lvl="1"/>
            <a:r>
              <a:rPr lang="en-US" b="1" u="sng" dirty="0" smtClean="0"/>
              <a:t>I</a:t>
            </a:r>
            <a:r>
              <a:rPr lang="en-US" dirty="0" smtClean="0"/>
              <a:t>nterface segregation principle</a:t>
            </a:r>
          </a:p>
          <a:p>
            <a:pPr lvl="1"/>
            <a:r>
              <a:rPr lang="en-US" b="1" u="sng" dirty="0" smtClean="0"/>
              <a:t>D</a:t>
            </a:r>
            <a:r>
              <a:rPr lang="en-US" dirty="0" smtClean="0"/>
              <a:t>ependency inversion principle</a:t>
            </a:r>
          </a:p>
        </p:txBody>
      </p:sp>
      <p:sp>
        <p:nvSpPr>
          <p:cNvPr id="8" name="Footer Placeholder 7"/>
          <p:cNvSpPr>
            <a:spLocks noGrp="1"/>
          </p:cNvSpPr>
          <p:nvPr>
            <p:ph type="ftr" sz="quarter" idx="11"/>
          </p:nvPr>
        </p:nvSpPr>
        <p:spPr/>
        <p:txBody>
          <a:bodyPr/>
          <a:lstStyle/>
          <a:p>
            <a:r>
              <a:rPr lang="en-US" dirty="0" smtClean="0"/>
              <a:t>1. http://butunclebob.com/ArticleS.UncleBob.PrinciplesOfOod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2" end="2"/>
                                            </p:txEl>
                                          </p:spTgt>
                                        </p:tgtEl>
                                        <p:attrNameLst>
                                          <p:attrName>style.opacity</p:attrName>
                                        </p:attrNameLst>
                                      </p:cBhvr>
                                      <p:to>
                                        <p:strVal val="0.25"/>
                                      </p:to>
                                    </p:set>
                                    <p:animEffect filter="image" prLst="opacity: 0.25">
                                      <p:cBhvr rctx="IE">
                                        <p:cTn id="7" dur="indefinite"/>
                                        <p:tgtEl>
                                          <p:spTgt spid="6">
                                            <p:txEl>
                                              <p:pRg st="2" end="2"/>
                                            </p:txEl>
                                          </p:spTgt>
                                        </p:tgtEl>
                                      </p:cBhvr>
                                    </p:animEffect>
                                  </p:childTnLst>
                                </p:cTn>
                              </p:par>
                              <p:par>
                                <p:cTn id="8" presetID="9" presetClass="emph" presetSubtype="0" nodeType="withEffect">
                                  <p:stCondLst>
                                    <p:cond delay="0"/>
                                  </p:stCondLst>
                                  <p:childTnLst>
                                    <p:set>
                                      <p:cBhvr rctx="PPT">
                                        <p:cTn id="9" dur="indefinite"/>
                                        <p:tgtEl>
                                          <p:spTgt spid="6">
                                            <p:txEl>
                                              <p:pRg st="3" end="3"/>
                                            </p:txEl>
                                          </p:spTgt>
                                        </p:tgtEl>
                                        <p:attrNameLst>
                                          <p:attrName>style.opacity</p:attrName>
                                        </p:attrNameLst>
                                      </p:cBhvr>
                                      <p:to>
                                        <p:strVal val="0.25"/>
                                      </p:to>
                                    </p:set>
                                    <p:animEffect filter="image" prLst="opacity: 0.25">
                                      <p:cBhvr rctx="IE">
                                        <p:cTn id="10" dur="indefinite"/>
                                        <p:tgtEl>
                                          <p:spTgt spid="6">
                                            <p:txEl>
                                              <p:pRg st="3" end="3"/>
                                            </p:txEl>
                                          </p:spTgt>
                                        </p:tgtEl>
                                      </p:cBhvr>
                                    </p:animEffect>
                                  </p:childTnLst>
                                </p:cTn>
                              </p:par>
                              <p:par>
                                <p:cTn id="11" presetID="9" presetClass="emph" presetSubtype="0" nodeType="withEffect">
                                  <p:stCondLst>
                                    <p:cond delay="0"/>
                                  </p:stCondLst>
                                  <p:childTnLst>
                                    <p:set>
                                      <p:cBhvr rctx="PPT">
                                        <p:cTn id="12" dur="indefinite"/>
                                        <p:tgtEl>
                                          <p:spTgt spid="6">
                                            <p:txEl>
                                              <p:pRg st="4" end="4"/>
                                            </p:txEl>
                                          </p:spTgt>
                                        </p:tgtEl>
                                        <p:attrNameLst>
                                          <p:attrName>style.opacity</p:attrName>
                                        </p:attrNameLst>
                                      </p:cBhvr>
                                      <p:to>
                                        <p:strVal val="0.25"/>
                                      </p:to>
                                    </p:set>
                                    <p:animEffect filter="image" prLst="opacity: 0.25">
                                      <p:cBhvr rctx="IE">
                                        <p:cTn id="13" dur="indefinite"/>
                                        <p:tgtEl>
                                          <p:spTgt spid="6">
                                            <p:txEl>
                                              <p:pRg st="4" end="4"/>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38400" y="2971800"/>
            <a:ext cx="2667000" cy="1754326"/>
          </a:xfrm>
          <a:prstGeom prst="rect">
            <a:avLst/>
          </a:prstGeom>
          <a:noFill/>
        </p:spPr>
        <p:txBody>
          <a:bodyPr wrap="square" rtlCol="0">
            <a:spAutoFit/>
          </a:bodyPr>
          <a:lstStyle/>
          <a:p>
            <a:pPr algn="ctr"/>
            <a:r>
              <a:rPr lang="en-US" dirty="0" smtClean="0"/>
              <a:t>To prevent this from happening we need to break the dependency, and rely on abstractions instead of concrete instances.</a:t>
            </a:r>
            <a:endParaRPr lang="en-US" dirty="0"/>
          </a:p>
        </p:txBody>
      </p:sp>
      <p:sp>
        <p:nvSpPr>
          <p:cNvPr id="18" name="Down Arrow 17"/>
          <p:cNvSpPr/>
          <p:nvPr/>
        </p:nvSpPr>
        <p:spPr>
          <a:xfrm rot="10800000">
            <a:off x="7048501" y="2743200"/>
            <a:ext cx="304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Break Those Dependencies!</a:t>
            </a:r>
            <a:endParaRPr lang="en-US" dirty="0"/>
          </a:p>
        </p:txBody>
      </p:sp>
      <p:sp>
        <p:nvSpPr>
          <p:cNvPr id="5" name="Text Placeholder 4"/>
          <p:cNvSpPr>
            <a:spLocks noGrp="1"/>
          </p:cNvSpPr>
          <p:nvPr>
            <p:ph type="body" idx="2"/>
          </p:nvPr>
        </p:nvSpPr>
        <p:spPr/>
        <p:txBody>
          <a:bodyPr>
            <a:normAutofit fontScale="92500" lnSpcReduction="20000"/>
          </a:bodyPr>
          <a:lstStyle/>
          <a:p>
            <a:r>
              <a:rPr lang="en-US" dirty="0" smtClean="0"/>
              <a:t>Heavy domain objects are hard to test because they rely on concrete dependencies.</a:t>
            </a:r>
          </a:p>
          <a:p>
            <a:r>
              <a:rPr lang="en-US" dirty="0" smtClean="0"/>
              <a:t>By inverting those dependencies we free ourselves up not only for ease of testing, but the ability to vary behavior easily.</a:t>
            </a:r>
            <a:endParaRPr lang="en-US" dirty="0"/>
          </a:p>
        </p:txBody>
      </p:sp>
      <p:sp>
        <p:nvSpPr>
          <p:cNvPr id="8" name="Rounded Rectangle 7"/>
          <p:cNvSpPr/>
          <p:nvPr/>
        </p:nvSpPr>
        <p:spPr>
          <a:xfrm>
            <a:off x="5867400" y="1905000"/>
            <a:ext cx="266700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OracleContactDataAccess</a:t>
            </a:r>
            <a:endParaRPr lang="en-US" dirty="0"/>
          </a:p>
        </p:txBody>
      </p:sp>
      <p:sp>
        <p:nvSpPr>
          <p:cNvPr id="9" name="Down Arrow 8"/>
          <p:cNvSpPr/>
          <p:nvPr/>
        </p:nvSpPr>
        <p:spPr>
          <a:xfrm rot="16200000">
            <a:off x="5143500" y="1752601"/>
            <a:ext cx="3048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867400" y="1905000"/>
            <a:ext cx="2667000" cy="838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SqlContactDataAccess</a:t>
            </a:r>
            <a:endParaRPr lang="en-US" dirty="0"/>
          </a:p>
        </p:txBody>
      </p:sp>
      <p:sp>
        <p:nvSpPr>
          <p:cNvPr id="15" name="Rounded Rectangle 14"/>
          <p:cNvSpPr/>
          <p:nvPr/>
        </p:nvSpPr>
        <p:spPr>
          <a:xfrm>
            <a:off x="5867400" y="1905000"/>
            <a:ext cx="266700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IContactDataAccess</a:t>
            </a:r>
            <a:endParaRPr lang="en-US" dirty="0"/>
          </a:p>
        </p:txBody>
      </p:sp>
      <p:sp>
        <p:nvSpPr>
          <p:cNvPr id="6" name="Rounded Rectangle 5"/>
          <p:cNvSpPr/>
          <p:nvPr/>
        </p:nvSpPr>
        <p:spPr>
          <a:xfrm>
            <a:off x="2743200" y="1905000"/>
            <a:ext cx="1981200" cy="838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ContactManager</a:t>
            </a:r>
            <a:endParaRPr lang="en-US" dirty="0"/>
          </a:p>
        </p:txBody>
      </p:sp>
      <p:sp>
        <p:nvSpPr>
          <p:cNvPr id="14" name="Multiply 13"/>
          <p:cNvSpPr/>
          <p:nvPr/>
        </p:nvSpPr>
        <p:spPr>
          <a:xfrm>
            <a:off x="2514600" y="1524000"/>
            <a:ext cx="2438400" cy="1676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4953000" y="2019300"/>
            <a:ext cx="685800" cy="6096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62200" y="3048000"/>
            <a:ext cx="2819400" cy="923330"/>
          </a:xfrm>
          <a:prstGeom prst="rect">
            <a:avLst/>
          </a:prstGeom>
          <a:noFill/>
        </p:spPr>
        <p:txBody>
          <a:bodyPr wrap="square" rtlCol="0">
            <a:spAutoFit/>
          </a:bodyPr>
          <a:lstStyle/>
          <a:p>
            <a:pPr algn="ctr"/>
            <a:r>
              <a:rPr lang="en-US" dirty="0" smtClean="0"/>
              <a:t>By changing the data access layer we break any dependent classes.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xit" presetSubtype="0" fill="hold" grpId="0" nodeType="withEffect">
                                  <p:stCondLst>
                                    <p:cond delay="0"/>
                                  </p:stCondLst>
                                  <p:childTnLst>
                                    <p:animEffect transition="out" filter="fade">
                                      <p:cBhvr>
                                        <p:cTn id="9" dur="2000"/>
                                        <p:tgtEl>
                                          <p:spTgt spid="8"/>
                                        </p:tgtEl>
                                      </p:cBhvr>
                                    </p:animEffect>
                                    <p:set>
                                      <p:cBhvr>
                                        <p:cTn id="10" dur="1" fill="hold">
                                          <p:stCondLst>
                                            <p:cond delay="19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16"/>
                                        </p:tgtEl>
                                      </p:cBhvr>
                                    </p:animEffect>
                                    <p:set>
                                      <p:cBhvr>
                                        <p:cTn id="31" dur="1" fill="hold">
                                          <p:stCondLst>
                                            <p:cond delay="1999"/>
                                          </p:stCondLst>
                                        </p:cTn>
                                        <p:tgtEl>
                                          <p:spTgt spid="1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000"/>
                                        <p:tgtEl>
                                          <p:spTgt spid="18"/>
                                        </p:tgtEl>
                                      </p:cBhvr>
                                    </p:animEffect>
                                  </p:childTnLst>
                                </p:cTn>
                              </p:par>
                              <p:par>
                                <p:cTn id="35" presetID="42" presetClass="path" presetSubtype="0" accel="50000" decel="50000" fill="hold" grpId="1" nodeType="withEffect">
                                  <p:stCondLst>
                                    <p:cond delay="0"/>
                                  </p:stCondLst>
                                  <p:childTnLst>
                                    <p:animMotion origin="layout" path="M 0 0  L 0 0.33333  E" pathEditMode="relative" ptsTypes="">
                                      <p:cBhvr>
                                        <p:cTn id="36" dur="2000" fill="hold"/>
                                        <p:tgtEl>
                                          <p:spTgt spid="10"/>
                                        </p:tgtEl>
                                        <p:attrNameLst>
                                          <p:attrName>ppt_x</p:attrName>
                                          <p:attrName>ppt_y</p:attrName>
                                        </p:attrNameLst>
                                      </p:cBhvr>
                                    </p:animMotion>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animBg="1"/>
      <p:bldP spid="8" grpId="0" animBg="1"/>
      <p:bldP spid="10" grpId="0" animBg="1"/>
      <p:bldP spid="10" grpId="1" animBg="1"/>
      <p:bldP spid="15" grpId="0" animBg="1"/>
      <p:bldP spid="14" grpId="0" animBg="1"/>
      <p:bldP spid="14" grpId="1" animBg="1"/>
      <p:bldP spid="16" grpId="0" animBg="1"/>
      <p:bldP spid="16" grpId="1" animBg="1"/>
      <p:bldP spid="17" grpId="0"/>
      <p:bldP spid="1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A Quick Demonstration</a:t>
            </a:r>
            <a:endParaRPr lang="en-US" dirty="0"/>
          </a:p>
        </p:txBody>
      </p:sp>
      <p:sp>
        <p:nvSpPr>
          <p:cNvPr id="5" name="Title 4"/>
          <p:cNvSpPr>
            <a:spLocks noGrp="1"/>
          </p:cNvSpPr>
          <p:nvPr>
            <p:ph type="title"/>
          </p:nvPr>
        </p:nvSpPr>
        <p:spPr/>
        <p:txBody>
          <a:bodyPr/>
          <a:lstStyle/>
          <a:p>
            <a:r>
              <a:rPr lang="en-US" dirty="0" smtClean="0"/>
              <a:t>Dependency Inversion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1305</TotalTime>
  <Words>1188</Words>
  <Application>Microsoft Office PowerPoint</Application>
  <PresentationFormat>On-screen Show (4:3)</PresentationFormat>
  <Paragraphs>141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Building quality in</vt:lpstr>
      <vt:lpstr>Introduction</vt:lpstr>
      <vt:lpstr>Reasons For Failure1</vt:lpstr>
      <vt:lpstr>Complexity Kills</vt:lpstr>
      <vt:lpstr>What’s in a Feature?</vt:lpstr>
      <vt:lpstr>Legacy Code</vt:lpstr>
      <vt:lpstr>Strategies And Patterns</vt:lpstr>
      <vt:lpstr>Break Those Dependencies!</vt:lpstr>
      <vt:lpstr>Dependency Inversion</vt:lpstr>
      <vt:lpstr>Strategies And Patterns</vt:lpstr>
      <vt:lpstr>Strategies And Patterns</vt:lpstr>
      <vt:lpstr>Strategies And Patterns</vt:lpstr>
      <vt:lpstr>Strategies And Patterns</vt:lpstr>
      <vt:lpstr>MVP in A Nutshell</vt:lpstr>
      <vt:lpstr>MVP – Supervising Presenter</vt:lpstr>
      <vt:lpstr>Benefits</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quality in</dc:title>
  <dc:creator>jcarroll</dc:creator>
  <cp:lastModifiedBy>jcarroll</cp:lastModifiedBy>
  <cp:revision>65</cp:revision>
  <dcterms:created xsi:type="dcterms:W3CDTF">2010-04-27T18:07:09Z</dcterms:created>
  <dcterms:modified xsi:type="dcterms:W3CDTF">2010-05-03T17:40:38Z</dcterms:modified>
</cp:coreProperties>
</file>