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peechmatics/how-to-build-a-streaming-dataloader-with-pytorch-a66dd891d9dd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d7d0e16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d7d0e1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d7d0e169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4d7d0e16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4d7d0e1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4d7d0e1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4d7d0e16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4d7d0e16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update both rdkit and descriptastorus for up-to-date features: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conda update rdkit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pip install --upgrade descriptastorus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4d7d0e1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4d7d0e1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4d7d0e1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4d7d0e1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4d7d0e169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4d7d0e169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4d7d0e1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4d7d0e1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4d7d0e1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4d7d0e1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DataLoader suggestion from Drew Wicke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https://medium.com/speechmatics/how-to-build-a-streaming-dataloader-with-pytorch-a66dd891d9dd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4d7d0e16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4d7d0e16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fe1b8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fe1b8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4d7d0e1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4d7d0e1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4d7d0e1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4d7d0e1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d7d0e1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d7d0e1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4d7d0e16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4d7d0e1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4d7d0e16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4d7d0e16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d7d0e1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d7d0e1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d7d0e169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d7d0e169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fe1b8f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fe1b8f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d7d0e1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d7d0e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d7d0e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d7d0e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4d7d0e1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4d7d0e1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d7d0e1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d7d0e1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github.com/chemprop/chemprop/blob/master/scripts/save_features.py" TargetMode="External"/><Relationship Id="rId6" Type="http://schemas.openxmlformats.org/officeDocument/2006/relationships/hyperlink" Target="https://github.com/chemprop/chemprop/blob/master/chemprop/features/features_generators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hemprop/chemprop/blob/master/hyperparameter_optimization.py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hemprop/chemprop/blob/master/chemprop/args.py" TargetMode="External"/><Relationship Id="rId4" Type="http://schemas.openxmlformats.org/officeDocument/2006/relationships/hyperlink" Target="https://docs.python.org/3/library/argparse.html" TargetMode="External"/><Relationship Id="rId5" Type="http://schemas.openxmlformats.org/officeDocument/2006/relationships/hyperlink" Target="https://github.com/swansonk14/typed-argument-parser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ytorch.org/docs/stable/data.html#torch.utils.data.DataLoader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abs/2002.03244" TargetMode="External"/><Relationship Id="rId4" Type="http://schemas.openxmlformats.org/officeDocument/2006/relationships/hyperlink" Target="https://github.com/chemprop/chemprop/blob/master/interpret.py" TargetMode="External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hemprop/chemprop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chemprop.csail.mit.edu/" TargetMode="External"/><Relationship Id="rId4" Type="http://schemas.openxmlformats.org/officeDocument/2006/relationships/hyperlink" Target="http://localhost:3000" TargetMode="External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chemprop/chemprop/blob/master/sklearn_train.py" TargetMode="External"/><Relationship Id="rId4" Type="http://schemas.openxmlformats.org/officeDocument/2006/relationships/hyperlink" Target="https://github.com/chemprop/chemprop/blob/master/sklearn_predict.py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chemprop/chemprop/tree/master/scripts" TargetMode="External"/><Relationship Id="rId4" Type="http://schemas.openxmlformats.org/officeDocument/2006/relationships/hyperlink" Target="https://github.com/chemprop/chemprop/blob/master/scripts/tsne.py" TargetMode="External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anaconda.com/anaconda/install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hemprop/chemprop/blob/master/chemprop/args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6006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orch.org/docs/stable/notes/randomnes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Chemprop++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New Features + Tips and Tricks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Building Better Models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Kyle Swanson</a:t>
            </a:r>
            <a:r>
              <a:rPr lang="en"/>
              <a:t>, Kevin Yang, Wengong Jin, Lior Hirschfeld, Tommi Jaakkola, Regina Barzilay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93" y="4292962"/>
            <a:ext cx="2188808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python predict.py --test_path data/bace.csv --preds_path preds.csv --checkpoint_dir save_dir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Previously: SMILES in first column</a:t>
            </a:r>
            <a:endParaRPr b="1"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/>
              <a:t> Optionally specify SMILES column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--smiles_column SMILES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/>
              <a:t>Data from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test_path</a:t>
            </a:r>
            <a:r>
              <a:rPr lang="en"/>
              <a:t> is copied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preds_path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5" y="3632362"/>
            <a:ext cx="3725574" cy="12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274" y="3632350"/>
            <a:ext cx="3725601" cy="123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2"/>
          <p:cNvCxnSpPr>
            <a:stCxn id="202" idx="3"/>
            <a:endCxn id="203" idx="1"/>
          </p:cNvCxnSpPr>
          <p:nvPr/>
        </p:nvCxnSpPr>
        <p:spPr>
          <a:xfrm>
            <a:off x="3983699" y="4251925"/>
            <a:ext cx="1176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Molecular Features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274050" y="1105576"/>
            <a:ext cx="8595916" cy="3690768"/>
            <a:chOff x="1060980" y="682011"/>
            <a:chExt cx="7344426" cy="3328014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6528947" y="1581567"/>
              <a:ext cx="186300" cy="924600"/>
              <a:chOff x="6490022" y="2109429"/>
              <a:chExt cx="186300" cy="924600"/>
            </a:xfrm>
          </p:grpSpPr>
          <p:sp>
            <p:nvSpPr>
              <p:cNvPr id="217" name="Google Shape;217;p24"/>
              <p:cNvSpPr/>
              <p:nvPr/>
            </p:nvSpPr>
            <p:spPr>
              <a:xfrm>
                <a:off x="6490022" y="2109429"/>
                <a:ext cx="186300" cy="9246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6526595" y="2157447"/>
                <a:ext cx="113100" cy="11970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6526595" y="2300895"/>
                <a:ext cx="113100" cy="1197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6526595" y="2442032"/>
                <a:ext cx="113100" cy="1197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6526595" y="2585479"/>
                <a:ext cx="113100" cy="1197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526595" y="2728927"/>
                <a:ext cx="113100" cy="119700"/>
              </a:xfrm>
              <a:prstGeom prst="ellipse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526595" y="2872375"/>
                <a:ext cx="113100" cy="1197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24"/>
            <p:cNvSpPr/>
            <p:nvPr/>
          </p:nvSpPr>
          <p:spPr>
            <a:xfrm>
              <a:off x="7517446" y="2326654"/>
              <a:ext cx="186300" cy="478800"/>
            </a:xfrm>
            <a:prstGeom prst="flowChartAlternate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7554020" y="2360645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7554020" y="2504093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7554020" y="2645230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4"/>
            <p:cNvCxnSpPr/>
            <p:nvPr/>
          </p:nvCxnSpPr>
          <p:spPr>
            <a:xfrm flipH="1" rot="10800000">
              <a:off x="6718162" y="2338488"/>
              <a:ext cx="796500" cy="301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4"/>
            <p:cNvCxnSpPr/>
            <p:nvPr/>
          </p:nvCxnSpPr>
          <p:spPr>
            <a:xfrm flipH="1" rot="10800000">
              <a:off x="6723927" y="2781750"/>
              <a:ext cx="770700" cy="739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4"/>
            <p:cNvCxnSpPr/>
            <p:nvPr/>
          </p:nvCxnSpPr>
          <p:spPr>
            <a:xfrm>
              <a:off x="6730137" y="2633472"/>
              <a:ext cx="758400" cy="164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4"/>
            <p:cNvCxnSpPr/>
            <p:nvPr/>
          </p:nvCxnSpPr>
          <p:spPr>
            <a:xfrm flipH="1" rot="10800000">
              <a:off x="6718162" y="2345900"/>
              <a:ext cx="782400" cy="117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Google Shape;232;p24"/>
            <p:cNvSpPr/>
            <p:nvPr/>
          </p:nvSpPr>
          <p:spPr>
            <a:xfrm>
              <a:off x="7999709" y="2506256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 txBox="1"/>
            <p:nvPr/>
          </p:nvSpPr>
          <p:spPr>
            <a:xfrm>
              <a:off x="7706407" y="2620494"/>
              <a:ext cx="6990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Score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Google Shape;234;p24"/>
            <p:cNvCxnSpPr>
              <a:stCxn id="224" idx="3"/>
              <a:endCxn id="232" idx="2"/>
            </p:cNvCxnSpPr>
            <p:nvPr/>
          </p:nvCxnSpPr>
          <p:spPr>
            <a:xfrm>
              <a:off x="7703746" y="2566054"/>
              <a:ext cx="296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35" name="Google Shape;235;p24"/>
            <p:cNvPicPr preferRelativeResize="0"/>
            <p:nvPr/>
          </p:nvPicPr>
          <p:blipFill rotWithShape="1">
            <a:blip r:embed="rId3">
              <a:alphaModFix/>
            </a:blip>
            <a:srcRect b="4390" l="7086" r="6490" t="6012"/>
            <a:stretch/>
          </p:blipFill>
          <p:spPr>
            <a:xfrm>
              <a:off x="1060980" y="1663460"/>
              <a:ext cx="1648659" cy="16641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24"/>
            <p:cNvGrpSpPr/>
            <p:nvPr/>
          </p:nvGrpSpPr>
          <p:grpSpPr>
            <a:xfrm>
              <a:off x="3474622" y="682011"/>
              <a:ext cx="1703425" cy="1677294"/>
              <a:chOff x="18655196" y="876041"/>
              <a:chExt cx="10947464" cy="10779527"/>
            </a:xfrm>
          </p:grpSpPr>
          <p:grpSp>
            <p:nvGrpSpPr>
              <p:cNvPr id="237" name="Google Shape;237;p24"/>
              <p:cNvGrpSpPr/>
              <p:nvPr/>
            </p:nvGrpSpPr>
            <p:grpSpPr>
              <a:xfrm>
                <a:off x="18655196" y="876041"/>
                <a:ext cx="10596442" cy="10779527"/>
                <a:chOff x="2475827" y="12046496"/>
                <a:chExt cx="7868450" cy="7942475"/>
              </a:xfrm>
            </p:grpSpPr>
            <p:grpSp>
              <p:nvGrpSpPr>
                <p:cNvPr id="238" name="Google Shape;238;p24"/>
                <p:cNvGrpSpPr/>
                <p:nvPr/>
              </p:nvGrpSpPr>
              <p:grpSpPr>
                <a:xfrm>
                  <a:off x="2475827" y="12046496"/>
                  <a:ext cx="7868450" cy="7942475"/>
                  <a:chOff x="2438928" y="12035610"/>
                  <a:chExt cx="7868450" cy="7942475"/>
                </a:xfrm>
              </p:grpSpPr>
              <p:pic>
                <p:nvPicPr>
                  <p:cNvPr id="239" name="Google Shape;239;p2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4390" l="7086" r="6490" t="6012"/>
                  <a:stretch/>
                </p:blipFill>
                <p:spPr>
                  <a:xfrm>
                    <a:off x="2438928" y="12035610"/>
                    <a:ext cx="7868450" cy="7942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240" name="Google Shape;240;p24"/>
                  <p:cNvCxnSpPr/>
                  <p:nvPr/>
                </p:nvCxnSpPr>
                <p:spPr>
                  <a:xfrm rot="10800000">
                    <a:off x="8231187" y="165354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1" name="Google Shape;241;p24"/>
                  <p:cNvCxnSpPr/>
                  <p:nvPr/>
                </p:nvCxnSpPr>
                <p:spPr>
                  <a:xfrm flipH="1">
                    <a:off x="8231187" y="155448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2" name="Google Shape;242;p24"/>
                  <p:cNvCxnSpPr/>
                  <p:nvPr/>
                </p:nvCxnSpPr>
                <p:spPr>
                  <a:xfrm rot="10800000">
                    <a:off x="7170688" y="16372164"/>
                    <a:ext cx="7950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3" name="Google Shape;243;p24"/>
                  <p:cNvCxnSpPr/>
                  <p:nvPr/>
                </p:nvCxnSpPr>
                <p:spPr>
                  <a:xfrm>
                    <a:off x="8078787" y="14651181"/>
                    <a:ext cx="571500" cy="9144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4" name="Google Shape;244;p24"/>
                  <p:cNvCxnSpPr/>
                  <p:nvPr/>
                </p:nvCxnSpPr>
                <p:spPr>
                  <a:xfrm rot="10800000">
                    <a:off x="8631087" y="17240775"/>
                    <a:ext cx="9717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5" name="Google Shape;245;p24"/>
                  <p:cNvCxnSpPr/>
                  <p:nvPr/>
                </p:nvCxnSpPr>
                <p:spPr>
                  <a:xfrm flipH="1" rot="10800000">
                    <a:off x="8078787" y="17265600"/>
                    <a:ext cx="533400" cy="793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6" name="Google Shape;246;p24"/>
                  <p:cNvCxnSpPr/>
                  <p:nvPr/>
                </p:nvCxnSpPr>
                <p:spPr>
                  <a:xfrm rot="10800000">
                    <a:off x="9602787" y="17221202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7" name="Google Shape;247;p24"/>
                  <p:cNvCxnSpPr/>
                  <p:nvPr/>
                </p:nvCxnSpPr>
                <p:spPr>
                  <a:xfrm rot="10800000">
                    <a:off x="8112458" y="18020094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248" name="Google Shape;248;p24"/>
                  <p:cNvCxnSpPr/>
                  <p:nvPr/>
                </p:nvCxnSpPr>
                <p:spPr>
                  <a:xfrm>
                    <a:off x="7283116" y="14706600"/>
                    <a:ext cx="8718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  <p:sp>
              <p:nvSpPr>
                <p:cNvPr id="249" name="Google Shape;249;p24"/>
                <p:cNvSpPr/>
                <p:nvPr/>
              </p:nvSpPr>
              <p:spPr>
                <a:xfrm>
                  <a:off x="7015194" y="16065156"/>
                  <a:ext cx="1179900" cy="6108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" name="Google Shape;250;p24"/>
              <p:cNvGrpSpPr/>
              <p:nvPr/>
            </p:nvGrpSpPr>
            <p:grpSpPr>
              <a:xfrm>
                <a:off x="24325425" y="6802958"/>
                <a:ext cx="623700" cy="1532400"/>
                <a:chOff x="22337550" y="5832333"/>
                <a:chExt cx="623700" cy="1532400"/>
              </a:xfrm>
            </p:grpSpPr>
            <p:sp>
              <p:nvSpPr>
                <p:cNvPr id="251" name="Google Shape;251;p24"/>
                <p:cNvSpPr/>
                <p:nvPr/>
              </p:nvSpPr>
              <p:spPr>
                <a:xfrm>
                  <a:off x="22337550" y="5832333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22459989" y="5941114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22459989" y="6400187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22459989" y="6851866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" name="Google Shape;255;p24"/>
              <p:cNvGrpSpPr/>
              <p:nvPr/>
            </p:nvGrpSpPr>
            <p:grpSpPr>
              <a:xfrm>
                <a:off x="24951234" y="27487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256" name="Google Shape;256;p24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4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4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" name="Google Shape;260;p24"/>
              <p:cNvGrpSpPr/>
              <p:nvPr/>
            </p:nvGrpSpPr>
            <p:grpSpPr>
              <a:xfrm>
                <a:off x="28279898" y="642148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261" name="Google Shape;261;p2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24"/>
              <p:cNvGrpSpPr/>
              <p:nvPr/>
            </p:nvGrpSpPr>
            <p:grpSpPr>
              <a:xfrm>
                <a:off x="26978735" y="8131513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266" name="Google Shape;266;p2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24"/>
              <p:cNvGrpSpPr/>
              <p:nvPr/>
            </p:nvGrpSpPr>
            <p:grpSpPr>
              <a:xfrm>
                <a:off x="26296060" y="29011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271" name="Google Shape;271;p2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" name="Google Shape;275;p24"/>
              <p:cNvGrpSpPr/>
              <p:nvPr/>
            </p:nvGrpSpPr>
            <p:grpSpPr>
              <a:xfrm>
                <a:off x="27054935" y="4149301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276" name="Google Shape;276;p2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0" name="Google Shape;280;p24"/>
              <p:cNvGrpSpPr/>
              <p:nvPr/>
            </p:nvGrpSpPr>
            <p:grpSpPr>
              <a:xfrm>
                <a:off x="25564710" y="90286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281" name="Google Shape;281;p2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5" name="Google Shape;285;p24"/>
              <p:cNvGrpSpPr/>
              <p:nvPr/>
            </p:nvGrpSpPr>
            <p:grpSpPr>
              <a:xfrm>
                <a:off x="28978959" y="75724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286" name="Google Shape;286;p24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4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4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24"/>
              <p:cNvGrpSpPr/>
              <p:nvPr/>
            </p:nvGrpSpPr>
            <p:grpSpPr>
              <a:xfrm>
                <a:off x="26296047" y="10123164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291" name="Google Shape;291;p24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95" name="Google Shape;295;p24"/>
            <p:cNvCxnSpPr/>
            <p:nvPr/>
          </p:nvCxnSpPr>
          <p:spPr>
            <a:xfrm>
              <a:off x="5367528" y="1737360"/>
              <a:ext cx="914400" cy="28350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24"/>
            <p:cNvCxnSpPr>
              <a:stCxn id="235" idx="3"/>
            </p:cNvCxnSpPr>
            <p:nvPr/>
          </p:nvCxnSpPr>
          <p:spPr>
            <a:xfrm flipH="1" rot="10800000">
              <a:off x="2709639" y="1843343"/>
              <a:ext cx="887400" cy="65220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97" name="Google Shape;297;p24"/>
            <p:cNvPicPr preferRelativeResize="0"/>
            <p:nvPr/>
          </p:nvPicPr>
          <p:blipFill rotWithShape="1">
            <a:blip r:embed="rId4">
              <a:alphaModFix/>
            </a:blip>
            <a:srcRect b="17925" l="32061" r="27991" t="0"/>
            <a:stretch/>
          </p:blipFill>
          <p:spPr>
            <a:xfrm>
              <a:off x="3993648" y="2724150"/>
              <a:ext cx="1251600" cy="1285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8" name="Google Shape;298;p24"/>
            <p:cNvCxnSpPr/>
            <p:nvPr/>
          </p:nvCxnSpPr>
          <p:spPr>
            <a:xfrm>
              <a:off x="2709639" y="2495543"/>
              <a:ext cx="887100" cy="64920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24"/>
            <p:cNvCxnSpPr/>
            <p:nvPr/>
          </p:nvCxnSpPr>
          <p:spPr>
            <a:xfrm flipH="1" rot="10800000">
              <a:off x="5367528" y="3127092"/>
              <a:ext cx="911100" cy="28350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00" name="Google Shape;300;p24"/>
            <p:cNvGrpSpPr/>
            <p:nvPr/>
          </p:nvGrpSpPr>
          <p:grpSpPr>
            <a:xfrm>
              <a:off x="6528947" y="2621717"/>
              <a:ext cx="186253" cy="924637"/>
              <a:chOff x="32234375" y="2821600"/>
              <a:chExt cx="1197000" cy="5942400"/>
            </a:xfrm>
          </p:grpSpPr>
          <p:sp>
            <p:nvSpPr>
              <p:cNvPr id="301" name="Google Shape;301;p24"/>
              <p:cNvSpPr/>
              <p:nvPr/>
            </p:nvSpPr>
            <p:spPr>
              <a:xfrm>
                <a:off x="32234375" y="2821600"/>
                <a:ext cx="1197000" cy="594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32469425" y="313020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2469425" y="405210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32469425" y="49591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32469425" y="58810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32469425" y="68029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32469425" y="77248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8" name="Google Shape;308;p24"/>
            <p:cNvCxnSpPr/>
            <p:nvPr/>
          </p:nvCxnSpPr>
          <p:spPr>
            <a:xfrm>
              <a:off x="6718162" y="1591056"/>
              <a:ext cx="797400" cy="777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4"/>
            <p:cNvCxnSpPr/>
            <p:nvPr/>
          </p:nvCxnSpPr>
          <p:spPr>
            <a:xfrm flipH="1" rot="10800000">
              <a:off x="6717275" y="2343275"/>
              <a:ext cx="784200" cy="13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4"/>
            <p:cNvCxnSpPr/>
            <p:nvPr/>
          </p:nvCxnSpPr>
          <p:spPr>
            <a:xfrm>
              <a:off x="6717366" y="1591056"/>
              <a:ext cx="797400" cy="1206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6730137" y="2482913"/>
              <a:ext cx="770400" cy="312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5"/>
          <p:cNvGrpSpPr/>
          <p:nvPr/>
        </p:nvGrpSpPr>
        <p:grpSpPr>
          <a:xfrm>
            <a:off x="5425522" y="84434"/>
            <a:ext cx="3718483" cy="1596781"/>
            <a:chOff x="1060980" y="682011"/>
            <a:chExt cx="7344426" cy="3328014"/>
          </a:xfrm>
        </p:grpSpPr>
        <p:grpSp>
          <p:nvGrpSpPr>
            <p:cNvPr id="317" name="Google Shape;317;p25"/>
            <p:cNvGrpSpPr/>
            <p:nvPr/>
          </p:nvGrpSpPr>
          <p:grpSpPr>
            <a:xfrm>
              <a:off x="6528947" y="1581567"/>
              <a:ext cx="186300" cy="924600"/>
              <a:chOff x="6490022" y="2109429"/>
              <a:chExt cx="186300" cy="924600"/>
            </a:xfrm>
          </p:grpSpPr>
          <p:sp>
            <p:nvSpPr>
              <p:cNvPr id="318" name="Google Shape;318;p25"/>
              <p:cNvSpPr/>
              <p:nvPr/>
            </p:nvSpPr>
            <p:spPr>
              <a:xfrm>
                <a:off x="6490022" y="2109429"/>
                <a:ext cx="186300" cy="9246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6526595" y="2157447"/>
                <a:ext cx="113100" cy="11970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6526595" y="2300895"/>
                <a:ext cx="113100" cy="1197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6526595" y="2442032"/>
                <a:ext cx="113100" cy="1197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6526595" y="2585479"/>
                <a:ext cx="113100" cy="1197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6526595" y="2728927"/>
                <a:ext cx="113100" cy="119700"/>
              </a:xfrm>
              <a:prstGeom prst="ellipse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6526595" y="2872375"/>
                <a:ext cx="113100" cy="1197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p25"/>
            <p:cNvSpPr/>
            <p:nvPr/>
          </p:nvSpPr>
          <p:spPr>
            <a:xfrm>
              <a:off x="7517446" y="2326654"/>
              <a:ext cx="186300" cy="478800"/>
            </a:xfrm>
            <a:prstGeom prst="flowChartAlternate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7554020" y="2360645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7554020" y="2504093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554020" y="2645230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25"/>
            <p:cNvCxnSpPr/>
            <p:nvPr/>
          </p:nvCxnSpPr>
          <p:spPr>
            <a:xfrm flipH="1" rot="10800000">
              <a:off x="6718162" y="2338488"/>
              <a:ext cx="796500" cy="301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5"/>
            <p:cNvCxnSpPr/>
            <p:nvPr/>
          </p:nvCxnSpPr>
          <p:spPr>
            <a:xfrm flipH="1" rot="10800000">
              <a:off x="6723927" y="2781750"/>
              <a:ext cx="770700" cy="73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5"/>
            <p:cNvCxnSpPr/>
            <p:nvPr/>
          </p:nvCxnSpPr>
          <p:spPr>
            <a:xfrm>
              <a:off x="6730137" y="2633472"/>
              <a:ext cx="758400" cy="16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5"/>
            <p:cNvCxnSpPr/>
            <p:nvPr/>
          </p:nvCxnSpPr>
          <p:spPr>
            <a:xfrm flipH="1" rot="10800000">
              <a:off x="6718162" y="2345900"/>
              <a:ext cx="782400" cy="117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25"/>
            <p:cNvSpPr/>
            <p:nvPr/>
          </p:nvSpPr>
          <p:spPr>
            <a:xfrm>
              <a:off x="7999709" y="2506256"/>
              <a:ext cx="113100" cy="119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7706407" y="2620494"/>
              <a:ext cx="6990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alibri"/>
                  <a:ea typeface="Calibri"/>
                  <a:cs typeface="Calibri"/>
                  <a:sym typeface="Calibri"/>
                </a:rPr>
                <a:t>Score</a:t>
              </a:r>
              <a:endParaRPr sz="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Google Shape;335;p25"/>
            <p:cNvCxnSpPr>
              <a:stCxn id="325" idx="3"/>
              <a:endCxn id="333" idx="2"/>
            </p:cNvCxnSpPr>
            <p:nvPr/>
          </p:nvCxnSpPr>
          <p:spPr>
            <a:xfrm>
              <a:off x="7703746" y="2566054"/>
              <a:ext cx="2961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36" name="Google Shape;336;p25"/>
            <p:cNvPicPr preferRelativeResize="0"/>
            <p:nvPr/>
          </p:nvPicPr>
          <p:blipFill rotWithShape="1">
            <a:blip r:embed="rId3">
              <a:alphaModFix/>
            </a:blip>
            <a:srcRect b="4390" l="7086" r="6490" t="6012"/>
            <a:stretch/>
          </p:blipFill>
          <p:spPr>
            <a:xfrm>
              <a:off x="1060980" y="1663460"/>
              <a:ext cx="1648659" cy="16641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7" name="Google Shape;337;p25"/>
            <p:cNvGrpSpPr/>
            <p:nvPr/>
          </p:nvGrpSpPr>
          <p:grpSpPr>
            <a:xfrm>
              <a:off x="3474622" y="682011"/>
              <a:ext cx="1703425" cy="1677294"/>
              <a:chOff x="18655196" y="876041"/>
              <a:chExt cx="10947464" cy="10779527"/>
            </a:xfrm>
          </p:grpSpPr>
          <p:grpSp>
            <p:nvGrpSpPr>
              <p:cNvPr id="338" name="Google Shape;338;p25"/>
              <p:cNvGrpSpPr/>
              <p:nvPr/>
            </p:nvGrpSpPr>
            <p:grpSpPr>
              <a:xfrm>
                <a:off x="18655196" y="876041"/>
                <a:ext cx="10596442" cy="10779527"/>
                <a:chOff x="2475827" y="12046496"/>
                <a:chExt cx="7868450" cy="7942475"/>
              </a:xfrm>
            </p:grpSpPr>
            <p:grpSp>
              <p:nvGrpSpPr>
                <p:cNvPr id="339" name="Google Shape;339;p25"/>
                <p:cNvGrpSpPr/>
                <p:nvPr/>
              </p:nvGrpSpPr>
              <p:grpSpPr>
                <a:xfrm>
                  <a:off x="2475827" y="12046496"/>
                  <a:ext cx="7868450" cy="7942475"/>
                  <a:chOff x="2438928" y="12035610"/>
                  <a:chExt cx="7868450" cy="7942475"/>
                </a:xfrm>
              </p:grpSpPr>
              <p:pic>
                <p:nvPicPr>
                  <p:cNvPr id="340" name="Google Shape;340;p2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4390" l="7086" r="6490" t="6012"/>
                  <a:stretch/>
                </p:blipFill>
                <p:spPr>
                  <a:xfrm>
                    <a:off x="2438928" y="12035610"/>
                    <a:ext cx="7868450" cy="7942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41" name="Google Shape;341;p25"/>
                  <p:cNvCxnSpPr/>
                  <p:nvPr/>
                </p:nvCxnSpPr>
                <p:spPr>
                  <a:xfrm rot="10800000">
                    <a:off x="8231187" y="165354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2" name="Google Shape;342;p25"/>
                  <p:cNvCxnSpPr/>
                  <p:nvPr/>
                </p:nvCxnSpPr>
                <p:spPr>
                  <a:xfrm flipH="1">
                    <a:off x="8231187" y="155448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3" name="Google Shape;343;p25"/>
                  <p:cNvCxnSpPr/>
                  <p:nvPr/>
                </p:nvCxnSpPr>
                <p:spPr>
                  <a:xfrm rot="10800000">
                    <a:off x="7170688" y="16372164"/>
                    <a:ext cx="7950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4" name="Google Shape;344;p25"/>
                  <p:cNvCxnSpPr/>
                  <p:nvPr/>
                </p:nvCxnSpPr>
                <p:spPr>
                  <a:xfrm>
                    <a:off x="8078787" y="14651181"/>
                    <a:ext cx="571500" cy="9144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5" name="Google Shape;345;p25"/>
                  <p:cNvCxnSpPr/>
                  <p:nvPr/>
                </p:nvCxnSpPr>
                <p:spPr>
                  <a:xfrm rot="10800000">
                    <a:off x="8631087" y="17240775"/>
                    <a:ext cx="9717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6" name="Google Shape;346;p25"/>
                  <p:cNvCxnSpPr/>
                  <p:nvPr/>
                </p:nvCxnSpPr>
                <p:spPr>
                  <a:xfrm flipH="1" rot="10800000">
                    <a:off x="8078787" y="17265600"/>
                    <a:ext cx="533400" cy="793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7" name="Google Shape;347;p25"/>
                  <p:cNvCxnSpPr/>
                  <p:nvPr/>
                </p:nvCxnSpPr>
                <p:spPr>
                  <a:xfrm rot="10800000">
                    <a:off x="9602787" y="17221202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8" name="Google Shape;348;p25"/>
                  <p:cNvCxnSpPr/>
                  <p:nvPr/>
                </p:nvCxnSpPr>
                <p:spPr>
                  <a:xfrm rot="10800000">
                    <a:off x="8112458" y="18020094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349" name="Google Shape;349;p25"/>
                  <p:cNvCxnSpPr/>
                  <p:nvPr/>
                </p:nvCxnSpPr>
                <p:spPr>
                  <a:xfrm>
                    <a:off x="7283116" y="14706600"/>
                    <a:ext cx="8718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9525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  <p:sp>
              <p:nvSpPr>
                <p:cNvPr id="350" name="Google Shape;350;p25"/>
                <p:cNvSpPr/>
                <p:nvPr/>
              </p:nvSpPr>
              <p:spPr>
                <a:xfrm>
                  <a:off x="7166008" y="16121038"/>
                  <a:ext cx="1179900" cy="610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1" name="Google Shape;351;p25"/>
              <p:cNvGrpSpPr/>
              <p:nvPr/>
            </p:nvGrpSpPr>
            <p:grpSpPr>
              <a:xfrm>
                <a:off x="24325425" y="6802958"/>
                <a:ext cx="623700" cy="1532400"/>
                <a:chOff x="22337550" y="5832333"/>
                <a:chExt cx="623700" cy="1532400"/>
              </a:xfrm>
            </p:grpSpPr>
            <p:sp>
              <p:nvSpPr>
                <p:cNvPr id="352" name="Google Shape;352;p25"/>
                <p:cNvSpPr/>
                <p:nvPr/>
              </p:nvSpPr>
              <p:spPr>
                <a:xfrm>
                  <a:off x="22337550" y="5832333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5"/>
                <p:cNvSpPr/>
                <p:nvPr/>
              </p:nvSpPr>
              <p:spPr>
                <a:xfrm>
                  <a:off x="22459989" y="5941114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5"/>
                <p:cNvSpPr/>
                <p:nvPr/>
              </p:nvSpPr>
              <p:spPr>
                <a:xfrm>
                  <a:off x="22459989" y="6400187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5"/>
                <p:cNvSpPr/>
                <p:nvPr/>
              </p:nvSpPr>
              <p:spPr>
                <a:xfrm>
                  <a:off x="22459989" y="6851866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6" name="Google Shape;356;p25"/>
              <p:cNvGrpSpPr/>
              <p:nvPr/>
            </p:nvGrpSpPr>
            <p:grpSpPr>
              <a:xfrm>
                <a:off x="24951234" y="27487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357" name="Google Shape;357;p25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5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5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5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25"/>
              <p:cNvGrpSpPr/>
              <p:nvPr/>
            </p:nvGrpSpPr>
            <p:grpSpPr>
              <a:xfrm>
                <a:off x="28279898" y="642148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362" name="Google Shape;362;p25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5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5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5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" name="Google Shape;366;p25"/>
              <p:cNvGrpSpPr/>
              <p:nvPr/>
            </p:nvGrpSpPr>
            <p:grpSpPr>
              <a:xfrm>
                <a:off x="26978735" y="8131513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367" name="Google Shape;367;p25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5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5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5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25"/>
              <p:cNvGrpSpPr/>
              <p:nvPr/>
            </p:nvGrpSpPr>
            <p:grpSpPr>
              <a:xfrm>
                <a:off x="26296060" y="29011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372" name="Google Shape;372;p25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5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5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5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" name="Google Shape;376;p25"/>
              <p:cNvGrpSpPr/>
              <p:nvPr/>
            </p:nvGrpSpPr>
            <p:grpSpPr>
              <a:xfrm>
                <a:off x="27054935" y="4149301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377" name="Google Shape;377;p25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5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5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5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" name="Google Shape;381;p25"/>
              <p:cNvGrpSpPr/>
              <p:nvPr/>
            </p:nvGrpSpPr>
            <p:grpSpPr>
              <a:xfrm>
                <a:off x="25564710" y="90286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382" name="Google Shape;382;p25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5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5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25"/>
              <p:cNvGrpSpPr/>
              <p:nvPr/>
            </p:nvGrpSpPr>
            <p:grpSpPr>
              <a:xfrm>
                <a:off x="28978959" y="75724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387" name="Google Shape;387;p25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5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5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5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5"/>
              <p:cNvGrpSpPr/>
              <p:nvPr/>
            </p:nvGrpSpPr>
            <p:grpSpPr>
              <a:xfrm>
                <a:off x="26296047" y="10123164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392" name="Google Shape;392;p25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5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5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5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96" name="Google Shape;396;p25"/>
            <p:cNvCxnSpPr/>
            <p:nvPr/>
          </p:nvCxnSpPr>
          <p:spPr>
            <a:xfrm>
              <a:off x="5367528" y="1737360"/>
              <a:ext cx="914400" cy="2835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25"/>
            <p:cNvCxnSpPr>
              <a:stCxn id="336" idx="3"/>
            </p:cNvCxnSpPr>
            <p:nvPr/>
          </p:nvCxnSpPr>
          <p:spPr>
            <a:xfrm flipH="1" rot="10800000">
              <a:off x="2709639" y="1843343"/>
              <a:ext cx="887700" cy="6522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98" name="Google Shape;398;p25"/>
            <p:cNvPicPr preferRelativeResize="0"/>
            <p:nvPr/>
          </p:nvPicPr>
          <p:blipFill rotWithShape="1">
            <a:blip r:embed="rId4">
              <a:alphaModFix/>
            </a:blip>
            <a:srcRect b="17925" l="32061" r="27991" t="0"/>
            <a:stretch/>
          </p:blipFill>
          <p:spPr>
            <a:xfrm>
              <a:off x="3993648" y="2724150"/>
              <a:ext cx="1251600" cy="1285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9" name="Google Shape;399;p25"/>
            <p:cNvCxnSpPr/>
            <p:nvPr/>
          </p:nvCxnSpPr>
          <p:spPr>
            <a:xfrm>
              <a:off x="2709639" y="2495543"/>
              <a:ext cx="887100" cy="6492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0" name="Google Shape;400;p25"/>
            <p:cNvCxnSpPr/>
            <p:nvPr/>
          </p:nvCxnSpPr>
          <p:spPr>
            <a:xfrm flipH="1" rot="10800000">
              <a:off x="5367528" y="3127092"/>
              <a:ext cx="911100" cy="2835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01" name="Google Shape;401;p25"/>
            <p:cNvGrpSpPr/>
            <p:nvPr/>
          </p:nvGrpSpPr>
          <p:grpSpPr>
            <a:xfrm>
              <a:off x="6528947" y="2621717"/>
              <a:ext cx="186253" cy="924637"/>
              <a:chOff x="32234375" y="2821600"/>
              <a:chExt cx="1197000" cy="5942400"/>
            </a:xfrm>
          </p:grpSpPr>
          <p:sp>
            <p:nvSpPr>
              <p:cNvPr id="402" name="Google Shape;402;p25"/>
              <p:cNvSpPr/>
              <p:nvPr/>
            </p:nvSpPr>
            <p:spPr>
              <a:xfrm>
                <a:off x="32234375" y="2821600"/>
                <a:ext cx="1197000" cy="594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32469425" y="313020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32469425" y="405210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32469425" y="49591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32469425" y="58810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32469425" y="68029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32469425" y="7724850"/>
                <a:ext cx="726900" cy="7695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9" name="Google Shape;409;p25"/>
            <p:cNvCxnSpPr/>
            <p:nvPr/>
          </p:nvCxnSpPr>
          <p:spPr>
            <a:xfrm>
              <a:off x="6718162" y="1591056"/>
              <a:ext cx="797400" cy="77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5"/>
            <p:cNvCxnSpPr/>
            <p:nvPr/>
          </p:nvCxnSpPr>
          <p:spPr>
            <a:xfrm flipH="1" rot="10800000">
              <a:off x="6717275" y="2343275"/>
              <a:ext cx="784200" cy="137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5"/>
            <p:cNvCxnSpPr/>
            <p:nvPr/>
          </p:nvCxnSpPr>
          <p:spPr>
            <a:xfrm>
              <a:off x="6717366" y="1591056"/>
              <a:ext cx="797400" cy="120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25"/>
            <p:cNvCxnSpPr/>
            <p:nvPr/>
          </p:nvCxnSpPr>
          <p:spPr>
            <a:xfrm>
              <a:off x="6730137" y="2482913"/>
              <a:ext cx="770400" cy="312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3" name="Google Shape;41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Molecular Features</a:t>
            </a:r>
            <a:endParaRPr/>
          </a:p>
        </p:txBody>
      </p: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--features_generator rdkit_2d_normalized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molecular features computed by RDKit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--features_path /path/to/features.npz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features precomputed with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scripts/save_features.py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Note:</a:t>
            </a:r>
            <a:r>
              <a:rPr lang="en"/>
              <a:t> Use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--no_features_scaling</a:t>
            </a:r>
            <a:r>
              <a:rPr lang="en"/>
              <a:t> </a:t>
            </a:r>
            <a:r>
              <a:rPr lang="en"/>
              <a:t>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rdkit_2d_normalized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custom features in </a:t>
            </a:r>
            <a:r>
              <a:rPr lang="en" u="sng">
                <a:solidFill>
                  <a:schemeClr val="hlink"/>
                </a:solidFill>
                <a:hlinkClick r:id="rId6"/>
              </a:rPr>
              <a:t>chemprop/features/features_generators.py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/>
          </a:p>
        </p:txBody>
      </p:sp>
      <p:sp>
        <p:nvSpPr>
          <p:cNvPr id="420" name="Google Shape;42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hyperparameter_optimization.py</a:t>
            </a:r>
            <a:r>
              <a:rPr lang="en"/>
              <a:t> to optimize model hyperparameters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--num_iters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hyperparameter combinations to 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--config_save_path config.json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save best hyperparameter 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training</a:t>
            </a:r>
            <a:r>
              <a:rPr lang="en"/>
              <a:t>,</a:t>
            </a:r>
            <a:r>
              <a:rPr lang="en"/>
              <a:t> add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--config_path config.json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1" name="Google Shape;4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200" y="1647075"/>
            <a:ext cx="2949276" cy="18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427" name="Google Shape;42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--ensemble_size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Trains models with different initial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Prediction = average of model predictions</a:t>
            </a:r>
            <a:endParaRPr/>
          </a:p>
        </p:txBody>
      </p:sp>
      <p:sp>
        <p:nvSpPr>
          <p:cNvPr id="428" name="Google Shape;428;p27"/>
          <p:cNvSpPr txBox="1"/>
          <p:nvPr/>
        </p:nvSpPr>
        <p:spPr>
          <a:xfrm>
            <a:off x="2534200" y="2468425"/>
            <a:ext cx="45657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060"/>
              <a:buFont typeface="Helvetica Neue"/>
              <a:buChar char="•"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creenshot 2018-10-24 21.59.32.png" id="429" name="Google Shape;429;p27"/>
          <p:cNvPicPr preferRelativeResize="0"/>
          <p:nvPr/>
        </p:nvPicPr>
        <p:blipFill rotWithShape="1">
          <a:blip r:embed="rId3">
            <a:alphaModFix/>
          </a:blip>
          <a:srcRect b="8588" l="3505" r="3505" t="18381"/>
          <a:stretch/>
        </p:blipFill>
        <p:spPr>
          <a:xfrm>
            <a:off x="1713762" y="2356650"/>
            <a:ext cx="5716475" cy="2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Parsing</a:t>
            </a:r>
            <a:endParaRPr/>
          </a:p>
        </p:txBody>
      </p:sp>
      <p:sp>
        <p:nvSpPr>
          <p:cNvPr id="440" name="Google Shape;4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list of options: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chemprop/args.py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Previously, used Python’s built-in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argparse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/>
              <a:t> Cleaner argument parsing with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typed-argument-parser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Note: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pip install typed-argument-parser</a:t>
            </a:r>
            <a:endParaRPr/>
          </a:p>
        </p:txBody>
      </p:sp>
      <p:pic>
        <p:nvPicPr>
          <p:cNvPr id="441" name="Google Shape;44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797" y="2791424"/>
            <a:ext cx="4737154" cy="13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050" y="2791413"/>
            <a:ext cx="2835575" cy="1321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29"/>
          <p:cNvCxnSpPr>
            <a:stCxn id="442" idx="3"/>
            <a:endCxn id="441" idx="1"/>
          </p:cNvCxnSpPr>
          <p:nvPr/>
        </p:nvCxnSpPr>
        <p:spPr>
          <a:xfrm>
            <a:off x="3324625" y="3452001"/>
            <a:ext cx="5931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Datasets</a:t>
            </a:r>
            <a:endParaRPr/>
          </a:p>
        </p:txBody>
      </p:sp>
      <p:sp>
        <p:nvSpPr>
          <p:cNvPr id="449" name="Google Shape;449;p30"/>
          <p:cNvSpPr txBox="1"/>
          <p:nvPr>
            <p:ph idx="1" type="body"/>
          </p:nvPr>
        </p:nvSpPr>
        <p:spPr>
          <a:xfrm>
            <a:off x="311700" y="1152475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 </a:t>
            </a:r>
            <a:r>
              <a:rPr b="1" lang="en"/>
              <a:t>memory errors</a:t>
            </a:r>
            <a:r>
              <a:rPr lang="en"/>
              <a:t> due to caching </a:t>
            </a:r>
            <a:r>
              <a:rPr lang="en"/>
              <a:t>molecule</a:t>
            </a:r>
            <a:r>
              <a:rPr lang="en"/>
              <a:t>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/>
              <a:t> PyTorch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DataLoader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Caching</a:t>
            </a:r>
            <a:r>
              <a:rPr lang="en"/>
              <a:t> when &lt;10K molecules, </a:t>
            </a:r>
            <a:r>
              <a:rPr b="1" lang="en"/>
              <a:t>parallel loading</a:t>
            </a:r>
            <a:r>
              <a:rPr lang="en"/>
              <a:t> when &gt;10K molecules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Parallel loading </a:t>
            </a:r>
            <a:r>
              <a:rPr b="1" lang="en"/>
              <a:t>nearly as fast as</a:t>
            </a:r>
            <a:r>
              <a:rPr lang="en"/>
              <a:t> caching without memory overhead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Automatic but control with: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--cache_cutoff 10000 --num_workers 2</a:t>
            </a:r>
            <a:endParaRPr b="1"/>
          </a:p>
        </p:txBody>
      </p:sp>
      <p:pic>
        <p:nvPicPr>
          <p:cNvPr id="450" name="Google Shape;4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04" y="3842675"/>
            <a:ext cx="7670401" cy="92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/>
              <a:t> Model Interpretation</a:t>
            </a:r>
            <a:endParaRPr/>
          </a:p>
        </p:txBody>
      </p:sp>
      <p:sp>
        <p:nvSpPr>
          <p:cNvPr id="456" name="Google Shape;4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Multi-Objective Molecule Generation using Interpretable Substructures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Wengong Jin, Regina Barzilay, Tommi Jaakkola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Interpret</a:t>
            </a:r>
            <a:r>
              <a:rPr lang="en"/>
              <a:t> models by finding </a:t>
            </a:r>
            <a:r>
              <a:rPr b="1" lang="en"/>
              <a:t>smallest substructure</a:t>
            </a:r>
            <a:r>
              <a:rPr lang="en"/>
              <a:t> producing the </a:t>
            </a:r>
            <a:r>
              <a:rPr b="1" lang="en"/>
              <a:t>same prediction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interpret.py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7" name="Google Shape;4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541" y="2515450"/>
            <a:ext cx="3250909" cy="24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Chemprop?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Chemprop</a:t>
            </a:r>
            <a:r>
              <a:rPr lang="en"/>
              <a:t> is a message passing neural network (MPNN)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MPNNs iteratively aggregate local chemical features to predict properties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233526" y="2375661"/>
            <a:ext cx="8676943" cy="2327263"/>
            <a:chOff x="22626724" y="9787917"/>
            <a:chExt cx="19942410" cy="5348801"/>
          </a:xfrm>
        </p:grpSpPr>
        <p:grpSp>
          <p:nvGrpSpPr>
            <p:cNvPr id="69" name="Google Shape;69;p14"/>
            <p:cNvGrpSpPr/>
            <p:nvPr/>
          </p:nvGrpSpPr>
          <p:grpSpPr>
            <a:xfrm>
              <a:off x="37858817" y="10988003"/>
              <a:ext cx="4710317" cy="2948619"/>
              <a:chOff x="32234375" y="2821600"/>
              <a:chExt cx="9492780" cy="5942400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36790125" y="4253800"/>
                <a:ext cx="1197000" cy="3078000"/>
              </a:xfrm>
              <a:prstGeom prst="flowChartAlternateProcess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32234375" y="2821600"/>
                <a:ext cx="1197000" cy="5942400"/>
              </a:xfrm>
              <a:prstGeom prst="flowChartAlternateProcess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2469425" y="3130200"/>
                <a:ext cx="726900" cy="76950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2469425" y="4052100"/>
                <a:ext cx="726900" cy="7695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2469425" y="4959150"/>
                <a:ext cx="726900" cy="769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2469425" y="5881050"/>
                <a:ext cx="726900" cy="7695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2469425" y="6802950"/>
                <a:ext cx="726900" cy="769500"/>
              </a:xfrm>
              <a:prstGeom prst="ellipse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32469425" y="7724850"/>
                <a:ext cx="726900" cy="7695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37025175" y="447225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37025175" y="539415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7025175" y="630120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" name="Google Shape;81;p14"/>
              <p:cNvCxnSpPr/>
              <p:nvPr/>
            </p:nvCxnSpPr>
            <p:spPr>
              <a:xfrm>
                <a:off x="33431375" y="2957250"/>
                <a:ext cx="3400200" cy="1420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4"/>
              <p:cNvCxnSpPr/>
              <p:nvPr/>
            </p:nvCxnSpPr>
            <p:spPr>
              <a:xfrm flipH="1" rot="10800000">
                <a:off x="33409025" y="7213650"/>
                <a:ext cx="3444900" cy="1487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4"/>
              <p:cNvCxnSpPr/>
              <p:nvPr/>
            </p:nvCxnSpPr>
            <p:spPr>
              <a:xfrm>
                <a:off x="33336575" y="2957250"/>
                <a:ext cx="3589800" cy="4221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4"/>
              <p:cNvCxnSpPr/>
              <p:nvPr/>
            </p:nvCxnSpPr>
            <p:spPr>
              <a:xfrm flipH="1" rot="10800000">
                <a:off x="33448600" y="4377450"/>
                <a:ext cx="3324300" cy="420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14"/>
              <p:cNvSpPr/>
              <p:nvPr/>
            </p:nvSpPr>
            <p:spPr>
              <a:xfrm>
                <a:off x="39889500" y="540805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38778755" y="6200373"/>
                <a:ext cx="2948400" cy="142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" name="Google Shape;87;p14"/>
              <p:cNvCxnSpPr>
                <a:stCxn id="70" idx="3"/>
                <a:endCxn id="85" idx="2"/>
              </p:cNvCxnSpPr>
              <p:nvPr/>
            </p:nvCxnSpPr>
            <p:spPr>
              <a:xfrm>
                <a:off x="37987125" y="5792800"/>
                <a:ext cx="1902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88" name="Google Shape;88;p14"/>
            <p:cNvPicPr preferRelativeResize="0"/>
            <p:nvPr/>
          </p:nvPicPr>
          <p:blipFill rotWithShape="1">
            <a:blip r:embed="rId4">
              <a:alphaModFix/>
            </a:blip>
            <a:srcRect b="4390" l="7086" r="6490" t="6012"/>
            <a:stretch/>
          </p:blipFill>
          <p:spPr>
            <a:xfrm>
              <a:off x="22626724" y="9808978"/>
              <a:ext cx="5257203" cy="5306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" name="Google Shape;89;p14"/>
            <p:cNvGrpSpPr/>
            <p:nvPr/>
          </p:nvGrpSpPr>
          <p:grpSpPr>
            <a:xfrm>
              <a:off x="29414581" y="9787917"/>
              <a:ext cx="5432131" cy="5348801"/>
              <a:chOff x="18655196" y="876041"/>
              <a:chExt cx="10947464" cy="10779527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18655196" y="876041"/>
                <a:ext cx="10596442" cy="10779527"/>
                <a:chOff x="2475827" y="12046496"/>
                <a:chExt cx="7868450" cy="7942475"/>
              </a:xfrm>
            </p:grpSpPr>
            <p:grpSp>
              <p:nvGrpSpPr>
                <p:cNvPr id="91" name="Google Shape;91;p14"/>
                <p:cNvGrpSpPr/>
                <p:nvPr/>
              </p:nvGrpSpPr>
              <p:grpSpPr>
                <a:xfrm>
                  <a:off x="2475827" y="12046496"/>
                  <a:ext cx="7868450" cy="7942475"/>
                  <a:chOff x="2438928" y="12035610"/>
                  <a:chExt cx="7868450" cy="7942475"/>
                </a:xfrm>
              </p:grpSpPr>
              <p:pic>
                <p:nvPicPr>
                  <p:cNvPr id="92" name="Google Shape;92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4390" l="7086" r="6490" t="6012"/>
                  <a:stretch/>
                </p:blipFill>
                <p:spPr>
                  <a:xfrm>
                    <a:off x="2438928" y="12035610"/>
                    <a:ext cx="7868450" cy="7942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93" name="Google Shape;93;p14"/>
                  <p:cNvCxnSpPr/>
                  <p:nvPr/>
                </p:nvCxnSpPr>
                <p:spPr>
                  <a:xfrm rot="10800000">
                    <a:off x="8231187" y="165354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4" name="Google Shape;94;p14"/>
                  <p:cNvCxnSpPr/>
                  <p:nvPr/>
                </p:nvCxnSpPr>
                <p:spPr>
                  <a:xfrm flipH="1">
                    <a:off x="8231187" y="155448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5" name="Google Shape;95;p14"/>
                  <p:cNvCxnSpPr/>
                  <p:nvPr/>
                </p:nvCxnSpPr>
                <p:spPr>
                  <a:xfrm rot="10800000">
                    <a:off x="7170688" y="16372164"/>
                    <a:ext cx="7950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6" name="Google Shape;96;p14"/>
                  <p:cNvCxnSpPr/>
                  <p:nvPr/>
                </p:nvCxnSpPr>
                <p:spPr>
                  <a:xfrm>
                    <a:off x="8078787" y="14651181"/>
                    <a:ext cx="571500" cy="9144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7" name="Google Shape;97;p14"/>
                  <p:cNvCxnSpPr/>
                  <p:nvPr/>
                </p:nvCxnSpPr>
                <p:spPr>
                  <a:xfrm rot="10800000">
                    <a:off x="8631087" y="17240775"/>
                    <a:ext cx="9717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8" name="Google Shape;98;p14"/>
                  <p:cNvCxnSpPr/>
                  <p:nvPr/>
                </p:nvCxnSpPr>
                <p:spPr>
                  <a:xfrm flipH="1" rot="10800000">
                    <a:off x="8078787" y="17265600"/>
                    <a:ext cx="533400" cy="793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9" name="Google Shape;99;p14"/>
                  <p:cNvCxnSpPr/>
                  <p:nvPr/>
                </p:nvCxnSpPr>
                <p:spPr>
                  <a:xfrm rot="10800000">
                    <a:off x="9602787" y="17221202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00" name="Google Shape;100;p14"/>
                  <p:cNvCxnSpPr/>
                  <p:nvPr/>
                </p:nvCxnSpPr>
                <p:spPr>
                  <a:xfrm rot="10800000">
                    <a:off x="8112458" y="18020094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01" name="Google Shape;101;p14"/>
                  <p:cNvCxnSpPr/>
                  <p:nvPr/>
                </p:nvCxnSpPr>
                <p:spPr>
                  <a:xfrm>
                    <a:off x="7283116" y="14706600"/>
                    <a:ext cx="8718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  <p:sp>
              <p:nvSpPr>
                <p:cNvPr id="102" name="Google Shape;102;p14"/>
                <p:cNvSpPr/>
                <p:nvPr/>
              </p:nvSpPr>
              <p:spPr>
                <a:xfrm>
                  <a:off x="7156538" y="16071564"/>
                  <a:ext cx="1179900" cy="6108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" name="Google Shape;103;p14"/>
              <p:cNvGrpSpPr/>
              <p:nvPr/>
            </p:nvGrpSpPr>
            <p:grpSpPr>
              <a:xfrm>
                <a:off x="24325425" y="6802958"/>
                <a:ext cx="623700" cy="1532400"/>
                <a:chOff x="22337550" y="5832333"/>
                <a:chExt cx="623700" cy="1532400"/>
              </a:xfrm>
            </p:grpSpPr>
            <p:sp>
              <p:nvSpPr>
                <p:cNvPr id="104" name="Google Shape;104;p14"/>
                <p:cNvSpPr/>
                <p:nvPr/>
              </p:nvSpPr>
              <p:spPr>
                <a:xfrm>
                  <a:off x="22337550" y="5832333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>
                  <a:off x="22459989" y="5941114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22459989" y="6400187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22459989" y="6851866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" name="Google Shape;108;p14"/>
              <p:cNvGrpSpPr/>
              <p:nvPr/>
            </p:nvGrpSpPr>
            <p:grpSpPr>
              <a:xfrm>
                <a:off x="24951234" y="27487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109" name="Google Shape;109;p14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4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28279898" y="642148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114" name="Google Shape;114;p1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" name="Google Shape;118;p14"/>
              <p:cNvGrpSpPr/>
              <p:nvPr/>
            </p:nvGrpSpPr>
            <p:grpSpPr>
              <a:xfrm>
                <a:off x="26978735" y="8131513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119" name="Google Shape;119;p1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" name="Google Shape;123;p14"/>
              <p:cNvGrpSpPr/>
              <p:nvPr/>
            </p:nvGrpSpPr>
            <p:grpSpPr>
              <a:xfrm>
                <a:off x="26296060" y="29011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124" name="Google Shape;124;p1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" name="Google Shape;128;p14"/>
              <p:cNvGrpSpPr/>
              <p:nvPr/>
            </p:nvGrpSpPr>
            <p:grpSpPr>
              <a:xfrm>
                <a:off x="27054935" y="4149301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129" name="Google Shape;129;p1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" name="Google Shape;133;p14"/>
              <p:cNvGrpSpPr/>
              <p:nvPr/>
            </p:nvGrpSpPr>
            <p:grpSpPr>
              <a:xfrm>
                <a:off x="25564710" y="90286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134" name="Google Shape;134;p14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4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4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4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14"/>
              <p:cNvGrpSpPr/>
              <p:nvPr/>
            </p:nvGrpSpPr>
            <p:grpSpPr>
              <a:xfrm>
                <a:off x="28978959" y="75724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139" name="Google Shape;139;p14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4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4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" name="Google Shape;143;p14"/>
              <p:cNvGrpSpPr/>
              <p:nvPr/>
            </p:nvGrpSpPr>
            <p:grpSpPr>
              <a:xfrm>
                <a:off x="26296047" y="10123164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144" name="Google Shape;144;p14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48" name="Google Shape;148;p14"/>
            <p:cNvCxnSpPr/>
            <p:nvPr/>
          </p:nvCxnSpPr>
          <p:spPr>
            <a:xfrm>
              <a:off x="35075325" y="12462300"/>
              <a:ext cx="1989600" cy="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4"/>
            <p:cNvCxnSpPr/>
            <p:nvPr/>
          </p:nvCxnSpPr>
          <p:spPr>
            <a:xfrm>
              <a:off x="27883925" y="12607800"/>
              <a:ext cx="1989600" cy="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sp>
        <p:nvSpPr>
          <p:cNvPr id="463" name="Google Shape;4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website: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chemprop.csail.mit.edu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Local web interface: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python web/run.py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Visit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localhost:3000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950" y="1727375"/>
            <a:ext cx="5504478" cy="318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ML Models</a:t>
            </a:r>
            <a:endParaRPr/>
          </a:p>
        </p:txBody>
      </p:sp>
      <p:sp>
        <p:nvSpPr>
          <p:cNvPr id="470" name="Google Shape;4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Chemprop MPNN</a:t>
            </a:r>
            <a:r>
              <a:rPr lang="en"/>
              <a:t> models are generally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ML models </a:t>
            </a:r>
            <a:r>
              <a:rPr lang="en"/>
              <a:t>occasionally better for small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Feed-forward neural network</a:t>
            </a:r>
            <a:r>
              <a:rPr lang="en"/>
              <a:t> on fingerprints/descriptors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--features_only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Random Forest</a:t>
            </a:r>
            <a:r>
              <a:rPr lang="en"/>
              <a:t> </a:t>
            </a:r>
            <a:r>
              <a:rPr lang="en"/>
              <a:t>and </a:t>
            </a:r>
            <a:r>
              <a:rPr b="1" lang="en"/>
              <a:t>Support Vector Machi</a:t>
            </a:r>
            <a:r>
              <a:rPr b="1" lang="en"/>
              <a:t>ne</a:t>
            </a:r>
            <a:r>
              <a:rPr lang="en"/>
              <a:t>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sklearn_train.py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sklearn_predict.py</a:t>
            </a:r>
            <a:endParaRPr/>
          </a:p>
        </p:txBody>
      </p:sp>
      <p:pic>
        <p:nvPicPr>
          <p:cNvPr id="471" name="Google Shape;4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0800" y="3252200"/>
            <a:ext cx="2969901" cy="17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6470" y="3252200"/>
            <a:ext cx="2146730" cy="1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</a:t>
            </a:r>
            <a:endParaRPr/>
          </a:p>
        </p:txBody>
      </p:sp>
      <p:sp>
        <p:nvSpPr>
          <p:cNvPr id="478" name="Google Shape;4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scripts in chemprop’s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scripts</a:t>
            </a:r>
            <a:r>
              <a:rPr lang="en"/>
              <a:t>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scripts/tsne.py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t-SNE visualization</a:t>
            </a:r>
            <a:r>
              <a:rPr lang="en"/>
              <a:t> comparing chemical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spaces of 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34"/>
          <p:cNvPicPr preferRelativeResize="0"/>
          <p:nvPr/>
        </p:nvPicPr>
        <p:blipFill rotWithShape="1">
          <a:blip r:embed="rId5">
            <a:alphaModFix/>
          </a:blip>
          <a:srcRect b="9066" l="11333" r="8512" t="8513"/>
          <a:stretch/>
        </p:blipFill>
        <p:spPr>
          <a:xfrm>
            <a:off x="4572000" y="1617450"/>
            <a:ext cx="44299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Chemprop as a library</a:t>
            </a:r>
            <a:endParaRPr/>
          </a:p>
        </p:txBody>
      </p:sp>
      <p:sp>
        <p:nvSpPr>
          <p:cNvPr id="485" name="Google Shape;4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chemprop as a library: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pip install -e /path/to/chemprop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Flexibility to import and modify any chemprop components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6" name="Google Shape;4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00" y="2356850"/>
            <a:ext cx="6956600" cy="2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feedback on chemprop!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continue suggesting improvements!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6"/>
          <p:cNvGrpSpPr/>
          <p:nvPr/>
        </p:nvGrpSpPr>
        <p:grpSpPr>
          <a:xfrm>
            <a:off x="233526" y="2375661"/>
            <a:ext cx="8676943" cy="2327263"/>
            <a:chOff x="22626724" y="9787917"/>
            <a:chExt cx="19942410" cy="5348801"/>
          </a:xfrm>
        </p:grpSpPr>
        <p:grpSp>
          <p:nvGrpSpPr>
            <p:cNvPr id="494" name="Google Shape;494;p36"/>
            <p:cNvGrpSpPr/>
            <p:nvPr/>
          </p:nvGrpSpPr>
          <p:grpSpPr>
            <a:xfrm>
              <a:off x="37858817" y="10988003"/>
              <a:ext cx="4710317" cy="2948619"/>
              <a:chOff x="32234375" y="2821600"/>
              <a:chExt cx="9492780" cy="5942400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36790125" y="4253800"/>
                <a:ext cx="1197000" cy="3078000"/>
              </a:xfrm>
              <a:prstGeom prst="flowChartAlternateProcess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32234375" y="2821600"/>
                <a:ext cx="1197000" cy="5942400"/>
              </a:xfrm>
              <a:prstGeom prst="flowChartAlternateProcess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32469425" y="3130200"/>
                <a:ext cx="726900" cy="76950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32469425" y="4052100"/>
                <a:ext cx="726900" cy="7695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32469425" y="4959150"/>
                <a:ext cx="726900" cy="7695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32469425" y="5881050"/>
                <a:ext cx="726900" cy="7695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32469425" y="6802950"/>
                <a:ext cx="726900" cy="769500"/>
              </a:xfrm>
              <a:prstGeom prst="ellipse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32469425" y="7724850"/>
                <a:ext cx="726900" cy="769500"/>
              </a:xfrm>
              <a:prstGeom prst="ellipse">
                <a:avLst/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37025175" y="447225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37025175" y="539415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37025175" y="630120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6" name="Google Shape;506;p36"/>
              <p:cNvCxnSpPr/>
              <p:nvPr/>
            </p:nvCxnSpPr>
            <p:spPr>
              <a:xfrm>
                <a:off x="33431375" y="2957250"/>
                <a:ext cx="3400200" cy="1420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36"/>
              <p:cNvCxnSpPr/>
              <p:nvPr/>
            </p:nvCxnSpPr>
            <p:spPr>
              <a:xfrm flipH="1" rot="10800000">
                <a:off x="33409025" y="7213650"/>
                <a:ext cx="3444900" cy="1487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36"/>
              <p:cNvCxnSpPr/>
              <p:nvPr/>
            </p:nvCxnSpPr>
            <p:spPr>
              <a:xfrm>
                <a:off x="33336575" y="2957250"/>
                <a:ext cx="3589800" cy="4221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36"/>
              <p:cNvCxnSpPr/>
              <p:nvPr/>
            </p:nvCxnSpPr>
            <p:spPr>
              <a:xfrm flipH="1" rot="10800000">
                <a:off x="33448600" y="4377450"/>
                <a:ext cx="3324300" cy="420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0" name="Google Shape;510;p36"/>
              <p:cNvSpPr/>
              <p:nvPr/>
            </p:nvSpPr>
            <p:spPr>
              <a:xfrm>
                <a:off x="39889500" y="5408050"/>
                <a:ext cx="726900" cy="7695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6"/>
              <p:cNvSpPr txBox="1"/>
              <p:nvPr/>
            </p:nvSpPr>
            <p:spPr>
              <a:xfrm>
                <a:off x="38778755" y="6200373"/>
                <a:ext cx="2948400" cy="142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2" name="Google Shape;512;p36"/>
              <p:cNvCxnSpPr>
                <a:stCxn id="495" idx="3"/>
                <a:endCxn id="510" idx="2"/>
              </p:cNvCxnSpPr>
              <p:nvPr/>
            </p:nvCxnSpPr>
            <p:spPr>
              <a:xfrm>
                <a:off x="37987125" y="5792800"/>
                <a:ext cx="1902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513" name="Google Shape;513;p36"/>
            <p:cNvPicPr preferRelativeResize="0"/>
            <p:nvPr/>
          </p:nvPicPr>
          <p:blipFill rotWithShape="1">
            <a:blip r:embed="rId3">
              <a:alphaModFix/>
            </a:blip>
            <a:srcRect b="4390" l="7086" r="6490" t="6012"/>
            <a:stretch/>
          </p:blipFill>
          <p:spPr>
            <a:xfrm>
              <a:off x="22626724" y="9808978"/>
              <a:ext cx="5257203" cy="5306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4" name="Google Shape;514;p36"/>
            <p:cNvGrpSpPr/>
            <p:nvPr/>
          </p:nvGrpSpPr>
          <p:grpSpPr>
            <a:xfrm>
              <a:off x="29414581" y="9787917"/>
              <a:ext cx="5432131" cy="5348801"/>
              <a:chOff x="18655196" y="876041"/>
              <a:chExt cx="10947464" cy="10779527"/>
            </a:xfrm>
          </p:grpSpPr>
          <p:grpSp>
            <p:nvGrpSpPr>
              <p:cNvPr id="515" name="Google Shape;515;p36"/>
              <p:cNvGrpSpPr/>
              <p:nvPr/>
            </p:nvGrpSpPr>
            <p:grpSpPr>
              <a:xfrm>
                <a:off x="18655196" y="876041"/>
                <a:ext cx="10596442" cy="10779527"/>
                <a:chOff x="2475827" y="12046496"/>
                <a:chExt cx="7868450" cy="7942475"/>
              </a:xfrm>
            </p:grpSpPr>
            <p:grpSp>
              <p:nvGrpSpPr>
                <p:cNvPr id="516" name="Google Shape;516;p36"/>
                <p:cNvGrpSpPr/>
                <p:nvPr/>
              </p:nvGrpSpPr>
              <p:grpSpPr>
                <a:xfrm>
                  <a:off x="2475827" y="12046496"/>
                  <a:ext cx="7868450" cy="7942475"/>
                  <a:chOff x="2438928" y="12035610"/>
                  <a:chExt cx="7868450" cy="7942475"/>
                </a:xfrm>
              </p:grpSpPr>
              <p:pic>
                <p:nvPicPr>
                  <p:cNvPr id="517" name="Google Shape;517;p3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4390" l="7086" r="6490" t="6012"/>
                  <a:stretch/>
                </p:blipFill>
                <p:spPr>
                  <a:xfrm>
                    <a:off x="2438928" y="12035610"/>
                    <a:ext cx="7868450" cy="7942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518" name="Google Shape;518;p36"/>
                  <p:cNvCxnSpPr/>
                  <p:nvPr/>
                </p:nvCxnSpPr>
                <p:spPr>
                  <a:xfrm rot="10800000">
                    <a:off x="8231187" y="165354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19" name="Google Shape;519;p36"/>
                  <p:cNvCxnSpPr/>
                  <p:nvPr/>
                </p:nvCxnSpPr>
                <p:spPr>
                  <a:xfrm flipH="1">
                    <a:off x="8231187" y="15544800"/>
                    <a:ext cx="381000" cy="685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C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0" name="Google Shape;520;p36"/>
                  <p:cNvCxnSpPr/>
                  <p:nvPr/>
                </p:nvCxnSpPr>
                <p:spPr>
                  <a:xfrm rot="10800000">
                    <a:off x="7170688" y="16372164"/>
                    <a:ext cx="7950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1" name="Google Shape;521;p36"/>
                  <p:cNvCxnSpPr/>
                  <p:nvPr/>
                </p:nvCxnSpPr>
                <p:spPr>
                  <a:xfrm>
                    <a:off x="8078787" y="14651181"/>
                    <a:ext cx="571500" cy="9144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2" name="Google Shape;522;p36"/>
                  <p:cNvCxnSpPr/>
                  <p:nvPr/>
                </p:nvCxnSpPr>
                <p:spPr>
                  <a:xfrm rot="10800000">
                    <a:off x="8631087" y="17240775"/>
                    <a:ext cx="9717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3" name="Google Shape;523;p36"/>
                  <p:cNvCxnSpPr/>
                  <p:nvPr/>
                </p:nvCxnSpPr>
                <p:spPr>
                  <a:xfrm flipH="1" rot="10800000">
                    <a:off x="8078787" y="17265600"/>
                    <a:ext cx="533400" cy="7938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4" name="Google Shape;524;p36"/>
                  <p:cNvCxnSpPr/>
                  <p:nvPr/>
                </p:nvCxnSpPr>
                <p:spPr>
                  <a:xfrm rot="10800000">
                    <a:off x="9602787" y="17221202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5" name="Google Shape;525;p36"/>
                  <p:cNvCxnSpPr/>
                  <p:nvPr/>
                </p:nvCxnSpPr>
                <p:spPr>
                  <a:xfrm rot="10800000">
                    <a:off x="8112458" y="18020094"/>
                    <a:ext cx="457200" cy="83820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26" name="Google Shape;526;p36"/>
                  <p:cNvCxnSpPr/>
                  <p:nvPr/>
                </p:nvCxnSpPr>
                <p:spPr>
                  <a:xfrm>
                    <a:off x="7283116" y="14706600"/>
                    <a:ext cx="871800" cy="0"/>
                  </a:xfrm>
                  <a:prstGeom prst="straightConnector1">
                    <a:avLst/>
                  </a:prstGeom>
                  <a:solidFill>
                    <a:srgbClr val="BBE0E3"/>
                  </a:solidFill>
                  <a:ln cap="flat" cmpd="sng" w="19050">
                    <a:solidFill>
                      <a:srgbClr val="00B05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  <p:sp>
              <p:nvSpPr>
                <p:cNvPr id="527" name="Google Shape;527;p36"/>
                <p:cNvSpPr/>
                <p:nvPr/>
              </p:nvSpPr>
              <p:spPr>
                <a:xfrm>
                  <a:off x="7156538" y="16071564"/>
                  <a:ext cx="1179900" cy="6108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36"/>
              <p:cNvGrpSpPr/>
              <p:nvPr/>
            </p:nvGrpSpPr>
            <p:grpSpPr>
              <a:xfrm>
                <a:off x="24325425" y="6802958"/>
                <a:ext cx="623700" cy="1532400"/>
                <a:chOff x="22337550" y="5832333"/>
                <a:chExt cx="623700" cy="1532400"/>
              </a:xfrm>
            </p:grpSpPr>
            <p:sp>
              <p:nvSpPr>
                <p:cNvPr id="529" name="Google Shape;529;p36"/>
                <p:cNvSpPr/>
                <p:nvPr/>
              </p:nvSpPr>
              <p:spPr>
                <a:xfrm>
                  <a:off x="22337550" y="5832333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6"/>
                <p:cNvSpPr/>
                <p:nvPr/>
              </p:nvSpPr>
              <p:spPr>
                <a:xfrm>
                  <a:off x="22459989" y="5941114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6"/>
                <p:cNvSpPr/>
                <p:nvPr/>
              </p:nvSpPr>
              <p:spPr>
                <a:xfrm>
                  <a:off x="22459989" y="6400187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6"/>
                <p:cNvSpPr/>
                <p:nvPr/>
              </p:nvSpPr>
              <p:spPr>
                <a:xfrm>
                  <a:off x="22459989" y="6851866"/>
                  <a:ext cx="378600" cy="3831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3" name="Google Shape;533;p36"/>
              <p:cNvGrpSpPr/>
              <p:nvPr/>
            </p:nvGrpSpPr>
            <p:grpSpPr>
              <a:xfrm>
                <a:off x="24951234" y="27487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534" name="Google Shape;534;p36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6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6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6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8" name="Google Shape;538;p36"/>
              <p:cNvGrpSpPr/>
              <p:nvPr/>
            </p:nvGrpSpPr>
            <p:grpSpPr>
              <a:xfrm>
                <a:off x="28279898" y="642148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539" name="Google Shape;539;p36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6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36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36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" name="Google Shape;543;p36"/>
              <p:cNvGrpSpPr/>
              <p:nvPr/>
            </p:nvGrpSpPr>
            <p:grpSpPr>
              <a:xfrm>
                <a:off x="26978735" y="8131513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544" name="Google Shape;544;p36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6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6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6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" name="Google Shape;548;p36"/>
              <p:cNvGrpSpPr/>
              <p:nvPr/>
            </p:nvGrpSpPr>
            <p:grpSpPr>
              <a:xfrm>
                <a:off x="26296060" y="29011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549" name="Google Shape;549;p36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6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6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6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3" name="Google Shape;553;p36"/>
              <p:cNvGrpSpPr/>
              <p:nvPr/>
            </p:nvGrpSpPr>
            <p:grpSpPr>
              <a:xfrm>
                <a:off x="27054935" y="4149301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554" name="Google Shape;554;p36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36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6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36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8" name="Google Shape;558;p36"/>
              <p:cNvGrpSpPr/>
              <p:nvPr/>
            </p:nvGrpSpPr>
            <p:grpSpPr>
              <a:xfrm>
                <a:off x="25564710" y="9028638"/>
                <a:ext cx="623700" cy="1532400"/>
                <a:chOff x="26296060" y="4746188"/>
                <a:chExt cx="623700" cy="1532400"/>
              </a:xfrm>
            </p:grpSpPr>
            <p:sp>
              <p:nvSpPr>
                <p:cNvPr id="559" name="Google Shape;559;p36"/>
                <p:cNvSpPr/>
                <p:nvPr/>
              </p:nvSpPr>
              <p:spPr>
                <a:xfrm>
                  <a:off x="26296060" y="4746188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36"/>
                <p:cNvSpPr/>
                <p:nvPr/>
              </p:nvSpPr>
              <p:spPr>
                <a:xfrm>
                  <a:off x="26418500" y="4854969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36"/>
                <p:cNvSpPr/>
                <p:nvPr/>
              </p:nvSpPr>
              <p:spPr>
                <a:xfrm>
                  <a:off x="26418500" y="5314042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36"/>
                <p:cNvSpPr/>
                <p:nvPr/>
              </p:nvSpPr>
              <p:spPr>
                <a:xfrm>
                  <a:off x="26418500" y="5765721"/>
                  <a:ext cx="378600" cy="3831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3" name="Google Shape;563;p36"/>
              <p:cNvGrpSpPr/>
              <p:nvPr/>
            </p:nvGrpSpPr>
            <p:grpSpPr>
              <a:xfrm>
                <a:off x="28978959" y="7572439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564" name="Google Shape;564;p36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6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6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36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8" name="Google Shape;568;p36"/>
              <p:cNvGrpSpPr/>
              <p:nvPr/>
            </p:nvGrpSpPr>
            <p:grpSpPr>
              <a:xfrm>
                <a:off x="26296047" y="10123164"/>
                <a:ext cx="623700" cy="1532400"/>
                <a:chOff x="24265197" y="1910814"/>
                <a:chExt cx="623700" cy="1532400"/>
              </a:xfrm>
            </p:grpSpPr>
            <p:sp>
              <p:nvSpPr>
                <p:cNvPr id="569" name="Google Shape;569;p36"/>
                <p:cNvSpPr/>
                <p:nvPr/>
              </p:nvSpPr>
              <p:spPr>
                <a:xfrm>
                  <a:off x="24265197" y="1910814"/>
                  <a:ext cx="623700" cy="1532400"/>
                </a:xfrm>
                <a:prstGeom prst="flowChartAlternateProcess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24387636" y="2019594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6"/>
                <p:cNvSpPr/>
                <p:nvPr/>
              </p:nvSpPr>
              <p:spPr>
                <a:xfrm>
                  <a:off x="24387636" y="2478668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36"/>
                <p:cNvSpPr/>
                <p:nvPr/>
              </p:nvSpPr>
              <p:spPr>
                <a:xfrm>
                  <a:off x="24387636" y="2930347"/>
                  <a:ext cx="378600" cy="383100"/>
                </a:xfrm>
                <a:prstGeom prst="ellipse">
                  <a:avLst/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73" name="Google Shape;573;p36"/>
            <p:cNvCxnSpPr/>
            <p:nvPr/>
          </p:nvCxnSpPr>
          <p:spPr>
            <a:xfrm>
              <a:off x="35075325" y="12462300"/>
              <a:ext cx="1989600" cy="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4" name="Google Shape;574;p36"/>
            <p:cNvCxnSpPr/>
            <p:nvPr/>
          </p:nvCxnSpPr>
          <p:spPr>
            <a:xfrm>
              <a:off x="27883925" y="12607800"/>
              <a:ext cx="1989600" cy="0"/>
            </a:xfrm>
            <a:prstGeom prst="straightConnector1">
              <a:avLst/>
            </a:prstGeom>
            <a:noFill/>
            <a:ln cap="flat" cmpd="sng" w="3810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3.6 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anaconda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&lt;10K</a:t>
            </a:r>
            <a:r>
              <a:rPr lang="en"/>
              <a:t> molecules – </a:t>
            </a:r>
            <a:r>
              <a:rPr lang="en"/>
              <a:t>can use </a:t>
            </a:r>
            <a:r>
              <a:rPr b="1" lang="en"/>
              <a:t>laptop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&gt;10K</a:t>
            </a:r>
            <a:r>
              <a:rPr lang="en"/>
              <a:t> molecules – need a </a:t>
            </a:r>
            <a:r>
              <a:rPr b="1" lang="en"/>
              <a:t>GPU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Train</a:t>
            </a:r>
            <a:r>
              <a:rPr lang="en"/>
              <a:t> in minutes to hours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Predict </a:t>
            </a:r>
            <a:r>
              <a:rPr lang="en"/>
              <a:t>1,500 molecules per second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200" y="197075"/>
            <a:ext cx="2363625" cy="13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Training, and Predicting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CSV</a:t>
            </a:r>
            <a:r>
              <a:rPr lang="en"/>
              <a:t> with SMILES strings and property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Previously:</a:t>
            </a:r>
            <a:r>
              <a:rPr lang="en"/>
              <a:t> SMILES in first column, properties in remaining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/>
              <a:t>Same default, but optionally specify SMILES/property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--smiles_column smiles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--target_columns NR-AR SR-ARE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1" y="1827225"/>
            <a:ext cx="8348998" cy="6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ython train.py --data_path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data/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bace.csv --dataset_type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classification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Trains a default chemprop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model: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--save_dir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/path/to/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save_dir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list of options: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chemprop/args.py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--class_balance</a:t>
            </a:r>
            <a:r>
              <a:rPr lang="en"/>
              <a:t> samples equal number of positive and negative molecules in each batch – may help unbalanced datasets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output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metrics printed during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save_dir/quiet.log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output: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save_dir/verbose.log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Graphical interface</a:t>
            </a:r>
            <a:r>
              <a:rPr lang="en"/>
              <a:t>: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tensorboard --logdir save_dir</a:t>
            </a:r>
            <a:r>
              <a:rPr lang="en"/>
              <a:t>, then </a:t>
            </a:r>
            <a:r>
              <a:rPr lang="en" u="sng">
                <a:solidFill>
                  <a:schemeClr val="hlink"/>
                </a:solidFill>
                <a:hlinkClick r:id="rId3"/>
              </a:rPr>
              <a:t>localhost:6006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188" y="3200750"/>
            <a:ext cx="5779628" cy="17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11298" l="8321" r="8213" t="62406"/>
          <a:stretch/>
        </p:blipFill>
        <p:spPr>
          <a:xfrm>
            <a:off x="4946400" y="1302425"/>
            <a:ext cx="3998551" cy="1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--split_type random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randomly into train, validation, test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--split_sizes 0.8 0.1 0.1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sizes of train, validation, test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--num_folds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cross-validation folds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--separate_val_path /path/to/val.csv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--separate_test_path /path/to/test.csv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Manually specify validation and test data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575" y="183308"/>
            <a:ext cx="4597800" cy="1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--seed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Seeds the random data splitting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NEW: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--pytorch_seed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Seeds the random model weight initialization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is now fully reproducible*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Caveat</a:t>
            </a:r>
            <a:r>
              <a:rPr lang="en" sz="1400"/>
              <a:t>: “Completely reproducible results are not guaranteed across PyTorch releases, individual commits or different platforms.”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