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59"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3" r:id="rId19"/>
    <p:sldId id="274" r:id="rId20"/>
    <p:sldId id="276" r:id="rId21"/>
    <p:sldId id="275" r:id="rId22"/>
    <p:sldId id="277" r:id="rId23"/>
    <p:sldId id="278" r:id="rId24"/>
    <p:sldId id="279" r:id="rId25"/>
    <p:sldId id="282" r:id="rId26"/>
    <p:sldId id="280"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C9E34-7158-4AF7-83EE-157DAF4EEA94}"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B5BE5-9859-4418-A296-BE258B5CE628}" type="slidenum">
              <a:rPr lang="zh-CN" altLang="en-US" smtClean="0"/>
              <a:t>‹#›</a:t>
            </a:fld>
            <a:endParaRPr lang="zh-CN" altLang="en-US"/>
          </a:p>
        </p:txBody>
      </p:sp>
    </p:spTree>
    <p:extLst>
      <p:ext uri="{BB962C8B-B14F-4D97-AF65-F5344CB8AC3E}">
        <p14:creationId xmlns:p14="http://schemas.microsoft.com/office/powerpoint/2010/main" val="176958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B5BE5-9859-4418-A296-BE258B5CE628}" type="slidenum">
              <a:rPr lang="zh-CN" altLang="en-US" smtClean="0"/>
              <a:t>27</a:t>
            </a:fld>
            <a:endParaRPr lang="zh-CN" altLang="en-US"/>
          </a:p>
        </p:txBody>
      </p:sp>
    </p:spTree>
    <p:extLst>
      <p:ext uri="{BB962C8B-B14F-4D97-AF65-F5344CB8AC3E}">
        <p14:creationId xmlns:p14="http://schemas.microsoft.com/office/powerpoint/2010/main" val="215099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237361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117106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266569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144746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383534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58293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277654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409607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377595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84274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4917E18-35F3-44E6-B4C1-E2C20F549021}"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362839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17E18-35F3-44E6-B4C1-E2C20F549021}" type="datetimeFigureOut">
              <a:rPr lang="zh-CN" altLang="en-US" smtClean="0"/>
              <a:t>2021/3/16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47BF2-8042-4C22-8A89-8B9807FC0339}" type="slidenum">
              <a:rPr lang="zh-CN" altLang="en-US" smtClean="0"/>
              <a:t>‹#›</a:t>
            </a:fld>
            <a:endParaRPr lang="zh-CN" altLang="en-US"/>
          </a:p>
        </p:txBody>
      </p:sp>
    </p:spTree>
    <p:extLst>
      <p:ext uri="{BB962C8B-B14F-4D97-AF65-F5344CB8AC3E}">
        <p14:creationId xmlns:p14="http://schemas.microsoft.com/office/powerpoint/2010/main" val="395894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quantum-machine.org/datasets/#qm7" TargetMode="External"/><Relationship Id="rId3" Type="http://schemas.openxmlformats.org/officeDocument/2006/relationships/hyperlink" Target="http://quantum-machine.org/datasets/#mqmspin-database" TargetMode="External"/><Relationship Id="rId7" Type="http://schemas.openxmlformats.org/officeDocument/2006/relationships/hyperlink" Target="http://quantum-machine.org/datasets/#qm7b" TargetMode="External"/><Relationship Id="rId12" Type="http://schemas.openxmlformats.org/officeDocument/2006/relationships/hyperlink" Target="https://gdb.unibe.ch/downloads/" TargetMode="External"/><Relationship Id="rId2" Type="http://schemas.openxmlformats.org/officeDocument/2006/relationships/hyperlink" Target="http://quantum-machine.org/" TargetMode="External"/><Relationship Id="rId1" Type="http://schemas.openxmlformats.org/officeDocument/2006/relationships/slideLayout" Target="../slideLayouts/slideLayout2.xml"/><Relationship Id="rId6" Type="http://schemas.openxmlformats.org/officeDocument/2006/relationships/hyperlink" Target="http://quantum-machine.org/datasets/#qm9" TargetMode="External"/><Relationship Id="rId11" Type="http://schemas.openxmlformats.org/officeDocument/2006/relationships/hyperlink" Target="https://www.gdb.unibe.ch/" TargetMode="External"/><Relationship Id="rId5" Type="http://schemas.openxmlformats.org/officeDocument/2006/relationships/hyperlink" Target="http://quantum-machine.org/datasets/#qm8" TargetMode="External"/><Relationship Id="rId10" Type="http://schemas.openxmlformats.org/officeDocument/2006/relationships/hyperlink" Target="https://qmml.org/datasets.html" TargetMode="External"/><Relationship Id="rId4" Type="http://schemas.openxmlformats.org/officeDocument/2006/relationships/hyperlink" Target="http://quantum-machine.org/datasets/#md-datasets" TargetMode="External"/><Relationship Id="rId9" Type="http://schemas.openxmlformats.org/officeDocument/2006/relationships/hyperlink" Target="https://qmml.org/"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6084/m9.figshare.c.3846712" TargetMode="External"/><Relationship Id="rId3" Type="http://schemas.openxmlformats.org/officeDocument/2006/relationships/hyperlink" Target="https://doi.org/10.1039/C6SC05720A" TargetMode="External"/><Relationship Id="rId7" Type="http://schemas.openxmlformats.org/officeDocument/2006/relationships/hyperlink" Target="https://github.com/aiqm/ANI1x_datasets" TargetMode="External"/><Relationship Id="rId2" Type="http://schemas.openxmlformats.org/officeDocument/2006/relationships/hyperlink" Target="https://doi.org/10.1038/sdata.2017.193" TargetMode="External"/><Relationship Id="rId1" Type="http://schemas.openxmlformats.org/officeDocument/2006/relationships/slideLayout" Target="../slideLayouts/slideLayout2.xml"/><Relationship Id="rId6" Type="http://schemas.openxmlformats.org/officeDocument/2006/relationships/hyperlink" Target="https://doi.org/10.6084/m9.figshare.c.4712477" TargetMode="External"/><Relationship Id="rId5" Type="http://schemas.openxmlformats.org/officeDocument/2006/relationships/hyperlink" Target="https://doi.org/10.6084/m9.figshare.12046440" TargetMode="External"/><Relationship Id="rId4" Type="http://schemas.openxmlformats.org/officeDocument/2006/relationships/hyperlink" Target="https://doi.org/10.1038/s41597-020-0473-z" TargetMode="External"/><Relationship Id="rId9" Type="http://schemas.openxmlformats.org/officeDocument/2006/relationships/hyperlink" Target="https://github.com/isayev/ANI1_datase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86/s13321-019-0391-2" TargetMode="External"/><Relationship Id="rId2" Type="http://schemas.openxmlformats.org/officeDocument/2006/relationships/hyperlink" Target="https://doi.org/10.1038/s41597-021-00812-2" TargetMode="External"/><Relationship Id="rId1" Type="http://schemas.openxmlformats.org/officeDocument/2006/relationships/slideLayout" Target="../slideLayouts/slideLayout2.xml"/><Relationship Id="rId5" Type="http://schemas.openxmlformats.org/officeDocument/2006/relationships/hyperlink" Target="https://doi.org/10.6084/m9.figshare.13424984" TargetMode="External"/><Relationship Id="rId4" Type="http://schemas.openxmlformats.org/officeDocument/2006/relationships/hyperlink" Target="https://doi.org/10.5281/zenodo.4288677"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ubs.acs.org/doi/10.1021/acs.jcim.7b00083" TargetMode="External"/><Relationship Id="rId2" Type="http://schemas.openxmlformats.org/officeDocument/2006/relationships/hyperlink" Target="http://pubchemqc.riken.jp/" TargetMode="External"/><Relationship Id="rId1" Type="http://schemas.openxmlformats.org/officeDocument/2006/relationships/slideLayout" Target="../slideLayouts/slideLayout2.xml"/><Relationship Id="rId5" Type="http://schemas.openxmlformats.org/officeDocument/2006/relationships/hyperlink" Target="https://arxiv.org/abs/1906.09427" TargetMode="External"/><Relationship Id="rId4" Type="http://schemas.openxmlformats.org/officeDocument/2006/relationships/hyperlink" Target="https://alchemy.tencent.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pubs.acs.org/doi/abs/10.1021/acs.jcim.5b00559" TargetMode="External"/><Relationship Id="rId2" Type="http://schemas.openxmlformats.org/officeDocument/2006/relationships/hyperlink" Target="https://zinc.docking.org/" TargetMode="External"/><Relationship Id="rId1" Type="http://schemas.openxmlformats.org/officeDocument/2006/relationships/slideLayout" Target="../slideLayouts/slideLayout2.xml"/><Relationship Id="rId5" Type="http://schemas.openxmlformats.org/officeDocument/2006/relationships/hyperlink" Target="http://www.360doc.com/content/20/0326/19/69241653_901866957.shtml" TargetMode="External"/><Relationship Id="rId4" Type="http://schemas.openxmlformats.org/officeDocument/2006/relationships/hyperlink" Target="http://blog.sina.com.cn/s/blog_15d0344a30102y5ni.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blog.molcalx.com.cn/2018/06/03/knime-chembldb-extractor.html" TargetMode="External"/><Relationship Id="rId13" Type="http://schemas.openxmlformats.org/officeDocument/2006/relationships/hyperlink" Target="https://doi.org/10.1093/nar/gkv352" TargetMode="External"/><Relationship Id="rId3" Type="http://schemas.openxmlformats.org/officeDocument/2006/relationships/hyperlink" Target="https://en.wikipedia.org/wiki/ChEMBL" TargetMode="External"/><Relationship Id="rId7" Type="http://schemas.openxmlformats.org/officeDocument/2006/relationships/hyperlink" Target="https://jingyan.baidu.com/article/ea24bc39d49962da63b3316a.html" TargetMode="External"/><Relationship Id="rId12" Type="http://schemas.openxmlformats.org/officeDocument/2006/relationships/hyperlink" Target="https://doi.org/10.1093/nar/gky1075" TargetMode="External"/><Relationship Id="rId2" Type="http://schemas.openxmlformats.org/officeDocument/2006/relationships/hyperlink" Target="https://www.ebi.ac.uk/chembl/" TargetMode="External"/><Relationship Id="rId1" Type="http://schemas.openxmlformats.org/officeDocument/2006/relationships/slideLayout" Target="../slideLayouts/slideLayout2.xml"/><Relationship Id="rId6" Type="http://schemas.openxmlformats.org/officeDocument/2006/relationships/hyperlink" Target="https://github.com/chembl/chembl_webresource_client" TargetMode="External"/><Relationship Id="rId11" Type="http://schemas.openxmlformats.org/officeDocument/2006/relationships/hyperlink" Target="https://blog.csdn.net/recher_He1107/article/details/107763232" TargetMode="External"/><Relationship Id="rId5" Type="http://schemas.openxmlformats.org/officeDocument/2006/relationships/hyperlink" Target="https://github.com/chembl/mychembl" TargetMode="External"/><Relationship Id="rId10" Type="http://schemas.openxmlformats.org/officeDocument/2006/relationships/hyperlink" Target="https://www.bilibili.com/video/BV1yf4y1r7Zm" TargetMode="External"/><Relationship Id="rId4" Type="http://schemas.openxmlformats.org/officeDocument/2006/relationships/hyperlink" Target="https://zhuanlan.zhihu.com/p/268031237" TargetMode="External"/><Relationship Id="rId9" Type="http://schemas.openxmlformats.org/officeDocument/2006/relationships/hyperlink" Target="https://www.youtube.com/watch?v=zqUaxbSAYHQ"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ciping.com/15264.html" TargetMode="External"/><Relationship Id="rId2" Type="http://schemas.openxmlformats.org/officeDocument/2006/relationships/hyperlink" Target="https://clinicaltrials.go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PubChem" TargetMode="External"/><Relationship Id="rId3" Type="http://schemas.openxmlformats.org/officeDocument/2006/relationships/hyperlink" Target="http://www.360doc.com/content/21/0218/16/73795974_962595884.shtml" TargetMode="External"/><Relationship Id="rId7" Type="http://schemas.openxmlformats.org/officeDocument/2006/relationships/image" Target="../media/image20.png"/><Relationship Id="rId2" Type="http://schemas.openxmlformats.org/officeDocument/2006/relationships/hyperlink" Target="https://pubchem.ncbi.nlm.nih.gov/" TargetMode="External"/><Relationship Id="rId1" Type="http://schemas.openxmlformats.org/officeDocument/2006/relationships/slideLayout" Target="../slideLayouts/slideLayout2.xml"/><Relationship Id="rId6" Type="http://schemas.openxmlformats.org/officeDocument/2006/relationships/hyperlink" Target="https://doi.org/10.1093/nar/gkaa971" TargetMode="External"/><Relationship Id="rId5" Type="http://schemas.openxmlformats.org/officeDocument/2006/relationships/hyperlink" Target="http://t.cn/A6tntRVt" TargetMode="External"/><Relationship Id="rId4" Type="http://schemas.openxmlformats.org/officeDocument/2006/relationships/hyperlink" Target="https://www.jianshu.com/p/5b43923b300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meddb.info/index.php.en?cat=13" TargetMode="External"/><Relationship Id="rId3" Type="http://schemas.openxmlformats.org/officeDocument/2006/relationships/hyperlink" Target="https://tripod.nih.gov/tox21/" TargetMode="External"/><Relationship Id="rId7" Type="http://schemas.openxmlformats.org/officeDocument/2006/relationships/hyperlink" Target="https://libguides.tulane.edu/c.php?g=182492&amp;p=1202939" TargetMode="External"/><Relationship Id="rId12" Type="http://schemas.openxmlformats.org/officeDocument/2006/relationships/hyperlink" Target="https://www.biostars.org/p/4853/" TargetMode="External"/><Relationship Id="rId2" Type="http://schemas.openxmlformats.org/officeDocument/2006/relationships/hyperlink" Target="https://tox21.gov/" TargetMode="External"/><Relationship Id="rId1" Type="http://schemas.openxmlformats.org/officeDocument/2006/relationships/slideLayout" Target="../slideLayouts/slideLayout2.xml"/><Relationship Id="rId6" Type="http://schemas.openxmlformats.org/officeDocument/2006/relationships/hyperlink" Target="https://www.niehs.nih.gov/" TargetMode="External"/><Relationship Id="rId11" Type="http://schemas.openxmlformats.org/officeDocument/2006/relationships/hyperlink" Target="http://alttox.org/resource-center/databases/" TargetMode="External"/><Relationship Id="rId5" Type="http://schemas.openxmlformats.org/officeDocument/2006/relationships/hyperlink" Target="https://ntp.niehs.nih.gov/" TargetMode="External"/><Relationship Id="rId10" Type="http://schemas.openxmlformats.org/officeDocument/2006/relationships/hyperlink" Target="http://toxbank.net/" TargetMode="External"/><Relationship Id="rId4" Type="http://schemas.openxmlformats.org/officeDocument/2006/relationships/hyperlink" Target="https://www.ncats.nih.gov/" TargetMode="External"/><Relationship Id="rId9" Type="http://schemas.openxmlformats.org/officeDocument/2006/relationships/hyperlink" Target="https://www.hsdl.org/?abstract&amp;did=45149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86/s13321-017-0247-6" TargetMode="External"/><Relationship Id="rId2" Type="http://schemas.openxmlformats.org/officeDocument/2006/relationships/hyperlink" Target="https://comptox.epa.gov/dashboard"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Biomedical" TargetMode="External"/><Relationship Id="rId2" Type="http://schemas.openxmlformats.org/officeDocument/2006/relationships/hyperlink" Target="https://en.wikipedia.org/wiki/United_States_government" TargetMode="External"/><Relationship Id="rId1" Type="http://schemas.openxmlformats.org/officeDocument/2006/relationships/slideLayout" Target="../slideLayouts/slideLayout2.xml"/><Relationship Id="rId6" Type="http://schemas.openxmlformats.org/officeDocument/2006/relationships/hyperlink" Target="https://www.ebi.ac.uk/services/all" TargetMode="External"/><Relationship Id="rId5" Type="http://schemas.openxmlformats.org/officeDocument/2006/relationships/hyperlink" Target="https://en.wikipedia.org/wiki/United_States_Department_of_Health_and_Human_Services" TargetMode="External"/><Relationship Id="rId4" Type="http://schemas.openxmlformats.org/officeDocument/2006/relationships/hyperlink" Target="https://en.wikipedia.org/wiki/Public_health"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actor.epa.gov/dashboard/" TargetMode="External"/><Relationship Id="rId3" Type="http://schemas.openxmlformats.org/officeDocument/2006/relationships/hyperlink" Target="https://en.wikipedia.org/wiki/Hazardous_Substances_Data_Bank" TargetMode="External"/><Relationship Id="rId7" Type="http://schemas.openxmlformats.org/officeDocument/2006/relationships/hyperlink" Target="https://comptox.epa.gov/dashboar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ctor.epa.gov/actor/home.xhtml" TargetMode="External"/><Relationship Id="rId11" Type="http://schemas.openxmlformats.org/officeDocument/2006/relationships/hyperlink" Target="https://www.epa.gov/chemical-research/downloadable-computational-toxicology-data" TargetMode="External"/><Relationship Id="rId5" Type="http://schemas.openxmlformats.org/officeDocument/2006/relationships/hyperlink" Target="https://www.epa.gov/chemical-research/distributed-structure-searchable-toxicity-dsstox-database" TargetMode="External"/><Relationship Id="rId10" Type="http://schemas.openxmlformats.org/officeDocument/2006/relationships/hyperlink" Target="https://actor.epa.gov/cpcat/faces/home.xhtml" TargetMode="External"/><Relationship Id="rId4" Type="http://schemas.openxmlformats.org/officeDocument/2006/relationships/hyperlink" Target="https://www.nlm.nih.gov/toxnet/index.html" TargetMode="External"/><Relationship Id="rId9" Type="http://schemas.openxmlformats.org/officeDocument/2006/relationships/hyperlink" Target="http://actor.epa.gov/edsp2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s6.baidu.com/feed/6c224f4a20a4462343cb38f58c70470b0df3d7ff.jpeg?token=9107bed5a4e1e34eecd4b0976a5ec8af&amp;s=0802573247C061414C548DCB0000E0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7" y="262035"/>
            <a:ext cx="6182326" cy="32462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257730" y="731010"/>
            <a:ext cx="5526832" cy="2308324"/>
          </a:xfrm>
          <a:prstGeom prst="rect">
            <a:avLst/>
          </a:prstGeom>
        </p:spPr>
        <p:txBody>
          <a:bodyPr wrap="square">
            <a:spAutoFit/>
          </a:bodyPr>
          <a:lstStyle/>
          <a:p>
            <a:pPr algn="just"/>
            <a:r>
              <a:rPr lang="zh-CN" altLang="en-US" sz="1600" dirty="0" smtClean="0">
                <a:cs typeface="+mn-ea"/>
                <a:sym typeface="+mn-lt"/>
              </a:rPr>
              <a:t>如果可以回到一个给定节点，则该图是有环的</a:t>
            </a:r>
            <a:r>
              <a:rPr lang="en-US" altLang="zh-CN" sz="1600" dirty="0" smtClean="0">
                <a:cs typeface="+mn-ea"/>
                <a:sym typeface="+mn-lt"/>
              </a:rPr>
              <a:t>(cyclic)</a:t>
            </a:r>
            <a:r>
              <a:rPr lang="zh-CN" altLang="en-US" sz="1600" dirty="0" smtClean="0">
                <a:cs typeface="+mn-ea"/>
                <a:sym typeface="+mn-lt"/>
              </a:rPr>
              <a:t>。相对地，如果至少有一个节点无法回到，则该图就是无环的</a:t>
            </a:r>
            <a:r>
              <a:rPr lang="en-US" altLang="zh-CN" sz="1600" dirty="0" smtClean="0">
                <a:cs typeface="+mn-ea"/>
                <a:sym typeface="+mn-lt"/>
              </a:rPr>
              <a:t>(acyclic)</a:t>
            </a:r>
            <a:r>
              <a:rPr lang="zh-CN" altLang="en-US" sz="1600" dirty="0" smtClean="0">
                <a:cs typeface="+mn-ea"/>
                <a:sym typeface="+mn-lt"/>
              </a:rPr>
              <a:t>。</a:t>
            </a:r>
            <a:endParaRPr lang="en-US" altLang="zh-CN" sz="1600" dirty="0" smtClean="0">
              <a:cs typeface="+mn-ea"/>
              <a:sym typeface="+mn-lt"/>
            </a:endParaRPr>
          </a:p>
          <a:p>
            <a:pPr algn="just"/>
            <a:endParaRPr lang="zh-CN" altLang="en-US" sz="1600" dirty="0" smtClean="0">
              <a:cs typeface="+mn-ea"/>
              <a:sym typeface="+mn-lt"/>
            </a:endParaRPr>
          </a:p>
          <a:p>
            <a:pPr algn="just"/>
            <a:r>
              <a:rPr lang="zh-CN" altLang="en-US" sz="1600" dirty="0" smtClean="0">
                <a:cs typeface="+mn-ea"/>
                <a:sym typeface="+mn-lt"/>
              </a:rPr>
              <a:t>图可以被加权（</a:t>
            </a:r>
            <a:r>
              <a:rPr lang="en-US" altLang="zh-CN" sz="1600" dirty="0" smtClean="0">
                <a:cs typeface="+mn-ea"/>
                <a:sym typeface="+mn-lt"/>
              </a:rPr>
              <a:t>weighted</a:t>
            </a:r>
            <a:r>
              <a:rPr lang="zh-CN" altLang="en-US" sz="1600" dirty="0" smtClean="0">
                <a:cs typeface="+mn-ea"/>
                <a:sym typeface="+mn-lt"/>
              </a:rPr>
              <a:t>），即在节点或关系上施加权重。</a:t>
            </a:r>
            <a:endParaRPr lang="en-US" altLang="zh-CN" sz="1600" dirty="0" smtClean="0">
              <a:cs typeface="+mn-ea"/>
              <a:sym typeface="+mn-lt"/>
            </a:endParaRPr>
          </a:p>
          <a:p>
            <a:pPr algn="just"/>
            <a:endParaRPr lang="zh-CN" altLang="en-US" sz="1600" dirty="0" smtClean="0">
              <a:cs typeface="+mn-ea"/>
              <a:sym typeface="+mn-lt"/>
            </a:endParaRPr>
          </a:p>
          <a:p>
            <a:pPr algn="just"/>
            <a:r>
              <a:rPr lang="zh-CN" altLang="en-US" sz="1600" dirty="0" smtClean="0">
                <a:cs typeface="+mn-ea"/>
                <a:sym typeface="+mn-lt"/>
              </a:rPr>
              <a:t>如果一个图的边数量相比于节点数量较小，则该图是稀疏的</a:t>
            </a:r>
            <a:r>
              <a:rPr lang="en-US" altLang="zh-CN" sz="1600" dirty="0" smtClean="0">
                <a:cs typeface="+mn-ea"/>
                <a:sym typeface="+mn-lt"/>
              </a:rPr>
              <a:t>(sparse)</a:t>
            </a:r>
            <a:r>
              <a:rPr lang="zh-CN" altLang="en-US" sz="1600" dirty="0" smtClean="0">
                <a:cs typeface="+mn-ea"/>
                <a:sym typeface="+mn-lt"/>
              </a:rPr>
              <a:t>。相对地，如果节点之间的边非常多，则该图是密集的</a:t>
            </a:r>
            <a:r>
              <a:rPr lang="en-US" altLang="zh-CN" sz="1600" dirty="0" smtClean="0">
                <a:cs typeface="+mn-ea"/>
                <a:sym typeface="+mn-lt"/>
              </a:rPr>
              <a:t>(dense)</a:t>
            </a:r>
            <a:r>
              <a:rPr lang="zh-CN" altLang="en-US" sz="1600" dirty="0" smtClean="0">
                <a:cs typeface="+mn-ea"/>
                <a:sym typeface="+mn-lt"/>
              </a:rPr>
              <a:t>。</a:t>
            </a:r>
            <a:endParaRPr lang="zh-CN" altLang="en-US" sz="1600" dirty="0">
              <a:cs typeface="+mn-ea"/>
              <a:sym typeface="+mn-lt"/>
            </a:endParaRPr>
          </a:p>
        </p:txBody>
      </p:sp>
      <p:pic>
        <p:nvPicPr>
          <p:cNvPr id="1028" name="Picture 4" descr="这里写图片描述"/>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9610"/>
            <a:ext cx="4082922" cy="30417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这里写图片描述"/>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913" y="3816222"/>
            <a:ext cx="4082922" cy="304177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3446431" y="4697192"/>
            <a:ext cx="1492716" cy="738664"/>
          </a:xfrm>
          <a:prstGeom prst="rect">
            <a:avLst/>
          </a:prstGeom>
          <a:noFill/>
        </p:spPr>
        <p:txBody>
          <a:bodyPr wrap="none" rtlCol="0">
            <a:spAutoFit/>
          </a:bodyPr>
          <a:lstStyle/>
          <a:p>
            <a:pPr algn="ctr"/>
            <a:r>
              <a:rPr lang="zh-CN" altLang="en-US" sz="2400" b="1" dirty="0">
                <a:solidFill>
                  <a:srgbClr val="FF0000"/>
                </a:solidFill>
              </a:rPr>
              <a:t>同</a:t>
            </a:r>
            <a:r>
              <a:rPr lang="zh-CN" altLang="en-US" sz="2400" b="1" dirty="0" smtClean="0">
                <a:solidFill>
                  <a:srgbClr val="FF0000"/>
                </a:solidFill>
              </a:rPr>
              <a:t>构</a:t>
            </a:r>
            <a:endParaRPr lang="en-US" altLang="zh-CN" sz="2400" b="1" dirty="0" smtClean="0">
              <a:solidFill>
                <a:srgbClr val="FF0000"/>
              </a:solidFill>
            </a:endParaRPr>
          </a:p>
          <a:p>
            <a:pPr algn="ctr"/>
            <a:r>
              <a:rPr lang="en-US" altLang="zh-CN" b="1" dirty="0" smtClean="0"/>
              <a:t>Isomorphism</a:t>
            </a:r>
            <a:endParaRPr lang="en-US" altLang="zh-CN" b="1" dirty="0"/>
          </a:p>
        </p:txBody>
      </p:sp>
      <p:sp>
        <p:nvSpPr>
          <p:cNvPr id="7" name="圆角矩形 6"/>
          <p:cNvSpPr/>
          <p:nvPr/>
        </p:nvSpPr>
        <p:spPr>
          <a:xfrm>
            <a:off x="335902" y="3760238"/>
            <a:ext cx="7315200" cy="2920482"/>
          </a:xfrm>
          <a:prstGeom prst="roundRect">
            <a:avLst>
              <a:gd name="adj" fmla="val 8041"/>
            </a:avLst>
          </a:prstGeom>
          <a:no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972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728760" y="98577"/>
            <a:ext cx="10572750" cy="2678058"/>
          </a:xfrm>
          <a:prstGeom prst="rect">
            <a:avLst/>
          </a:prstGeom>
        </p:spPr>
      </p:pic>
      <p:sp>
        <p:nvSpPr>
          <p:cNvPr id="7" name="矩形 6"/>
          <p:cNvSpPr/>
          <p:nvPr/>
        </p:nvSpPr>
        <p:spPr>
          <a:xfrm>
            <a:off x="5168432" y="0"/>
            <a:ext cx="3851888" cy="369332"/>
          </a:xfrm>
          <a:prstGeom prst="rect">
            <a:avLst/>
          </a:prstGeom>
        </p:spPr>
        <p:txBody>
          <a:bodyPr wrap="none">
            <a:spAutoFit/>
          </a:bodyPr>
          <a:lstStyle/>
          <a:p>
            <a:r>
              <a:rPr lang="en-US" altLang="zh-CN" dirty="0"/>
              <a:t>NATUR E | V OL 559 | 26 J U LY 2018</a:t>
            </a:r>
            <a:endParaRPr lang="zh-CN" altLang="en-US" dirty="0"/>
          </a:p>
        </p:txBody>
      </p:sp>
      <p:pic>
        <p:nvPicPr>
          <p:cNvPr id="8" name="图片 7"/>
          <p:cNvPicPr>
            <a:picLocks noChangeAspect="1"/>
          </p:cNvPicPr>
          <p:nvPr/>
        </p:nvPicPr>
        <p:blipFill>
          <a:blip r:embed="rId3"/>
          <a:stretch>
            <a:fillRect/>
          </a:stretch>
        </p:blipFill>
        <p:spPr>
          <a:xfrm>
            <a:off x="1392687" y="2776635"/>
            <a:ext cx="9299413" cy="3960067"/>
          </a:xfrm>
          <a:prstGeom prst="rect">
            <a:avLst/>
          </a:prstGeom>
        </p:spPr>
      </p:pic>
      <p:sp>
        <p:nvSpPr>
          <p:cNvPr id="5" name="矩形 4"/>
          <p:cNvSpPr/>
          <p:nvPr/>
        </p:nvSpPr>
        <p:spPr>
          <a:xfrm>
            <a:off x="1467526" y="4198775"/>
            <a:ext cx="821093" cy="279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27044" y="6456783"/>
            <a:ext cx="821093" cy="279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6084" y="1115781"/>
            <a:ext cx="821093" cy="279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713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16750" y="1052612"/>
            <a:ext cx="11463699" cy="3976588"/>
          </a:xfrm>
          <a:prstGeom prst="rect">
            <a:avLst/>
          </a:prstGeom>
        </p:spPr>
      </p:pic>
      <p:sp>
        <p:nvSpPr>
          <p:cNvPr id="2" name="矩形 1"/>
          <p:cNvSpPr/>
          <p:nvPr/>
        </p:nvSpPr>
        <p:spPr>
          <a:xfrm>
            <a:off x="316750" y="1296955"/>
            <a:ext cx="821093" cy="3172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85175" y="4683967"/>
            <a:ext cx="821093" cy="279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480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15" y="-655"/>
            <a:ext cx="3057247" cy="523220"/>
          </a:xfrm>
          <a:prstGeom prst="rect">
            <a:avLst/>
          </a:prstGeom>
          <a:noFill/>
        </p:spPr>
        <p:txBody>
          <a:bodyPr wrap="none" rtlCol="0">
            <a:spAutoFit/>
          </a:bodyPr>
          <a:lstStyle/>
          <a:p>
            <a:r>
              <a:rPr lang="zh-CN" altLang="en-US" sz="2800" b="1" dirty="0" smtClean="0">
                <a:solidFill>
                  <a:srgbClr val="FF0000"/>
                </a:solidFill>
              </a:rPr>
              <a:t>各种开发的数据库</a:t>
            </a:r>
            <a:endParaRPr lang="zh-CN" altLang="en-US" sz="2800" b="1" dirty="0">
              <a:solidFill>
                <a:srgbClr val="FF0000"/>
              </a:solidFill>
            </a:endParaRPr>
          </a:p>
        </p:txBody>
      </p:sp>
      <p:pic>
        <p:nvPicPr>
          <p:cNvPr id="5" name="图片 4"/>
          <p:cNvPicPr>
            <a:picLocks noChangeAspect="1"/>
          </p:cNvPicPr>
          <p:nvPr/>
        </p:nvPicPr>
        <p:blipFill rotWithShape="1">
          <a:blip r:embed="rId2"/>
          <a:srcRect t="11837" r="27416"/>
          <a:stretch/>
        </p:blipFill>
        <p:spPr>
          <a:xfrm>
            <a:off x="4618340" y="260955"/>
            <a:ext cx="7364171" cy="4469454"/>
          </a:xfrm>
          <a:prstGeom prst="rect">
            <a:avLst/>
          </a:prstGeom>
        </p:spPr>
      </p:pic>
      <p:sp>
        <p:nvSpPr>
          <p:cNvPr id="6" name="矩形 5"/>
          <p:cNvSpPr/>
          <p:nvPr/>
        </p:nvSpPr>
        <p:spPr>
          <a:xfrm>
            <a:off x="5103407" y="-29082"/>
            <a:ext cx="4030078" cy="307777"/>
          </a:xfrm>
          <a:prstGeom prst="rect">
            <a:avLst/>
          </a:prstGeom>
        </p:spPr>
        <p:txBody>
          <a:bodyPr wrap="none">
            <a:spAutoFit/>
          </a:bodyPr>
          <a:lstStyle/>
          <a:p>
            <a:r>
              <a:rPr lang="fr-FR" altLang="zh-CN" sz="1400" dirty="0">
                <a:solidFill>
                  <a:srgbClr val="002060"/>
                </a:solidFill>
              </a:rPr>
              <a:t>WU et al.: COMPREHENSIVE SURVEY ON GNNs</a:t>
            </a:r>
            <a:endParaRPr lang="zh-CN" altLang="en-US" sz="1400" dirty="0">
              <a:solidFill>
                <a:srgbClr val="002060"/>
              </a:solidFill>
            </a:endParaRPr>
          </a:p>
        </p:txBody>
      </p:sp>
      <p:sp>
        <p:nvSpPr>
          <p:cNvPr id="8" name="矩形 7"/>
          <p:cNvSpPr/>
          <p:nvPr/>
        </p:nvSpPr>
        <p:spPr>
          <a:xfrm>
            <a:off x="74915" y="522565"/>
            <a:ext cx="4455429" cy="6524863"/>
          </a:xfrm>
          <a:prstGeom prst="rect">
            <a:avLst/>
          </a:prstGeom>
        </p:spPr>
        <p:txBody>
          <a:bodyPr wrap="square">
            <a:spAutoFit/>
          </a:bodyPr>
          <a:lstStyle/>
          <a:p>
            <a:pPr algn="just"/>
            <a:r>
              <a:rPr lang="en-US" altLang="zh-CN" b="1" dirty="0"/>
              <a:t>Biochemical Graphs </a:t>
            </a:r>
            <a:r>
              <a:rPr lang="en-US" altLang="zh-CN" sz="1600" dirty="0"/>
              <a:t>Chemical molecules and compounds can be represented by chemical graphs with atoms as nodes </a:t>
            </a:r>
            <a:r>
              <a:rPr lang="en-US" altLang="zh-CN" sz="1600" dirty="0" smtClean="0"/>
              <a:t>and chemical </a:t>
            </a:r>
            <a:r>
              <a:rPr lang="en-US" altLang="zh-CN" sz="1600" dirty="0"/>
              <a:t>bonds as edges. This category of graphs is often used to evaluate graph classification performance. The </a:t>
            </a:r>
            <a:r>
              <a:rPr lang="en-US" altLang="zh-CN" sz="1600" b="1" dirty="0">
                <a:solidFill>
                  <a:srgbClr val="FF0000"/>
                </a:solidFill>
              </a:rPr>
              <a:t>NCI-1 </a:t>
            </a:r>
            <a:r>
              <a:rPr lang="en-US" altLang="zh-CN" sz="1600" b="1" dirty="0" smtClean="0">
                <a:solidFill>
                  <a:srgbClr val="FF0000"/>
                </a:solidFill>
              </a:rPr>
              <a:t>and NCI-9 </a:t>
            </a:r>
            <a:r>
              <a:rPr lang="en-US" altLang="zh-CN" sz="1600" dirty="0"/>
              <a:t>data</a:t>
            </a:r>
            <a:r>
              <a:rPr lang="en-US" altLang="zh-CN" sz="1600" b="1" dirty="0">
                <a:solidFill>
                  <a:srgbClr val="FF0000"/>
                </a:solidFill>
              </a:rPr>
              <a:t> </a:t>
            </a:r>
            <a:r>
              <a:rPr lang="en-US" altLang="zh-CN" sz="1600" dirty="0"/>
              <a:t>set contain 4110 and 4127 chemical compounds respectively, labeled as to whether they are active to hinder </a:t>
            </a:r>
            <a:r>
              <a:rPr lang="en-US" altLang="zh-CN" sz="1600" dirty="0" smtClean="0"/>
              <a:t>the growth </a:t>
            </a:r>
            <a:r>
              <a:rPr lang="en-US" altLang="zh-CN" sz="1600" dirty="0"/>
              <a:t>of human cancer cell lines. </a:t>
            </a:r>
            <a:r>
              <a:rPr lang="en-US" altLang="zh-CN" sz="1600" dirty="0" smtClean="0"/>
              <a:t>The </a:t>
            </a:r>
            <a:r>
              <a:rPr lang="en-US" altLang="zh-CN" sz="1600" b="1" dirty="0">
                <a:solidFill>
                  <a:srgbClr val="FF0000"/>
                </a:solidFill>
              </a:rPr>
              <a:t>D&amp;D</a:t>
            </a:r>
            <a:r>
              <a:rPr lang="en-US" altLang="zh-CN" sz="1600" dirty="0"/>
              <a:t> and </a:t>
            </a:r>
            <a:r>
              <a:rPr lang="en-US" altLang="zh-CN" sz="1600" b="1" dirty="0">
                <a:solidFill>
                  <a:srgbClr val="FF0000"/>
                </a:solidFill>
              </a:rPr>
              <a:t>PROTEIN</a:t>
            </a:r>
            <a:r>
              <a:rPr lang="en-US" altLang="zh-CN" sz="1600" dirty="0"/>
              <a:t> data set represent proteins as graphs, labeled as to whether they are enzymes </a:t>
            </a:r>
            <a:r>
              <a:rPr lang="en-US" altLang="zh-CN" sz="1600" dirty="0" smtClean="0"/>
              <a:t>or non-enzymes</a:t>
            </a:r>
            <a:r>
              <a:rPr lang="en-US" altLang="zh-CN" sz="1600" dirty="0"/>
              <a:t>. The </a:t>
            </a:r>
            <a:r>
              <a:rPr lang="en-US" altLang="zh-CN" sz="1600" b="1" dirty="0">
                <a:solidFill>
                  <a:srgbClr val="FF0000"/>
                </a:solidFill>
              </a:rPr>
              <a:t>PTC</a:t>
            </a:r>
            <a:r>
              <a:rPr lang="en-US" altLang="zh-CN" sz="1600" dirty="0"/>
              <a:t> data set consists of 344 chemical compounds, labeled as to whether they are carcinogenic for male </a:t>
            </a:r>
            <a:r>
              <a:rPr lang="en-US" altLang="zh-CN" sz="1600" dirty="0" smtClean="0"/>
              <a:t>and female </a:t>
            </a:r>
            <a:r>
              <a:rPr lang="en-US" altLang="zh-CN" sz="1600" dirty="0"/>
              <a:t>rats. </a:t>
            </a:r>
            <a:r>
              <a:rPr lang="en-US" altLang="zh-CN" sz="1600" dirty="0" smtClean="0"/>
              <a:t>Another important data </a:t>
            </a:r>
            <a:r>
              <a:rPr lang="en-US" altLang="zh-CN" sz="1600" dirty="0"/>
              <a:t>set is the Protein-Protein Interaction network (</a:t>
            </a:r>
            <a:r>
              <a:rPr lang="en-US" altLang="zh-CN" sz="1600" b="1" dirty="0">
                <a:solidFill>
                  <a:srgbClr val="FF0000"/>
                </a:solidFill>
              </a:rPr>
              <a:t>PPI</a:t>
            </a:r>
            <a:r>
              <a:rPr lang="en-US" altLang="zh-CN" sz="1600" dirty="0"/>
              <a:t>). It contains 24 biological graphs with nodes represented by </a:t>
            </a:r>
            <a:r>
              <a:rPr lang="en-US" altLang="zh-CN" sz="1600" dirty="0" smtClean="0"/>
              <a:t>proteins and </a:t>
            </a:r>
            <a:r>
              <a:rPr lang="en-US" altLang="zh-CN" sz="1600" dirty="0"/>
              <a:t>edges represented by the interactions between proteins. In PPI, each graph is associated with one human tissue. Each </a:t>
            </a:r>
            <a:r>
              <a:rPr lang="en-US" altLang="zh-CN" sz="1600" dirty="0" smtClean="0"/>
              <a:t>node is </a:t>
            </a:r>
            <a:r>
              <a:rPr lang="en-US" altLang="zh-CN" sz="1600" dirty="0"/>
              <a:t>labeled with its biological states. </a:t>
            </a:r>
            <a:r>
              <a:rPr lang="en-US" altLang="zh-CN" sz="1600" b="1" dirty="0" smtClean="0">
                <a:solidFill>
                  <a:srgbClr val="FF0000"/>
                </a:solidFill>
              </a:rPr>
              <a:t>Tox21</a:t>
            </a:r>
            <a:r>
              <a:rPr lang="en-US" altLang="zh-CN" sz="1600" dirty="0" smtClean="0"/>
              <a:t> program </a:t>
            </a:r>
            <a:r>
              <a:rPr lang="en-US" altLang="zh-CN" sz="1600" dirty="0"/>
              <a:t>is aimed at developing better toxicity assessment methods. The goal is to quickly and efficiently test whether certain chemical compounds have the potential to disrupt processes in the human body that may lead to adverse health effects.</a:t>
            </a:r>
            <a:endParaRPr lang="zh-CN" altLang="en-US" sz="1600" dirty="0"/>
          </a:p>
        </p:txBody>
      </p:sp>
      <p:sp>
        <p:nvSpPr>
          <p:cNvPr id="9" name="矩形 8"/>
          <p:cNvSpPr/>
          <p:nvPr/>
        </p:nvSpPr>
        <p:spPr>
          <a:xfrm>
            <a:off x="5103407" y="4876711"/>
            <a:ext cx="6096000" cy="1754326"/>
          </a:xfrm>
          <a:prstGeom prst="rect">
            <a:avLst/>
          </a:prstGeom>
        </p:spPr>
        <p:txBody>
          <a:bodyPr>
            <a:spAutoFit/>
          </a:bodyPr>
          <a:lstStyle/>
          <a:p>
            <a:pPr algn="just"/>
            <a:r>
              <a:rPr lang="en-US" altLang="zh-CN" dirty="0"/>
              <a:t>The </a:t>
            </a:r>
            <a:r>
              <a:rPr lang="en-US" altLang="zh-CN" b="1" dirty="0">
                <a:solidFill>
                  <a:srgbClr val="FF0000"/>
                </a:solidFill>
              </a:rPr>
              <a:t>QM9</a:t>
            </a:r>
            <a:r>
              <a:rPr lang="en-US" altLang="zh-CN" dirty="0"/>
              <a:t> data set records 13 physical properties of 133885 molecules with up to 9 heavy atoms. The </a:t>
            </a:r>
            <a:r>
              <a:rPr lang="en-US" altLang="zh-CN" b="1" dirty="0">
                <a:solidFill>
                  <a:srgbClr val="FF0000"/>
                </a:solidFill>
              </a:rPr>
              <a:t>Alchemy</a:t>
            </a:r>
            <a:r>
              <a:rPr lang="en-US" altLang="zh-CN" dirty="0"/>
              <a:t> data set records 12 quantum mechanical properties of 119487 molecules comprising up to 14 heavy atoms. The </a:t>
            </a:r>
            <a:r>
              <a:rPr lang="en-US" altLang="zh-CN" b="1" dirty="0">
                <a:solidFill>
                  <a:srgbClr val="FF0000"/>
                </a:solidFill>
              </a:rPr>
              <a:t>MUTAG</a:t>
            </a:r>
            <a:r>
              <a:rPr lang="en-US" altLang="zh-CN" dirty="0"/>
              <a:t> data set contains 188 nitro compounds, labeled as to whether they are aromatic or </a:t>
            </a:r>
            <a:r>
              <a:rPr lang="en-US" altLang="zh-CN" dirty="0" err="1"/>
              <a:t>heteroaromatic</a:t>
            </a:r>
            <a:r>
              <a:rPr lang="en-US" altLang="zh-CN" dirty="0"/>
              <a:t>. </a:t>
            </a:r>
            <a:endParaRPr lang="zh-CN" altLang="en-US" dirty="0"/>
          </a:p>
        </p:txBody>
      </p:sp>
    </p:spTree>
    <p:extLst>
      <p:ext uri="{BB962C8B-B14F-4D97-AF65-F5344CB8AC3E}">
        <p14:creationId xmlns:p14="http://schemas.microsoft.com/office/powerpoint/2010/main" val="73699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674" y="194786"/>
            <a:ext cx="11249026" cy="646331"/>
          </a:xfrm>
          <a:prstGeom prst="rect">
            <a:avLst/>
          </a:prstGeom>
        </p:spPr>
        <p:txBody>
          <a:bodyPr wrap="square">
            <a:spAutoFit/>
          </a:bodyPr>
          <a:lstStyle/>
          <a:p>
            <a:pPr algn="just"/>
            <a:r>
              <a:rPr lang="en-US" altLang="zh-CN" b="1" dirty="0" err="1" smtClean="0">
                <a:solidFill>
                  <a:srgbClr val="FF0000"/>
                </a:solidFill>
              </a:rPr>
              <a:t>PDBBind</a:t>
            </a:r>
            <a:r>
              <a:rPr lang="en-US" altLang="zh-CN" dirty="0" smtClean="0"/>
              <a:t> </a:t>
            </a:r>
            <a:r>
              <a:rPr lang="en-US" altLang="zh-CN" dirty="0"/>
              <a:t>is a database of experimentally measured binding affinities for </a:t>
            </a:r>
            <a:r>
              <a:rPr lang="en-US" altLang="zh-CN" dirty="0" smtClean="0"/>
              <a:t>protein-ligand complexes. </a:t>
            </a:r>
            <a:r>
              <a:rPr lang="en-US" altLang="zh-CN" dirty="0"/>
              <a:t>It contains detailed 3D structures and associated inhibition constants </a:t>
            </a:r>
            <a:r>
              <a:rPr lang="en-US" altLang="zh-CN" i="1" dirty="0"/>
              <a:t>K</a:t>
            </a:r>
            <a:r>
              <a:rPr lang="en-US" altLang="zh-CN" baseline="-25000" dirty="0"/>
              <a:t>i</a:t>
            </a:r>
            <a:r>
              <a:rPr lang="en-US" altLang="zh-CN" dirty="0"/>
              <a:t> for </a:t>
            </a:r>
            <a:r>
              <a:rPr lang="en-US" altLang="zh-CN" dirty="0" smtClean="0"/>
              <a:t>the </a:t>
            </a:r>
            <a:r>
              <a:rPr lang="en-US" altLang="zh-CN" dirty="0"/>
              <a:t>complexes.	</a:t>
            </a:r>
            <a:r>
              <a:rPr lang="en-US" altLang="zh-CN" b="1" dirty="0">
                <a:solidFill>
                  <a:srgbClr val="7030A0"/>
                </a:solidFill>
              </a:rPr>
              <a:t>http://www.pdbbind.org.cn/</a:t>
            </a:r>
            <a:endParaRPr lang="zh-CN" altLang="en-US" b="1" dirty="0">
              <a:solidFill>
                <a:srgbClr val="7030A0"/>
              </a:solidFill>
            </a:endParaRPr>
          </a:p>
        </p:txBody>
      </p:sp>
      <p:pic>
        <p:nvPicPr>
          <p:cNvPr id="6" name="图片 5"/>
          <p:cNvPicPr>
            <a:picLocks noChangeAspect="1"/>
          </p:cNvPicPr>
          <p:nvPr/>
        </p:nvPicPr>
        <p:blipFill>
          <a:blip r:embed="rId2"/>
          <a:stretch>
            <a:fillRect/>
          </a:stretch>
        </p:blipFill>
        <p:spPr>
          <a:xfrm>
            <a:off x="72745" y="1423066"/>
            <a:ext cx="11998883" cy="4262437"/>
          </a:xfrm>
          <a:prstGeom prst="rect">
            <a:avLst/>
          </a:prstGeom>
        </p:spPr>
      </p:pic>
      <p:sp>
        <p:nvSpPr>
          <p:cNvPr id="7" name="矩形 6"/>
          <p:cNvSpPr/>
          <p:nvPr/>
        </p:nvSpPr>
        <p:spPr>
          <a:xfrm>
            <a:off x="8948363" y="6267452"/>
            <a:ext cx="2935419" cy="369332"/>
          </a:xfrm>
          <a:prstGeom prst="rect">
            <a:avLst/>
          </a:prstGeom>
        </p:spPr>
        <p:txBody>
          <a:bodyPr wrap="none">
            <a:spAutoFit/>
          </a:bodyPr>
          <a:lstStyle/>
          <a:p>
            <a:r>
              <a:rPr lang="de-DE" altLang="zh-CN" i="1" dirty="0"/>
              <a:t>Chem. Sci., </a:t>
            </a:r>
            <a:r>
              <a:rPr lang="de-DE" altLang="zh-CN" dirty="0"/>
              <a:t>2018, 9, 513–530</a:t>
            </a:r>
            <a:endParaRPr lang="zh-CN" altLang="en-US" dirty="0"/>
          </a:p>
        </p:txBody>
      </p:sp>
    </p:spTree>
    <p:extLst>
      <p:ext uri="{BB962C8B-B14F-4D97-AF65-F5344CB8AC3E}">
        <p14:creationId xmlns:p14="http://schemas.microsoft.com/office/powerpoint/2010/main" val="363254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r="22166"/>
          <a:stretch/>
        </p:blipFill>
        <p:spPr>
          <a:xfrm>
            <a:off x="684773" y="466919"/>
            <a:ext cx="10990729" cy="6083170"/>
          </a:xfrm>
          <a:prstGeom prst="rect">
            <a:avLst/>
          </a:prstGeom>
        </p:spPr>
      </p:pic>
    </p:spTree>
    <p:extLst>
      <p:ext uri="{BB962C8B-B14F-4D97-AF65-F5344CB8AC3E}">
        <p14:creationId xmlns:p14="http://schemas.microsoft.com/office/powerpoint/2010/main" val="328805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97" y="139959"/>
            <a:ext cx="1723549" cy="461665"/>
          </a:xfrm>
          <a:prstGeom prst="rect">
            <a:avLst/>
          </a:prstGeom>
          <a:noFill/>
        </p:spPr>
        <p:txBody>
          <a:bodyPr wrap="none" rtlCol="0">
            <a:spAutoFit/>
          </a:bodyPr>
          <a:lstStyle/>
          <a:p>
            <a:r>
              <a:rPr lang="zh-CN" altLang="en-US" sz="2400" b="1" dirty="0" smtClean="0">
                <a:solidFill>
                  <a:srgbClr val="FF0000"/>
                </a:solidFill>
              </a:rPr>
              <a:t>量化数据库</a:t>
            </a:r>
            <a:endParaRPr lang="zh-CN" altLang="en-US" sz="2400" b="1" dirty="0">
              <a:solidFill>
                <a:srgbClr val="FF0000"/>
              </a:solidFill>
            </a:endParaRPr>
          </a:p>
        </p:txBody>
      </p:sp>
      <p:sp>
        <p:nvSpPr>
          <p:cNvPr id="5" name="矩形 4"/>
          <p:cNvSpPr/>
          <p:nvPr/>
        </p:nvSpPr>
        <p:spPr>
          <a:xfrm>
            <a:off x="604192" y="725069"/>
            <a:ext cx="6160501" cy="2308324"/>
          </a:xfrm>
          <a:prstGeom prst="rect">
            <a:avLst/>
          </a:prstGeom>
        </p:spPr>
        <p:txBody>
          <a:bodyPr wrap="square">
            <a:spAutoFit/>
          </a:bodyPr>
          <a:lstStyle/>
          <a:p>
            <a:pPr algn="just"/>
            <a:r>
              <a:rPr lang="zh-CN" altLang="en-US" dirty="0" smtClean="0">
                <a:hlinkClick r:id="rId2"/>
              </a:rPr>
              <a:t>http</a:t>
            </a:r>
            <a:r>
              <a:rPr lang="zh-CN" altLang="en-US" dirty="0">
                <a:hlinkClick r:id="rId2"/>
              </a:rPr>
              <a:t>://quantum-machine.org</a:t>
            </a:r>
            <a:r>
              <a:rPr lang="zh-CN" altLang="en-US" dirty="0" smtClean="0">
                <a:hlinkClick r:id="rId2"/>
              </a:rPr>
              <a:t>/</a:t>
            </a:r>
            <a:endParaRPr lang="en-US" altLang="zh-CN" dirty="0" smtClean="0"/>
          </a:p>
          <a:p>
            <a:pPr algn="just"/>
            <a:endParaRPr lang="en-US" altLang="zh-CN" dirty="0" smtClean="0"/>
          </a:p>
          <a:p>
            <a:pPr algn="just"/>
            <a:r>
              <a:rPr lang="zh-CN" altLang="en-US" dirty="0"/>
              <a:t>该网址详细</a:t>
            </a:r>
            <a:r>
              <a:rPr lang="zh-CN" altLang="en-US" dirty="0" smtClean="0"/>
              <a:t>归纳</a:t>
            </a:r>
            <a:r>
              <a:rPr lang="zh-CN" altLang="en-US" dirty="0"/>
              <a:t>介绍</a:t>
            </a:r>
            <a:r>
              <a:rPr lang="zh-CN" altLang="en-US" dirty="0" smtClean="0"/>
              <a:t>了</a:t>
            </a:r>
            <a:r>
              <a:rPr lang="zh-CN" altLang="en-US" dirty="0"/>
              <a:t>量化的数据库及其相关文献和软件</a:t>
            </a:r>
            <a:endParaRPr lang="en-US" altLang="zh-CN" dirty="0"/>
          </a:p>
          <a:p>
            <a:pPr algn="just"/>
            <a:r>
              <a:rPr lang="zh-CN" altLang="en-US" dirty="0" smtClean="0"/>
              <a:t>主页介绍：</a:t>
            </a:r>
            <a:r>
              <a:rPr lang="en-US" altLang="zh-CN" i="1" dirty="0"/>
              <a:t>This website aims to collect useful resources (datasets, benchmarks, etc.) for accelerating the development of a “quantum machine”, a machine that can quickly and accurately simulate quantum-chemical systems from first principles.</a:t>
            </a:r>
            <a:endParaRPr lang="zh-CN" altLang="en-US" i="1" dirty="0"/>
          </a:p>
        </p:txBody>
      </p:sp>
      <p:sp>
        <p:nvSpPr>
          <p:cNvPr id="6" name="矩形 5"/>
          <p:cNvSpPr/>
          <p:nvPr/>
        </p:nvSpPr>
        <p:spPr>
          <a:xfrm>
            <a:off x="604192" y="3117514"/>
            <a:ext cx="6096000" cy="2862322"/>
          </a:xfrm>
          <a:prstGeom prst="rect">
            <a:avLst/>
          </a:prstGeom>
        </p:spPr>
        <p:txBody>
          <a:bodyPr>
            <a:spAutoFit/>
          </a:bodyPr>
          <a:lstStyle/>
          <a:p>
            <a:pPr algn="just">
              <a:buFont typeface="Arial" panose="020B0604020202020204" pitchFamily="34" charset="0"/>
              <a:buChar char="•"/>
            </a:pPr>
            <a:r>
              <a:rPr lang="en-US" altLang="zh-CN" b="1" dirty="0">
                <a:solidFill>
                  <a:srgbClr val="000000"/>
                </a:solidFill>
                <a:latin typeface="+mj-lt"/>
              </a:rPr>
              <a:t>2020-04-29:</a:t>
            </a:r>
            <a:r>
              <a:rPr lang="en-US" altLang="zh-CN" dirty="0">
                <a:solidFill>
                  <a:srgbClr val="000000"/>
                </a:solidFill>
                <a:latin typeface="+mj-lt"/>
              </a:rPr>
              <a:t> Release of the </a:t>
            </a:r>
            <a:r>
              <a:rPr lang="en-US" altLang="zh-CN" dirty="0" err="1">
                <a:solidFill>
                  <a:srgbClr val="223344"/>
                </a:solidFill>
                <a:latin typeface="+mj-lt"/>
                <a:hlinkClick r:id="rId3"/>
              </a:rPr>
              <a:t>QMspin</a:t>
            </a:r>
            <a:r>
              <a:rPr lang="en-US" altLang="zh-CN" dirty="0">
                <a:solidFill>
                  <a:srgbClr val="223344"/>
                </a:solidFill>
                <a:latin typeface="+mj-lt"/>
                <a:hlinkClick r:id="rId3"/>
              </a:rPr>
              <a:t> database</a:t>
            </a:r>
            <a:r>
              <a:rPr lang="en-US" altLang="zh-CN" dirty="0">
                <a:solidFill>
                  <a:srgbClr val="000000"/>
                </a:solidFill>
                <a:latin typeface="+mj-lt"/>
              </a:rPr>
              <a:t>.</a:t>
            </a:r>
          </a:p>
          <a:p>
            <a:pPr algn="just">
              <a:buFont typeface="Arial" panose="020B0604020202020204" pitchFamily="34" charset="0"/>
              <a:buChar char="•"/>
            </a:pPr>
            <a:r>
              <a:rPr lang="en-US" altLang="zh-CN" b="1" dirty="0">
                <a:solidFill>
                  <a:srgbClr val="000000"/>
                </a:solidFill>
                <a:latin typeface="+mj-lt"/>
              </a:rPr>
              <a:t>2016-11-07:</a:t>
            </a:r>
            <a:r>
              <a:rPr lang="en-US" altLang="zh-CN" dirty="0">
                <a:solidFill>
                  <a:srgbClr val="000000"/>
                </a:solidFill>
                <a:latin typeface="+mj-lt"/>
              </a:rPr>
              <a:t> Release of several </a:t>
            </a:r>
            <a:r>
              <a:rPr lang="en-US" altLang="zh-CN" dirty="0">
                <a:solidFill>
                  <a:srgbClr val="223344"/>
                </a:solidFill>
                <a:latin typeface="+mj-lt"/>
                <a:hlinkClick r:id="rId4"/>
              </a:rPr>
              <a:t>MD datasets</a:t>
            </a:r>
            <a:r>
              <a:rPr lang="en-US" altLang="zh-CN" dirty="0">
                <a:solidFill>
                  <a:srgbClr val="000000"/>
                </a:solidFill>
                <a:latin typeface="+mj-lt"/>
              </a:rPr>
              <a:t>.</a:t>
            </a:r>
          </a:p>
          <a:p>
            <a:pPr algn="just">
              <a:buFont typeface="Arial" panose="020B0604020202020204" pitchFamily="34" charset="0"/>
              <a:buChar char="•"/>
            </a:pPr>
            <a:r>
              <a:rPr lang="en-US" altLang="zh-CN" b="1" dirty="0">
                <a:solidFill>
                  <a:srgbClr val="000000"/>
                </a:solidFill>
                <a:latin typeface="+mj-lt"/>
              </a:rPr>
              <a:t>2016-05-04:</a:t>
            </a:r>
            <a:r>
              <a:rPr lang="en-US" altLang="zh-CN" dirty="0">
                <a:solidFill>
                  <a:srgbClr val="000000"/>
                </a:solidFill>
                <a:latin typeface="+mj-lt"/>
              </a:rPr>
              <a:t> Release of the </a:t>
            </a:r>
            <a:r>
              <a:rPr lang="en-US" altLang="zh-CN" dirty="0">
                <a:solidFill>
                  <a:srgbClr val="223344"/>
                </a:solidFill>
                <a:latin typeface="+mj-lt"/>
                <a:hlinkClick r:id="rId5"/>
              </a:rPr>
              <a:t>QM8 dataset</a:t>
            </a:r>
            <a:r>
              <a:rPr lang="en-US" altLang="zh-CN" dirty="0">
                <a:solidFill>
                  <a:srgbClr val="000000"/>
                </a:solidFill>
                <a:latin typeface="+mj-lt"/>
              </a:rPr>
              <a:t>.</a:t>
            </a:r>
          </a:p>
          <a:p>
            <a:pPr algn="just">
              <a:buFont typeface="Arial" panose="020B0604020202020204" pitchFamily="34" charset="0"/>
              <a:buChar char="•"/>
            </a:pPr>
            <a:r>
              <a:rPr lang="en-US" altLang="zh-CN" b="1" dirty="0">
                <a:solidFill>
                  <a:srgbClr val="000000"/>
                </a:solidFill>
                <a:latin typeface="+mj-lt"/>
              </a:rPr>
              <a:t>2014-08-18:</a:t>
            </a:r>
            <a:r>
              <a:rPr lang="en-US" altLang="zh-CN" dirty="0">
                <a:solidFill>
                  <a:srgbClr val="000000"/>
                </a:solidFill>
                <a:latin typeface="+mj-lt"/>
              </a:rPr>
              <a:t> Release of the </a:t>
            </a:r>
            <a:r>
              <a:rPr lang="en-US" altLang="zh-CN" dirty="0">
                <a:solidFill>
                  <a:srgbClr val="223344"/>
                </a:solidFill>
                <a:latin typeface="+mj-lt"/>
                <a:hlinkClick r:id="rId6"/>
              </a:rPr>
              <a:t>QM9 dataset</a:t>
            </a:r>
            <a:r>
              <a:rPr lang="en-US" altLang="zh-CN" dirty="0">
                <a:solidFill>
                  <a:srgbClr val="000000"/>
                </a:solidFill>
                <a:latin typeface="+mj-lt"/>
              </a:rPr>
              <a:t>.</a:t>
            </a:r>
          </a:p>
          <a:p>
            <a:pPr algn="just">
              <a:buFont typeface="Arial" panose="020B0604020202020204" pitchFamily="34" charset="0"/>
              <a:buChar char="•"/>
            </a:pPr>
            <a:r>
              <a:rPr lang="en-US" altLang="zh-CN" b="1" dirty="0">
                <a:solidFill>
                  <a:srgbClr val="000000"/>
                </a:solidFill>
                <a:latin typeface="+mj-lt"/>
              </a:rPr>
              <a:t>2013-04-05:</a:t>
            </a:r>
            <a:r>
              <a:rPr lang="en-US" altLang="zh-CN" dirty="0">
                <a:solidFill>
                  <a:srgbClr val="000000"/>
                </a:solidFill>
                <a:latin typeface="+mj-lt"/>
              </a:rPr>
              <a:t> Release of the </a:t>
            </a:r>
            <a:r>
              <a:rPr lang="en-US" altLang="zh-CN" dirty="0">
                <a:solidFill>
                  <a:srgbClr val="223344"/>
                </a:solidFill>
                <a:latin typeface="+mj-lt"/>
                <a:hlinkClick r:id="rId7"/>
              </a:rPr>
              <a:t>QM7b dataset</a:t>
            </a:r>
            <a:r>
              <a:rPr lang="en-US" altLang="zh-CN" dirty="0">
                <a:solidFill>
                  <a:srgbClr val="000000"/>
                </a:solidFill>
                <a:latin typeface="+mj-lt"/>
              </a:rPr>
              <a:t> for prediction of multiple molecular electronic properties (atomization energies, HOMO/LUMO eigenvalues, polarizability, etc.) from molecular geometry.</a:t>
            </a:r>
          </a:p>
          <a:p>
            <a:pPr algn="just">
              <a:buFont typeface="Arial" panose="020B0604020202020204" pitchFamily="34" charset="0"/>
              <a:buChar char="•"/>
            </a:pPr>
            <a:r>
              <a:rPr lang="en-US" altLang="zh-CN" b="1" dirty="0">
                <a:solidFill>
                  <a:srgbClr val="000000"/>
                </a:solidFill>
                <a:latin typeface="+mj-lt"/>
              </a:rPr>
              <a:t>2013-01-01:</a:t>
            </a:r>
            <a:r>
              <a:rPr lang="en-US" altLang="zh-CN" dirty="0">
                <a:solidFill>
                  <a:srgbClr val="000000"/>
                </a:solidFill>
                <a:latin typeface="+mj-lt"/>
              </a:rPr>
              <a:t> Release of the </a:t>
            </a:r>
            <a:r>
              <a:rPr lang="en-US" altLang="zh-CN" dirty="0">
                <a:solidFill>
                  <a:srgbClr val="223344"/>
                </a:solidFill>
                <a:latin typeface="+mj-lt"/>
                <a:hlinkClick r:id="rId8"/>
              </a:rPr>
              <a:t>QM7 dataset</a:t>
            </a:r>
            <a:r>
              <a:rPr lang="en-US" altLang="zh-CN" dirty="0">
                <a:solidFill>
                  <a:srgbClr val="000000"/>
                </a:solidFill>
                <a:latin typeface="+mj-lt"/>
              </a:rPr>
              <a:t> for prediction of atomization energies from molecular geometry.</a:t>
            </a:r>
            <a:endParaRPr lang="en-US" altLang="zh-CN" b="0" i="0" dirty="0">
              <a:solidFill>
                <a:srgbClr val="000000"/>
              </a:solidFill>
              <a:effectLst/>
              <a:latin typeface="+mj-lt"/>
            </a:endParaRPr>
          </a:p>
        </p:txBody>
      </p:sp>
      <p:sp>
        <p:nvSpPr>
          <p:cNvPr id="7" name="文本框 6"/>
          <p:cNvSpPr txBox="1"/>
          <p:nvPr/>
        </p:nvSpPr>
        <p:spPr>
          <a:xfrm>
            <a:off x="379691" y="6242180"/>
            <a:ext cx="6609502" cy="369332"/>
          </a:xfrm>
          <a:prstGeom prst="rect">
            <a:avLst/>
          </a:prstGeom>
          <a:noFill/>
        </p:spPr>
        <p:txBody>
          <a:bodyPr wrap="none" rtlCol="0">
            <a:spAutoFit/>
          </a:bodyPr>
          <a:lstStyle/>
          <a:p>
            <a:r>
              <a:rPr lang="zh-CN" altLang="en-US" dirty="0" smtClean="0">
                <a:solidFill>
                  <a:srgbClr val="FF0000"/>
                </a:solidFill>
              </a:rPr>
              <a:t>关于</a:t>
            </a:r>
            <a:r>
              <a:rPr lang="en-US" altLang="zh-CN" dirty="0" smtClean="0">
                <a:solidFill>
                  <a:srgbClr val="FF0000"/>
                </a:solidFill>
              </a:rPr>
              <a:t>QM7, QM7b, QM9</a:t>
            </a:r>
            <a:r>
              <a:rPr lang="zh-CN" altLang="en-US" dirty="0" smtClean="0">
                <a:solidFill>
                  <a:srgbClr val="FF0000"/>
                </a:solidFill>
              </a:rPr>
              <a:t>等数据库介绍可见该网址或数据库的文章</a:t>
            </a:r>
            <a:endParaRPr lang="zh-CN" altLang="en-US" dirty="0">
              <a:solidFill>
                <a:srgbClr val="FF0000"/>
              </a:solidFill>
            </a:endParaRPr>
          </a:p>
        </p:txBody>
      </p:sp>
      <p:sp>
        <p:nvSpPr>
          <p:cNvPr id="8" name="矩形 7"/>
          <p:cNvSpPr/>
          <p:nvPr/>
        </p:nvSpPr>
        <p:spPr>
          <a:xfrm>
            <a:off x="8149515" y="725069"/>
            <a:ext cx="3001784" cy="1200329"/>
          </a:xfrm>
          <a:prstGeom prst="rect">
            <a:avLst/>
          </a:prstGeom>
        </p:spPr>
        <p:txBody>
          <a:bodyPr wrap="none">
            <a:spAutoFit/>
          </a:bodyPr>
          <a:lstStyle/>
          <a:p>
            <a:r>
              <a:rPr lang="zh-CN" altLang="en-US" dirty="0">
                <a:hlinkClick r:id="rId9"/>
              </a:rPr>
              <a:t>https://qmml.org</a:t>
            </a:r>
            <a:r>
              <a:rPr lang="zh-CN" altLang="en-US" dirty="0" smtClean="0">
                <a:hlinkClick r:id="rId9"/>
              </a:rPr>
              <a:t>/</a:t>
            </a:r>
            <a:endParaRPr lang="en-US" altLang="zh-CN" dirty="0" smtClean="0"/>
          </a:p>
          <a:p>
            <a:r>
              <a:rPr lang="en-US" altLang="zh-CN" dirty="0">
                <a:hlinkClick r:id="rId10"/>
              </a:rPr>
              <a:t>https://</a:t>
            </a:r>
            <a:r>
              <a:rPr lang="en-US" altLang="zh-CN" dirty="0" smtClean="0">
                <a:hlinkClick r:id="rId10"/>
              </a:rPr>
              <a:t>qmml.org/datasets.html</a:t>
            </a:r>
            <a:endParaRPr lang="en-US" altLang="zh-CN" dirty="0" smtClean="0"/>
          </a:p>
          <a:p>
            <a:endParaRPr lang="en-US" altLang="zh-CN" dirty="0" smtClean="0"/>
          </a:p>
          <a:p>
            <a:r>
              <a:rPr lang="zh-CN" altLang="en-US" dirty="0"/>
              <a:t>归纳介绍了量化的数据库</a:t>
            </a:r>
          </a:p>
        </p:txBody>
      </p:sp>
      <p:sp>
        <p:nvSpPr>
          <p:cNvPr id="9" name="矩形 8"/>
          <p:cNvSpPr/>
          <p:nvPr/>
        </p:nvSpPr>
        <p:spPr>
          <a:xfrm>
            <a:off x="7250499" y="2115330"/>
            <a:ext cx="1915909" cy="400110"/>
          </a:xfrm>
          <a:prstGeom prst="rect">
            <a:avLst/>
          </a:prstGeom>
        </p:spPr>
        <p:txBody>
          <a:bodyPr wrap="none">
            <a:spAutoFit/>
          </a:bodyPr>
          <a:lstStyle/>
          <a:p>
            <a:r>
              <a:rPr lang="en-US" altLang="zh-CN" sz="2000" b="1" dirty="0">
                <a:solidFill>
                  <a:srgbClr val="FF0000"/>
                </a:solidFill>
              </a:rPr>
              <a:t>GDB Databases</a:t>
            </a:r>
            <a:endParaRPr lang="zh-CN" altLang="en-US" sz="2000" b="1" dirty="0">
              <a:solidFill>
                <a:srgbClr val="FF0000"/>
              </a:solidFill>
            </a:endParaRPr>
          </a:p>
        </p:txBody>
      </p:sp>
      <p:sp>
        <p:nvSpPr>
          <p:cNvPr id="10" name="矩形 9"/>
          <p:cNvSpPr/>
          <p:nvPr/>
        </p:nvSpPr>
        <p:spPr>
          <a:xfrm>
            <a:off x="7250499" y="2563516"/>
            <a:ext cx="4777499" cy="3970318"/>
          </a:xfrm>
          <a:prstGeom prst="rect">
            <a:avLst/>
          </a:prstGeom>
        </p:spPr>
        <p:txBody>
          <a:bodyPr wrap="square">
            <a:spAutoFit/>
          </a:bodyPr>
          <a:lstStyle/>
          <a:p>
            <a:pPr algn="just"/>
            <a:r>
              <a:rPr lang="en-US" altLang="zh-CN" sz="1400" dirty="0">
                <a:hlinkClick r:id="rId11"/>
              </a:rPr>
              <a:t>https://www.gdb.unibe.ch</a:t>
            </a:r>
            <a:r>
              <a:rPr lang="en-US" altLang="zh-CN" sz="1400" dirty="0" smtClean="0">
                <a:hlinkClick r:id="rId11"/>
              </a:rPr>
              <a:t>/</a:t>
            </a:r>
            <a:endParaRPr lang="en-US" altLang="zh-CN" sz="1400" dirty="0" smtClean="0"/>
          </a:p>
          <a:p>
            <a:pPr algn="just"/>
            <a:r>
              <a:rPr lang="en-US" altLang="zh-CN" sz="1400" dirty="0">
                <a:hlinkClick r:id="rId12"/>
              </a:rPr>
              <a:t>https://gdb.unibe.ch/downloads</a:t>
            </a:r>
            <a:r>
              <a:rPr lang="en-US" altLang="zh-CN" sz="1400" dirty="0" smtClean="0">
                <a:hlinkClick r:id="rId12"/>
              </a:rPr>
              <a:t>/</a:t>
            </a:r>
            <a:endParaRPr lang="en-US" altLang="zh-CN" sz="1400" dirty="0" smtClean="0"/>
          </a:p>
          <a:p>
            <a:pPr algn="just"/>
            <a:endParaRPr lang="en-US" altLang="zh-CN" sz="1400" dirty="0" smtClean="0"/>
          </a:p>
          <a:p>
            <a:pPr algn="just"/>
            <a:r>
              <a:rPr lang="en-US" altLang="zh-CN" sz="1400" b="1" dirty="0"/>
              <a:t>GDB-11 </a:t>
            </a:r>
            <a:r>
              <a:rPr lang="en-US" altLang="zh-CN" sz="1400" dirty="0"/>
              <a:t>enumerates small organic molecules up to 11 atoms of C, N, O and F following simple chemical stability and synthetic feasibility rules.</a:t>
            </a:r>
          </a:p>
          <a:p>
            <a:pPr algn="just"/>
            <a:r>
              <a:rPr lang="en-US" altLang="zh-CN" sz="1400" b="1" dirty="0"/>
              <a:t>GDB-13</a:t>
            </a:r>
            <a:r>
              <a:rPr lang="en-US" altLang="zh-CN" sz="1400" dirty="0"/>
              <a:t> enumerates small organic molecules up to 13 atoms of C, N, O, S and Cl following simple chemical stability and synthetic feasibility rules</a:t>
            </a:r>
            <a:r>
              <a:rPr lang="en-US" altLang="zh-CN" sz="1400" dirty="0" smtClean="0"/>
              <a:t>.</a:t>
            </a:r>
          </a:p>
          <a:p>
            <a:pPr algn="just"/>
            <a:r>
              <a:rPr lang="en-US" altLang="zh-CN" sz="1400" b="1" dirty="0" smtClean="0"/>
              <a:t>GDB-17 </a:t>
            </a:r>
            <a:r>
              <a:rPr lang="en-US" altLang="zh-CN" sz="1400" dirty="0" smtClean="0"/>
              <a:t>have </a:t>
            </a:r>
            <a:r>
              <a:rPr lang="en-US" altLang="zh-CN" sz="1400" dirty="0"/>
              <a:t>enumerated 166.4 billion </a:t>
            </a:r>
            <a:r>
              <a:rPr lang="en-US" altLang="zh-CN" sz="1400" dirty="0" smtClean="0"/>
              <a:t>molecules (11 to 17) </a:t>
            </a:r>
            <a:r>
              <a:rPr lang="en-US" altLang="zh-CN" sz="1400" dirty="0"/>
              <a:t>of up to 17 atoms of C, N, O, S, and </a:t>
            </a:r>
            <a:r>
              <a:rPr lang="en-US" altLang="zh-CN" sz="1400" dirty="0" smtClean="0"/>
              <a:t>halogens,  containing </a:t>
            </a:r>
            <a:r>
              <a:rPr lang="en-US" altLang="zh-CN" sz="1400" dirty="0"/>
              <a:t>many drugs and typical for lead compounds. </a:t>
            </a:r>
            <a:r>
              <a:rPr lang="en-US" altLang="zh-CN" sz="1400" b="1" dirty="0" smtClean="0"/>
              <a:t>The </a:t>
            </a:r>
            <a:r>
              <a:rPr lang="en-US" altLang="zh-CN" sz="1400" b="1" dirty="0"/>
              <a:t>GDB </a:t>
            </a:r>
            <a:r>
              <a:rPr lang="en-US" altLang="zh-CN" sz="1400" b="1" dirty="0" smtClean="0"/>
              <a:t>datasets </a:t>
            </a:r>
            <a:r>
              <a:rPr lang="en-US" altLang="zh-CN" sz="1400" dirty="0"/>
              <a:t>have enumerated up to </a:t>
            </a:r>
            <a:r>
              <a:rPr lang="en-US" altLang="zh-CN" sz="1400" b="1" dirty="0">
                <a:solidFill>
                  <a:srgbClr val="FF0000"/>
                </a:solidFill>
              </a:rPr>
              <a:t>166 B </a:t>
            </a:r>
            <a:r>
              <a:rPr lang="en-US" altLang="zh-CN" sz="1400" dirty="0"/>
              <a:t>organic molecules containing up to </a:t>
            </a:r>
            <a:r>
              <a:rPr lang="en-US" altLang="zh-CN" sz="1400" b="1" dirty="0"/>
              <a:t>17</a:t>
            </a:r>
            <a:r>
              <a:rPr lang="en-US" altLang="zh-CN" sz="1400" dirty="0"/>
              <a:t> heavy (non-hydrogen) atoms. Encoded as canonical SMILES (simplified molecular-input line-entry system) strings, the GDB datasets only provide the molecular formula and chemical connectivity, and do not contain any structural or molecular property information.</a:t>
            </a:r>
            <a:endParaRPr lang="zh-CN" altLang="en-US" sz="1400" dirty="0"/>
          </a:p>
        </p:txBody>
      </p:sp>
    </p:spTree>
    <p:extLst>
      <p:ext uri="{BB962C8B-B14F-4D97-AF65-F5344CB8AC3E}">
        <p14:creationId xmlns:p14="http://schemas.microsoft.com/office/powerpoint/2010/main" val="152511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400" y="0"/>
            <a:ext cx="800219" cy="369332"/>
          </a:xfrm>
          <a:prstGeom prst="rect">
            <a:avLst/>
          </a:prstGeom>
        </p:spPr>
        <p:txBody>
          <a:bodyPr wrap="none">
            <a:spAutoFit/>
          </a:bodyPr>
          <a:lstStyle/>
          <a:p>
            <a:r>
              <a:rPr lang="zh-CN" altLang="en-US" b="1" dirty="0">
                <a:solidFill>
                  <a:srgbClr val="FF0000"/>
                </a:solidFill>
              </a:rPr>
              <a:t>ANI-1</a:t>
            </a:r>
          </a:p>
        </p:txBody>
      </p:sp>
      <p:sp>
        <p:nvSpPr>
          <p:cNvPr id="5" name="文本框 4"/>
          <p:cNvSpPr txBox="1"/>
          <p:nvPr/>
        </p:nvSpPr>
        <p:spPr>
          <a:xfrm>
            <a:off x="1511815" y="963964"/>
            <a:ext cx="8579241" cy="954107"/>
          </a:xfrm>
          <a:prstGeom prst="rect">
            <a:avLst/>
          </a:prstGeom>
          <a:noFill/>
        </p:spPr>
        <p:txBody>
          <a:bodyPr wrap="square" rtlCol="0">
            <a:spAutoFit/>
          </a:bodyPr>
          <a:lstStyle/>
          <a:p>
            <a:pPr algn="just"/>
            <a:r>
              <a:rPr lang="en-US" altLang="zh-CN" sz="1400" b="1" dirty="0" smtClean="0"/>
              <a:t>1. </a:t>
            </a:r>
            <a:r>
              <a:rPr lang="en-US" altLang="zh-CN" sz="1400" dirty="0" smtClean="0"/>
              <a:t>Smith</a:t>
            </a:r>
            <a:r>
              <a:rPr lang="en-US" altLang="zh-CN" sz="1400" dirty="0"/>
              <a:t>, J. S., </a:t>
            </a:r>
            <a:r>
              <a:rPr lang="en-US" altLang="zh-CN" sz="1400" dirty="0" err="1"/>
              <a:t>Isayev</a:t>
            </a:r>
            <a:r>
              <a:rPr lang="en-US" altLang="zh-CN" sz="1400" dirty="0"/>
              <a:t>, O. &amp; </a:t>
            </a:r>
            <a:r>
              <a:rPr lang="en-US" altLang="zh-CN" sz="1400" dirty="0" err="1"/>
              <a:t>Roitberg</a:t>
            </a:r>
            <a:r>
              <a:rPr lang="en-US" altLang="zh-CN" sz="1400" dirty="0"/>
              <a:t>, A. E. ANI-1, A data set of 20 million calculated off-equilibrium conformations for organic molecules. Sci. Data 4, 170193, </a:t>
            </a:r>
            <a:r>
              <a:rPr lang="en-US" altLang="zh-CN" sz="1400" dirty="0" smtClean="0"/>
              <a:t>2017</a:t>
            </a:r>
            <a:r>
              <a:rPr lang="en-US" altLang="zh-CN" sz="1400" dirty="0"/>
              <a:t>.</a:t>
            </a:r>
            <a:r>
              <a:rPr lang="en-US" altLang="zh-CN" sz="1400" dirty="0" smtClean="0"/>
              <a:t> </a:t>
            </a:r>
            <a:r>
              <a:rPr lang="en-US" altLang="zh-CN" sz="1400" dirty="0" smtClean="0">
                <a:hlinkClick r:id="rId2"/>
              </a:rPr>
              <a:t>https</a:t>
            </a:r>
            <a:r>
              <a:rPr lang="en-US" altLang="zh-CN" sz="1400" dirty="0">
                <a:hlinkClick r:id="rId2"/>
              </a:rPr>
              <a:t>://</a:t>
            </a:r>
            <a:r>
              <a:rPr lang="en-US" altLang="zh-CN" sz="1400" dirty="0" smtClean="0">
                <a:hlinkClick r:id="rId2"/>
              </a:rPr>
              <a:t>doi.org/10.1038/sdata.2017.193</a:t>
            </a:r>
            <a:endParaRPr lang="en-US" altLang="zh-CN" sz="1400" dirty="0" smtClean="0"/>
          </a:p>
          <a:p>
            <a:pPr algn="just"/>
            <a:r>
              <a:rPr lang="en-US" altLang="zh-CN" sz="1400" b="1" dirty="0"/>
              <a:t>2. </a:t>
            </a:r>
            <a:r>
              <a:rPr lang="en-US" altLang="zh-CN" sz="1400" dirty="0"/>
              <a:t>Smith, J. S., </a:t>
            </a:r>
            <a:r>
              <a:rPr lang="en-US" altLang="zh-CN" sz="1400" dirty="0" err="1"/>
              <a:t>Isayev</a:t>
            </a:r>
            <a:r>
              <a:rPr lang="en-US" altLang="zh-CN" sz="1400" dirty="0"/>
              <a:t>, O. &amp; </a:t>
            </a:r>
            <a:r>
              <a:rPr lang="en-US" altLang="zh-CN" sz="1400" dirty="0" err="1"/>
              <a:t>Roitberg</a:t>
            </a:r>
            <a:r>
              <a:rPr lang="en-US" altLang="zh-CN" sz="1400" dirty="0"/>
              <a:t>, A. E. ANI-1: An extensible neural network potential with DFT accuracy at force field computational cost. Chem. Sci. 8, 3192–3203, </a:t>
            </a:r>
            <a:r>
              <a:rPr lang="en-US" altLang="zh-CN" sz="1400" dirty="0" smtClean="0"/>
              <a:t>2017. </a:t>
            </a:r>
            <a:r>
              <a:rPr lang="en-US" altLang="zh-CN" sz="1400" dirty="0" smtClean="0">
                <a:hlinkClick r:id="rId3"/>
              </a:rPr>
              <a:t>https</a:t>
            </a:r>
            <a:r>
              <a:rPr lang="en-US" altLang="zh-CN" sz="1400" dirty="0">
                <a:hlinkClick r:id="rId3"/>
              </a:rPr>
              <a:t>://</a:t>
            </a:r>
            <a:r>
              <a:rPr lang="en-US" altLang="zh-CN" sz="1400" dirty="0" smtClean="0">
                <a:hlinkClick r:id="rId3"/>
              </a:rPr>
              <a:t>doi.org/10.1039/C6SC05720A</a:t>
            </a:r>
            <a:endParaRPr lang="en-US" altLang="zh-CN" sz="1400" dirty="0" smtClean="0"/>
          </a:p>
        </p:txBody>
      </p:sp>
      <p:sp>
        <p:nvSpPr>
          <p:cNvPr id="6" name="矩形 5"/>
          <p:cNvSpPr/>
          <p:nvPr/>
        </p:nvSpPr>
        <p:spPr>
          <a:xfrm>
            <a:off x="693575" y="6287574"/>
            <a:ext cx="10975910" cy="369332"/>
          </a:xfrm>
          <a:prstGeom prst="rect">
            <a:avLst/>
          </a:prstGeom>
        </p:spPr>
        <p:txBody>
          <a:bodyPr wrap="square">
            <a:spAutoFit/>
          </a:bodyPr>
          <a:lstStyle/>
          <a:p>
            <a:r>
              <a:rPr lang="zh-CN" altLang="en-US" dirty="0">
                <a:solidFill>
                  <a:srgbClr val="FF0000"/>
                </a:solidFill>
              </a:rPr>
              <a:t>到目前</a:t>
            </a:r>
            <a:r>
              <a:rPr lang="zh-CN" altLang="en-US" dirty="0" smtClean="0">
                <a:solidFill>
                  <a:srgbClr val="FF0000"/>
                </a:solidFill>
              </a:rPr>
              <a:t>为止（</a:t>
            </a:r>
            <a:r>
              <a:rPr lang="en-US" altLang="zh-CN" dirty="0" smtClean="0">
                <a:solidFill>
                  <a:srgbClr val="FF0000"/>
                </a:solidFill>
              </a:rPr>
              <a:t>2020</a:t>
            </a:r>
            <a:r>
              <a:rPr lang="zh-CN" altLang="en-US" dirty="0" smtClean="0">
                <a:solidFill>
                  <a:srgbClr val="FF0000"/>
                </a:solidFill>
              </a:rPr>
              <a:t>年），</a:t>
            </a:r>
            <a:r>
              <a:rPr lang="en-US" altLang="zh-CN" dirty="0">
                <a:solidFill>
                  <a:srgbClr val="FF0000"/>
                </a:solidFill>
              </a:rPr>
              <a:t>ANI-1</a:t>
            </a:r>
            <a:r>
              <a:rPr lang="zh-CN" altLang="en-US" dirty="0">
                <a:solidFill>
                  <a:srgbClr val="FF0000"/>
                </a:solidFill>
              </a:rPr>
              <a:t>数据集包含了</a:t>
            </a:r>
            <a:r>
              <a:rPr lang="zh-CN" altLang="en-US" dirty="0" smtClean="0">
                <a:solidFill>
                  <a:srgbClr val="FF0000"/>
                </a:solidFill>
              </a:rPr>
              <a:t>基于</a:t>
            </a:r>
            <a:r>
              <a:rPr lang="en-US" altLang="zh-CN" dirty="0" smtClean="0">
                <a:solidFill>
                  <a:srgbClr val="FF0000"/>
                </a:solidFill>
              </a:rPr>
              <a:t>GDB</a:t>
            </a:r>
            <a:r>
              <a:rPr lang="zh-CN" altLang="en-US" dirty="0" smtClean="0">
                <a:solidFill>
                  <a:srgbClr val="FF0000"/>
                </a:solidFill>
              </a:rPr>
              <a:t>数据库的</a:t>
            </a:r>
            <a:r>
              <a:rPr lang="en-US" altLang="zh-CN" dirty="0">
                <a:solidFill>
                  <a:srgbClr val="FF0000"/>
                </a:solidFill>
              </a:rPr>
              <a:t>QM</a:t>
            </a:r>
            <a:r>
              <a:rPr lang="zh-CN" altLang="en-US" dirty="0">
                <a:solidFill>
                  <a:srgbClr val="FF0000"/>
                </a:solidFill>
              </a:rPr>
              <a:t>计算的</a:t>
            </a:r>
            <a:r>
              <a:rPr lang="zh-CN" altLang="en-US" dirty="0" smtClean="0">
                <a:solidFill>
                  <a:srgbClr val="FF0000"/>
                </a:solidFill>
              </a:rPr>
              <a:t>分</a:t>
            </a:r>
            <a:r>
              <a:rPr lang="zh-CN" altLang="en-US" dirty="0">
                <a:solidFill>
                  <a:srgbClr val="FF0000"/>
                </a:solidFill>
              </a:rPr>
              <a:t>子结构</a:t>
            </a:r>
            <a:r>
              <a:rPr lang="zh-CN" altLang="en-US" dirty="0" smtClean="0">
                <a:solidFill>
                  <a:srgbClr val="FF0000"/>
                </a:solidFill>
              </a:rPr>
              <a:t>和性质的最大</a:t>
            </a:r>
            <a:r>
              <a:rPr lang="zh-CN" altLang="en-US" dirty="0">
                <a:solidFill>
                  <a:srgbClr val="FF0000"/>
                </a:solidFill>
              </a:rPr>
              <a:t>可用集合。</a:t>
            </a:r>
          </a:p>
        </p:txBody>
      </p:sp>
      <p:sp>
        <p:nvSpPr>
          <p:cNvPr id="7" name="矩形 6"/>
          <p:cNvSpPr/>
          <p:nvPr/>
        </p:nvSpPr>
        <p:spPr>
          <a:xfrm>
            <a:off x="1511815" y="310540"/>
            <a:ext cx="8605935" cy="584775"/>
          </a:xfrm>
          <a:prstGeom prst="rect">
            <a:avLst/>
          </a:prstGeom>
        </p:spPr>
        <p:txBody>
          <a:bodyPr wrap="square">
            <a:spAutoFit/>
          </a:bodyPr>
          <a:lstStyle/>
          <a:p>
            <a:pPr algn="just"/>
            <a:r>
              <a:rPr lang="en-US" altLang="zh-CN" sz="1600" dirty="0">
                <a:solidFill>
                  <a:schemeClr val="accent5"/>
                </a:solidFill>
              </a:rPr>
              <a:t>a large computational DFT database, which consists of more than </a:t>
            </a:r>
            <a:r>
              <a:rPr lang="en-US" altLang="zh-CN" sz="1600" dirty="0">
                <a:solidFill>
                  <a:srgbClr val="FF0000"/>
                </a:solidFill>
              </a:rPr>
              <a:t>20 M</a:t>
            </a:r>
            <a:r>
              <a:rPr lang="en-US" altLang="zh-CN" sz="1600" dirty="0">
                <a:solidFill>
                  <a:schemeClr val="accent5"/>
                </a:solidFill>
              </a:rPr>
              <a:t> off equilibrium conformations for </a:t>
            </a:r>
            <a:r>
              <a:rPr lang="en-US" altLang="zh-CN" sz="1600" dirty="0">
                <a:solidFill>
                  <a:srgbClr val="FF0000"/>
                </a:solidFill>
              </a:rPr>
              <a:t>57,462</a:t>
            </a:r>
            <a:r>
              <a:rPr lang="en-US" altLang="zh-CN" sz="1600" dirty="0">
                <a:solidFill>
                  <a:schemeClr val="accent5"/>
                </a:solidFill>
              </a:rPr>
              <a:t> small organic </a:t>
            </a:r>
            <a:r>
              <a:rPr lang="en-US" altLang="zh-CN" sz="1600" dirty="0" smtClean="0">
                <a:solidFill>
                  <a:schemeClr val="accent5"/>
                </a:solidFill>
              </a:rPr>
              <a:t>molecules (from GDB-11 database).</a:t>
            </a:r>
            <a:endParaRPr lang="zh-CN" altLang="en-US" sz="1600" dirty="0">
              <a:solidFill>
                <a:schemeClr val="accent5"/>
              </a:solidFill>
            </a:endParaRPr>
          </a:p>
        </p:txBody>
      </p:sp>
      <p:sp>
        <p:nvSpPr>
          <p:cNvPr id="8" name="矩形 7"/>
          <p:cNvSpPr/>
          <p:nvPr/>
        </p:nvSpPr>
        <p:spPr>
          <a:xfrm>
            <a:off x="91070" y="2841690"/>
            <a:ext cx="3236848" cy="369332"/>
          </a:xfrm>
          <a:prstGeom prst="rect">
            <a:avLst/>
          </a:prstGeom>
        </p:spPr>
        <p:txBody>
          <a:bodyPr wrap="none">
            <a:spAutoFit/>
          </a:bodyPr>
          <a:lstStyle/>
          <a:p>
            <a:r>
              <a:rPr lang="pl-PL" altLang="zh-CN" b="1" dirty="0">
                <a:solidFill>
                  <a:srgbClr val="FF0000"/>
                </a:solidFill>
              </a:rPr>
              <a:t>ANI-1ccx and ANI-1x data sets</a:t>
            </a:r>
            <a:endParaRPr lang="zh-CN" altLang="en-US" b="1" dirty="0">
              <a:solidFill>
                <a:srgbClr val="FF0000"/>
              </a:solidFill>
            </a:endParaRPr>
          </a:p>
        </p:txBody>
      </p:sp>
      <p:sp>
        <p:nvSpPr>
          <p:cNvPr id="9" name="矩形 8"/>
          <p:cNvSpPr/>
          <p:nvPr/>
        </p:nvSpPr>
        <p:spPr>
          <a:xfrm>
            <a:off x="920619" y="3164843"/>
            <a:ext cx="10089503" cy="1077218"/>
          </a:xfrm>
          <a:prstGeom prst="rect">
            <a:avLst/>
          </a:prstGeom>
        </p:spPr>
        <p:txBody>
          <a:bodyPr wrap="square">
            <a:spAutoFit/>
          </a:bodyPr>
          <a:lstStyle/>
          <a:p>
            <a:pPr algn="just"/>
            <a:r>
              <a:rPr lang="en-US" altLang="zh-CN" sz="1600" dirty="0">
                <a:solidFill>
                  <a:schemeClr val="accent5"/>
                </a:solidFill>
              </a:rPr>
              <a:t>The ANI-1x data set contains multiple QM properties from 5 M </a:t>
            </a:r>
            <a:r>
              <a:rPr lang="en-US" altLang="zh-CN" sz="1600" dirty="0" smtClean="0">
                <a:solidFill>
                  <a:schemeClr val="accent5"/>
                </a:solidFill>
              </a:rPr>
              <a:t>DFT </a:t>
            </a:r>
            <a:r>
              <a:rPr lang="en-US" altLang="zh-CN" sz="1600" dirty="0">
                <a:solidFill>
                  <a:schemeClr val="accent5"/>
                </a:solidFill>
              </a:rPr>
              <a:t>calculations, while the ANI-1ccx data set contains </a:t>
            </a:r>
            <a:r>
              <a:rPr lang="en-US" altLang="zh-CN" sz="1600" dirty="0">
                <a:solidFill>
                  <a:srgbClr val="FF0000"/>
                </a:solidFill>
              </a:rPr>
              <a:t>500 k </a:t>
            </a:r>
            <a:r>
              <a:rPr lang="en-US" altLang="zh-CN" sz="1600" dirty="0">
                <a:solidFill>
                  <a:schemeClr val="accent5"/>
                </a:solidFill>
              </a:rPr>
              <a:t>data points obtained with an accurate CCSD(T)/CBS extrapolation. Multiple QM calculated properties for the chemical elements C, H, N, and O are provided: energies, atomic forces, multipole moments, atomic charges, etc. We provide this data to the community to aid research and development of ML models for chemistry.</a:t>
            </a:r>
            <a:endParaRPr lang="zh-CN" altLang="en-US" sz="1600" dirty="0">
              <a:solidFill>
                <a:schemeClr val="accent5"/>
              </a:solidFill>
            </a:endParaRPr>
          </a:p>
        </p:txBody>
      </p:sp>
      <p:sp>
        <p:nvSpPr>
          <p:cNvPr id="10" name="矩形 9"/>
          <p:cNvSpPr/>
          <p:nvPr/>
        </p:nvSpPr>
        <p:spPr>
          <a:xfrm>
            <a:off x="1634410" y="4298984"/>
            <a:ext cx="8661919" cy="738664"/>
          </a:xfrm>
          <a:prstGeom prst="rect">
            <a:avLst/>
          </a:prstGeom>
        </p:spPr>
        <p:txBody>
          <a:bodyPr wrap="square">
            <a:spAutoFit/>
          </a:bodyPr>
          <a:lstStyle/>
          <a:p>
            <a:r>
              <a:rPr lang="en-US" altLang="zh-CN" sz="1400" b="1" dirty="0" smtClean="0"/>
              <a:t>1. </a:t>
            </a:r>
            <a:r>
              <a:rPr lang="en-US" altLang="zh-CN" sz="1400" dirty="0" smtClean="0"/>
              <a:t>Smith</a:t>
            </a:r>
            <a:r>
              <a:rPr lang="en-US" altLang="zh-CN" sz="1400" dirty="0"/>
              <a:t>, J. S. et al. The ANI-1ccx and ANI-1x data sets, coupled-cluster and density functional theory properties for molecules. Sci. Data 7, </a:t>
            </a:r>
            <a:r>
              <a:rPr lang="en-US" altLang="zh-CN" sz="1400" dirty="0" smtClean="0"/>
              <a:t>2020. </a:t>
            </a:r>
            <a:r>
              <a:rPr lang="en-US" altLang="zh-CN" sz="1400" dirty="0" smtClean="0">
                <a:hlinkClick r:id="rId4"/>
              </a:rPr>
              <a:t>https</a:t>
            </a:r>
            <a:r>
              <a:rPr lang="en-US" altLang="zh-CN" sz="1400" dirty="0">
                <a:hlinkClick r:id="rId4"/>
              </a:rPr>
              <a:t>://</a:t>
            </a:r>
            <a:r>
              <a:rPr lang="en-US" altLang="zh-CN" sz="1400" dirty="0" smtClean="0">
                <a:hlinkClick r:id="rId4"/>
              </a:rPr>
              <a:t>doi.org/10.1038/s41597-020-0473-z</a:t>
            </a:r>
            <a:endParaRPr lang="en-US" altLang="zh-CN" sz="1400" dirty="0" smtClean="0"/>
          </a:p>
          <a:p>
            <a:endParaRPr lang="zh-CN" altLang="en-US" sz="1400" dirty="0"/>
          </a:p>
        </p:txBody>
      </p:sp>
      <p:sp>
        <p:nvSpPr>
          <p:cNvPr id="12" name="矩形 11"/>
          <p:cNvSpPr/>
          <p:nvPr/>
        </p:nvSpPr>
        <p:spPr>
          <a:xfrm>
            <a:off x="1312506" y="4908981"/>
            <a:ext cx="9566989" cy="1169551"/>
          </a:xfrm>
          <a:prstGeom prst="rect">
            <a:avLst/>
          </a:prstGeom>
        </p:spPr>
        <p:txBody>
          <a:bodyPr wrap="square">
            <a:spAutoFit/>
          </a:bodyPr>
          <a:lstStyle/>
          <a:p>
            <a:pPr algn="just"/>
            <a:r>
              <a:rPr lang="en-US" altLang="zh-CN" sz="1400" b="1" dirty="0"/>
              <a:t>Data Records</a:t>
            </a:r>
            <a:r>
              <a:rPr lang="en-US" altLang="zh-CN" sz="1400" dirty="0"/>
              <a:t>: </a:t>
            </a:r>
            <a:r>
              <a:rPr lang="en-US" altLang="zh-CN" sz="1400" dirty="0" smtClean="0"/>
              <a:t>Machine-accessible </a:t>
            </a:r>
            <a:r>
              <a:rPr lang="en-US" altLang="zh-CN" sz="1400" dirty="0"/>
              <a:t>metadata file describing the reported </a:t>
            </a:r>
            <a:r>
              <a:rPr lang="en-US" altLang="zh-CN" sz="1400" dirty="0" smtClean="0"/>
              <a:t>data: </a:t>
            </a:r>
            <a:r>
              <a:rPr lang="en-US" altLang="zh-CN" sz="1400" dirty="0" smtClean="0">
                <a:hlinkClick r:id="rId5"/>
              </a:rPr>
              <a:t>https</a:t>
            </a:r>
            <a:r>
              <a:rPr lang="en-US" altLang="zh-CN" sz="1400" dirty="0">
                <a:hlinkClick r:id="rId5"/>
              </a:rPr>
              <a:t>://</a:t>
            </a:r>
            <a:r>
              <a:rPr lang="en-US" altLang="zh-CN" sz="1400" dirty="0" smtClean="0">
                <a:hlinkClick r:id="rId5"/>
              </a:rPr>
              <a:t>doi.org/10.6084/m9.figshare.12046440</a:t>
            </a:r>
            <a:endParaRPr lang="en-US" altLang="zh-CN" sz="1400" dirty="0" smtClean="0"/>
          </a:p>
          <a:p>
            <a:pPr algn="just"/>
            <a:r>
              <a:rPr lang="en-US" altLang="zh-CN" sz="1400" dirty="0"/>
              <a:t>All data records [</a:t>
            </a:r>
            <a:r>
              <a:rPr lang="en-US" altLang="zh-CN" sz="1400" dirty="0">
                <a:hlinkClick r:id="rId6"/>
              </a:rPr>
              <a:t>https://doi.org/10.6084/m9.figshare.c.4712477</a:t>
            </a:r>
            <a:r>
              <a:rPr lang="en-US" altLang="zh-CN" sz="1400" dirty="0"/>
              <a:t>] are provided in a single </a:t>
            </a:r>
            <a:r>
              <a:rPr lang="en-US" altLang="zh-CN" sz="1400" dirty="0" smtClean="0"/>
              <a:t>HDF5</a:t>
            </a:r>
            <a:r>
              <a:rPr lang="en-US" altLang="zh-CN" sz="1400" dirty="0"/>
              <a:t> file which is hosted by </a:t>
            </a:r>
            <a:r>
              <a:rPr lang="en-US" altLang="zh-CN" sz="1400" dirty="0" err="1" smtClean="0"/>
              <a:t>figshare</a:t>
            </a:r>
            <a:r>
              <a:rPr lang="en-US" altLang="zh-CN" sz="1400" dirty="0" smtClean="0"/>
              <a:t>.</a:t>
            </a:r>
          </a:p>
          <a:p>
            <a:pPr algn="just"/>
            <a:r>
              <a:rPr lang="en-US" altLang="zh-CN" sz="1400" dirty="0"/>
              <a:t>The provided HDF5 file can be iterated through using a python script named “example_loader.py”, which we provide in a publicly accessible GitHub repository [</a:t>
            </a:r>
            <a:r>
              <a:rPr lang="en-US" altLang="zh-CN" sz="1400" dirty="0">
                <a:hlinkClick r:id="rId7"/>
              </a:rPr>
              <a:t>https://github.com/aiqm/ANI1x_datasets</a:t>
            </a:r>
            <a:r>
              <a:rPr lang="en-US" altLang="zh-CN" sz="1400" dirty="0"/>
              <a:t>]. Using our extraction scripts and examples, all data can easily be accessed.</a:t>
            </a:r>
            <a:endParaRPr lang="zh-CN" altLang="en-US" sz="1100" dirty="0"/>
          </a:p>
        </p:txBody>
      </p:sp>
      <p:sp>
        <p:nvSpPr>
          <p:cNvPr id="13" name="矩形 12"/>
          <p:cNvSpPr/>
          <p:nvPr/>
        </p:nvSpPr>
        <p:spPr>
          <a:xfrm>
            <a:off x="943169" y="2010548"/>
            <a:ext cx="10305663" cy="738664"/>
          </a:xfrm>
          <a:prstGeom prst="rect">
            <a:avLst/>
          </a:prstGeom>
        </p:spPr>
        <p:txBody>
          <a:bodyPr wrap="square">
            <a:spAutoFit/>
          </a:bodyPr>
          <a:lstStyle/>
          <a:p>
            <a:pPr algn="just"/>
            <a:r>
              <a:rPr lang="en-US" altLang="zh-CN" sz="1400" b="1" dirty="0" smtClean="0"/>
              <a:t>Data Records</a:t>
            </a:r>
            <a:r>
              <a:rPr lang="en-US" altLang="zh-CN" sz="1400" dirty="0" smtClean="0"/>
              <a:t>: The </a:t>
            </a:r>
            <a:r>
              <a:rPr lang="en-US" altLang="zh-CN" sz="1400" dirty="0"/>
              <a:t>data set is provided in an HDF5 based file in a </a:t>
            </a:r>
            <a:r>
              <a:rPr lang="en-US" altLang="zh-CN" sz="1400" dirty="0" err="1"/>
              <a:t>Figshare</a:t>
            </a:r>
            <a:r>
              <a:rPr lang="en-US" altLang="zh-CN" sz="1400" dirty="0"/>
              <a:t> data repository </a:t>
            </a:r>
            <a:r>
              <a:rPr lang="en-US" altLang="zh-CN" sz="1400" dirty="0" smtClean="0"/>
              <a:t>(</a:t>
            </a:r>
            <a:r>
              <a:rPr lang="en-US" altLang="zh-CN" sz="1400" u="sng" dirty="0">
                <a:hlinkClick r:id="rId8"/>
              </a:rPr>
              <a:t>https://doi.org/10.6084/m9.figshare.c.3846712</a:t>
            </a:r>
            <a:r>
              <a:rPr lang="en-US" altLang="zh-CN" sz="1400" dirty="0" smtClean="0"/>
              <a:t>). </a:t>
            </a:r>
            <a:r>
              <a:rPr lang="en-US" altLang="zh-CN" sz="1400" dirty="0"/>
              <a:t>A GitHub repository containing a README file with technical usage details and examples of how to access the data set is supplied online (</a:t>
            </a:r>
            <a:r>
              <a:rPr lang="en-US" altLang="zh-CN" sz="1400" dirty="0">
                <a:hlinkClick r:id="rId9"/>
              </a:rPr>
              <a:t>https://</a:t>
            </a:r>
            <a:r>
              <a:rPr lang="en-US" altLang="zh-CN" sz="1400" dirty="0" smtClean="0">
                <a:hlinkClick r:id="rId9"/>
              </a:rPr>
              <a:t>github.com/isayev/ANI1_dataset</a:t>
            </a:r>
            <a:r>
              <a:rPr lang="en-US" altLang="zh-CN" sz="1400" dirty="0" smtClean="0"/>
              <a:t>).</a:t>
            </a:r>
            <a:endParaRPr lang="zh-CN" altLang="en-US" sz="1400" dirty="0"/>
          </a:p>
        </p:txBody>
      </p:sp>
    </p:spTree>
    <p:extLst>
      <p:ext uri="{BB962C8B-B14F-4D97-AF65-F5344CB8AC3E}">
        <p14:creationId xmlns:p14="http://schemas.microsoft.com/office/powerpoint/2010/main" val="3932640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420" y="307910"/>
            <a:ext cx="11097210" cy="1015663"/>
          </a:xfrm>
          <a:prstGeom prst="rect">
            <a:avLst/>
          </a:prstGeom>
        </p:spPr>
        <p:txBody>
          <a:bodyPr wrap="square">
            <a:spAutoFit/>
          </a:bodyPr>
          <a:lstStyle/>
          <a:p>
            <a:pPr algn="just"/>
            <a:r>
              <a:rPr lang="en-US" altLang="zh-CN" sz="2400" b="1" dirty="0" smtClean="0">
                <a:solidFill>
                  <a:srgbClr val="FF0000"/>
                </a:solidFill>
              </a:rPr>
              <a:t>QM7-X  (2021</a:t>
            </a:r>
            <a:r>
              <a:rPr lang="zh-CN" altLang="en-US" sz="2400" b="1" dirty="0" smtClean="0">
                <a:solidFill>
                  <a:srgbClr val="FF0000"/>
                </a:solidFill>
              </a:rPr>
              <a:t>年</a:t>
            </a:r>
            <a:r>
              <a:rPr lang="en-US" altLang="zh-CN" sz="2400" b="1" dirty="0" smtClean="0">
                <a:solidFill>
                  <a:srgbClr val="FF0000"/>
                </a:solidFill>
              </a:rPr>
              <a:t>)</a:t>
            </a:r>
          </a:p>
          <a:p>
            <a:pPr algn="just"/>
            <a:r>
              <a:rPr lang="en-US" altLang="zh-CN" dirty="0" smtClean="0"/>
              <a:t>a </a:t>
            </a:r>
            <a:r>
              <a:rPr lang="en-US" altLang="zh-CN" dirty="0"/>
              <a:t>comprehensive dataset of 42 physicochemical properties for </a:t>
            </a:r>
            <a:r>
              <a:rPr lang="en-US" altLang="zh-CN" dirty="0">
                <a:solidFill>
                  <a:srgbClr val="FF0000"/>
                </a:solidFill>
              </a:rPr>
              <a:t>≈4.2 million </a:t>
            </a:r>
            <a:r>
              <a:rPr lang="en-US" altLang="zh-CN" dirty="0"/>
              <a:t>equilibrium and non-equilibrium structures of small organic molecules with up to seven non-hydrogen (C, N, O, S, Cl) atoms.</a:t>
            </a:r>
            <a:endParaRPr lang="zh-CN" altLang="en-US" dirty="0"/>
          </a:p>
        </p:txBody>
      </p:sp>
      <p:sp>
        <p:nvSpPr>
          <p:cNvPr id="5" name="矩形 4"/>
          <p:cNvSpPr/>
          <p:nvPr/>
        </p:nvSpPr>
        <p:spPr>
          <a:xfrm>
            <a:off x="831980" y="1323573"/>
            <a:ext cx="10360089" cy="523220"/>
          </a:xfrm>
          <a:prstGeom prst="rect">
            <a:avLst/>
          </a:prstGeom>
        </p:spPr>
        <p:txBody>
          <a:bodyPr wrap="square">
            <a:spAutoFit/>
          </a:bodyPr>
          <a:lstStyle/>
          <a:p>
            <a:pPr algn="just"/>
            <a:r>
              <a:rPr lang="en-US" altLang="zh-CN" sz="1400" dirty="0" err="1"/>
              <a:t>Hoja</a:t>
            </a:r>
            <a:r>
              <a:rPr lang="en-US" altLang="zh-CN" sz="1400" dirty="0"/>
              <a:t>, J., Medrano </a:t>
            </a:r>
            <a:r>
              <a:rPr lang="en-US" altLang="zh-CN" sz="1400" dirty="0" err="1"/>
              <a:t>Sandonas</a:t>
            </a:r>
            <a:r>
              <a:rPr lang="en-US" altLang="zh-CN" sz="1400" dirty="0"/>
              <a:t>, L., Ernst, B.G. et al. QM7-X, a comprehensive dataset of quantum-mechanical properties spanning the chemical space of small organic molecules. </a:t>
            </a:r>
            <a:r>
              <a:rPr lang="en-US" altLang="zh-CN" sz="1400" dirty="0" err="1"/>
              <a:t>Sci</a:t>
            </a:r>
            <a:r>
              <a:rPr lang="en-US" altLang="zh-CN" sz="1400" dirty="0"/>
              <a:t> Data 8, 43 (2021). </a:t>
            </a:r>
            <a:r>
              <a:rPr lang="en-US" altLang="zh-CN" sz="1400" dirty="0">
                <a:hlinkClick r:id="rId2"/>
              </a:rPr>
              <a:t>https://</a:t>
            </a:r>
            <a:r>
              <a:rPr lang="en-US" altLang="zh-CN" sz="1400" dirty="0" smtClean="0">
                <a:hlinkClick r:id="rId2"/>
              </a:rPr>
              <a:t>doi.org/10.1038/s41597-021-00812-2</a:t>
            </a:r>
            <a:endParaRPr lang="en-US" altLang="zh-CN" sz="1400" dirty="0" smtClean="0"/>
          </a:p>
        </p:txBody>
      </p:sp>
      <p:sp>
        <p:nvSpPr>
          <p:cNvPr id="6" name="矩形 5"/>
          <p:cNvSpPr/>
          <p:nvPr/>
        </p:nvSpPr>
        <p:spPr>
          <a:xfrm>
            <a:off x="463419" y="3599575"/>
            <a:ext cx="11097210" cy="1292662"/>
          </a:xfrm>
          <a:prstGeom prst="rect">
            <a:avLst/>
          </a:prstGeom>
        </p:spPr>
        <p:txBody>
          <a:bodyPr wrap="square">
            <a:spAutoFit/>
          </a:bodyPr>
          <a:lstStyle/>
          <a:p>
            <a:pPr algn="just"/>
            <a:r>
              <a:rPr lang="en-US" altLang="zh-CN" sz="2400" b="1" dirty="0" smtClean="0">
                <a:solidFill>
                  <a:srgbClr val="FF0000"/>
                </a:solidFill>
              </a:rPr>
              <a:t>PC9 (2019</a:t>
            </a:r>
            <a:r>
              <a:rPr lang="zh-CN" altLang="en-US" sz="2400" b="1" dirty="0" smtClean="0">
                <a:solidFill>
                  <a:srgbClr val="FF0000"/>
                </a:solidFill>
              </a:rPr>
              <a:t>年</a:t>
            </a:r>
            <a:r>
              <a:rPr lang="en-US" altLang="zh-CN" sz="2400" b="1" dirty="0" smtClean="0">
                <a:solidFill>
                  <a:srgbClr val="FF0000"/>
                </a:solidFill>
              </a:rPr>
              <a:t>)</a:t>
            </a:r>
            <a:endParaRPr lang="en-US" altLang="zh-CN" sz="2400" b="1" dirty="0">
              <a:solidFill>
                <a:srgbClr val="FF0000"/>
              </a:solidFill>
            </a:endParaRPr>
          </a:p>
          <a:p>
            <a:pPr algn="just"/>
            <a:r>
              <a:rPr lang="en-US" altLang="zh-CN" dirty="0" smtClean="0"/>
              <a:t>a </a:t>
            </a:r>
            <a:r>
              <a:rPr lang="en-US" altLang="zh-CN" dirty="0"/>
              <a:t>new QM9 equivalent dataset (only H, C, N, O and F and up to 9 “heavy” atoms) of the </a:t>
            </a:r>
            <a:r>
              <a:rPr lang="en-US" altLang="zh-CN" dirty="0" err="1"/>
              <a:t>PubChemQC</a:t>
            </a:r>
            <a:r>
              <a:rPr lang="en-US" altLang="zh-CN" dirty="0"/>
              <a:t> project is presented in this article. A statistical study of bonding distances and chemical functions shows that this new dataset encompasses more chemical diversity. </a:t>
            </a:r>
            <a:endParaRPr lang="zh-CN" altLang="en-US" dirty="0"/>
          </a:p>
        </p:txBody>
      </p:sp>
      <p:sp>
        <p:nvSpPr>
          <p:cNvPr id="7" name="矩形 6"/>
          <p:cNvSpPr/>
          <p:nvPr/>
        </p:nvSpPr>
        <p:spPr>
          <a:xfrm>
            <a:off x="1748711" y="4988377"/>
            <a:ext cx="8694575" cy="800219"/>
          </a:xfrm>
          <a:prstGeom prst="rect">
            <a:avLst/>
          </a:prstGeom>
        </p:spPr>
        <p:txBody>
          <a:bodyPr wrap="square">
            <a:spAutoFit/>
          </a:bodyPr>
          <a:lstStyle/>
          <a:p>
            <a:pPr algn="just"/>
            <a:r>
              <a:rPr lang="en-US" altLang="zh-CN" sz="1400" dirty="0" err="1"/>
              <a:t>Glavatskikh</a:t>
            </a:r>
            <a:r>
              <a:rPr lang="en-US" altLang="zh-CN" sz="1400" dirty="0"/>
              <a:t>, M., </a:t>
            </a:r>
            <a:r>
              <a:rPr lang="en-US" altLang="zh-CN" sz="1400" dirty="0" err="1"/>
              <a:t>Leguy</a:t>
            </a:r>
            <a:r>
              <a:rPr lang="en-US" altLang="zh-CN" sz="1400" dirty="0"/>
              <a:t>, J., </a:t>
            </a:r>
            <a:r>
              <a:rPr lang="en-US" altLang="zh-CN" sz="1400" dirty="0" err="1"/>
              <a:t>Hunault</a:t>
            </a:r>
            <a:r>
              <a:rPr lang="en-US" altLang="zh-CN" sz="1400" dirty="0"/>
              <a:t>, G. et al. Dataset’s chemical diversity limits the generalizability of machine learning predictions. J </a:t>
            </a:r>
            <a:r>
              <a:rPr lang="en-US" altLang="zh-CN" sz="1400" dirty="0" err="1"/>
              <a:t>Cheminform</a:t>
            </a:r>
            <a:r>
              <a:rPr lang="en-US" altLang="zh-CN" sz="1400" dirty="0"/>
              <a:t> 11, 69 (2019). </a:t>
            </a:r>
            <a:r>
              <a:rPr lang="en-US" altLang="zh-CN" sz="1400" dirty="0">
                <a:hlinkClick r:id="rId3"/>
              </a:rPr>
              <a:t>https://</a:t>
            </a:r>
            <a:r>
              <a:rPr lang="en-US" altLang="zh-CN" sz="1400" dirty="0" smtClean="0">
                <a:hlinkClick r:id="rId3"/>
              </a:rPr>
              <a:t>doi.org/10.1186/s13321-019-0391-2</a:t>
            </a:r>
            <a:endParaRPr lang="en-US" altLang="zh-CN" sz="1400" dirty="0" smtClean="0"/>
          </a:p>
          <a:p>
            <a:pPr algn="just"/>
            <a:endParaRPr lang="zh-CN" altLang="en-US" dirty="0"/>
          </a:p>
        </p:txBody>
      </p:sp>
      <p:sp>
        <p:nvSpPr>
          <p:cNvPr id="8" name="矩形 7"/>
          <p:cNvSpPr/>
          <p:nvPr/>
        </p:nvSpPr>
        <p:spPr>
          <a:xfrm>
            <a:off x="911287" y="5733347"/>
            <a:ext cx="10201469" cy="584775"/>
          </a:xfrm>
          <a:prstGeom prst="rect">
            <a:avLst/>
          </a:prstGeom>
        </p:spPr>
        <p:txBody>
          <a:bodyPr wrap="square">
            <a:spAutoFit/>
          </a:bodyPr>
          <a:lstStyle/>
          <a:p>
            <a:r>
              <a:rPr lang="en-US" altLang="zh-CN" sz="1600" b="1" dirty="0" smtClean="0">
                <a:solidFill>
                  <a:srgbClr val="0070C0"/>
                </a:solidFill>
              </a:rPr>
              <a:t>Data source: </a:t>
            </a:r>
            <a:r>
              <a:rPr lang="en-US" altLang="zh-CN" sz="1600" dirty="0" smtClean="0"/>
              <a:t>The </a:t>
            </a:r>
            <a:r>
              <a:rPr lang="en-US" altLang="zh-CN" sz="1600" dirty="0"/>
              <a:t>PC9 dataset has been shaped to mimic the QM9 dataset and has been deposited in the public repository </a:t>
            </a:r>
            <a:r>
              <a:rPr lang="en-US" altLang="zh-CN" sz="1600" dirty="0" err="1"/>
              <a:t>figshare</a:t>
            </a:r>
            <a:r>
              <a:rPr lang="en-US" altLang="zh-CN" sz="1600" dirty="0"/>
              <a:t> with DOI: </a:t>
            </a:r>
            <a:r>
              <a:rPr lang="en-US" altLang="zh-CN" sz="1600" b="1" dirty="0" smtClean="0">
                <a:solidFill>
                  <a:srgbClr val="0070C0"/>
                </a:solidFill>
              </a:rPr>
              <a:t>10.6084/m9.figshare.9033977</a:t>
            </a:r>
          </a:p>
        </p:txBody>
      </p:sp>
      <p:sp>
        <p:nvSpPr>
          <p:cNvPr id="9" name="矩形 8"/>
          <p:cNvSpPr/>
          <p:nvPr/>
        </p:nvSpPr>
        <p:spPr>
          <a:xfrm>
            <a:off x="1144555" y="1903073"/>
            <a:ext cx="10294775" cy="1569660"/>
          </a:xfrm>
          <a:prstGeom prst="rect">
            <a:avLst/>
          </a:prstGeom>
        </p:spPr>
        <p:txBody>
          <a:bodyPr wrap="square">
            <a:spAutoFit/>
          </a:bodyPr>
          <a:lstStyle/>
          <a:p>
            <a:pPr algn="just"/>
            <a:r>
              <a:rPr lang="en-US" altLang="zh-CN" sz="1600" b="1" dirty="0" smtClean="0">
                <a:solidFill>
                  <a:srgbClr val="0070C0"/>
                </a:solidFill>
              </a:rPr>
              <a:t>Data Records: </a:t>
            </a:r>
            <a:r>
              <a:rPr lang="en-US" altLang="zh-CN" sz="1600" dirty="0" smtClean="0"/>
              <a:t>The </a:t>
            </a:r>
            <a:r>
              <a:rPr lang="en-US" altLang="zh-CN" sz="1600" dirty="0"/>
              <a:t>QM7-X dataset is provided in eight HDF5 based files in a ZENODO.ORG data </a:t>
            </a:r>
            <a:r>
              <a:rPr lang="en-US" altLang="zh-CN" sz="1600" dirty="0" smtClean="0"/>
              <a:t>repository [</a:t>
            </a:r>
            <a:r>
              <a:rPr lang="en-US" altLang="zh-CN" sz="1600" dirty="0">
                <a:hlinkClick r:id="rId4"/>
              </a:rPr>
              <a:t>https://doi.org/10.5281/zenodo.4288677</a:t>
            </a:r>
            <a:r>
              <a:rPr lang="en-US" altLang="zh-CN" sz="1600" dirty="0" smtClean="0"/>
              <a:t>]. </a:t>
            </a:r>
            <a:r>
              <a:rPr lang="en-US" altLang="zh-CN" sz="1600" dirty="0"/>
              <a:t>One can also find there a README file with technical usage details and examples of how to access the information stored in QM7-X (with and without considering duplicates, see createDB.py file</a:t>
            </a:r>
            <a:r>
              <a:rPr lang="en-US" altLang="zh-CN" sz="1600" dirty="0" smtClean="0"/>
              <a:t>).</a:t>
            </a:r>
          </a:p>
          <a:p>
            <a:pPr algn="just"/>
            <a:r>
              <a:rPr lang="en-US" altLang="zh-CN" sz="1600" dirty="0"/>
              <a:t>Machine-accessible metadata file describing the reported data: </a:t>
            </a:r>
            <a:r>
              <a:rPr lang="en-US" altLang="zh-CN" sz="1600" dirty="0">
                <a:hlinkClick r:id="rId5"/>
              </a:rPr>
              <a:t>https://</a:t>
            </a:r>
            <a:r>
              <a:rPr lang="en-US" altLang="zh-CN" sz="1600" dirty="0" smtClean="0">
                <a:hlinkClick r:id="rId5"/>
              </a:rPr>
              <a:t>doi.org/10.6084/m9.figshare.13424984</a:t>
            </a:r>
            <a:endParaRPr lang="en-US" altLang="zh-CN" sz="1600" dirty="0" smtClean="0"/>
          </a:p>
          <a:p>
            <a:pPr algn="just"/>
            <a:endParaRPr lang="zh-CN" altLang="en-US" sz="1600" dirty="0"/>
          </a:p>
        </p:txBody>
      </p:sp>
    </p:spTree>
    <p:extLst>
      <p:ext uri="{BB962C8B-B14F-4D97-AF65-F5344CB8AC3E}">
        <p14:creationId xmlns:p14="http://schemas.microsoft.com/office/powerpoint/2010/main" val="284821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241" y="635484"/>
            <a:ext cx="6615404" cy="1292662"/>
          </a:xfrm>
          <a:prstGeom prst="rect">
            <a:avLst/>
          </a:prstGeom>
          <a:noFill/>
        </p:spPr>
        <p:txBody>
          <a:bodyPr wrap="square" rtlCol="0">
            <a:spAutoFit/>
          </a:bodyPr>
          <a:lstStyle/>
          <a:p>
            <a:r>
              <a:rPr lang="en-US" altLang="zh-CN" sz="2400" b="1" dirty="0" err="1" smtClean="0">
                <a:solidFill>
                  <a:srgbClr val="FF0000"/>
                </a:solidFill>
              </a:rPr>
              <a:t>PubChemQC</a:t>
            </a:r>
            <a:endParaRPr lang="en-US" altLang="zh-CN" sz="2400" b="1" dirty="0" smtClean="0">
              <a:solidFill>
                <a:srgbClr val="FF0000"/>
              </a:solidFill>
            </a:endParaRPr>
          </a:p>
          <a:p>
            <a:r>
              <a:rPr lang="en-US" altLang="zh-CN" dirty="0">
                <a:hlinkClick r:id="rId2"/>
              </a:rPr>
              <a:t>http://pubchemqc.riken.jp</a:t>
            </a:r>
            <a:r>
              <a:rPr lang="en-US" altLang="zh-CN" dirty="0" smtClean="0">
                <a:hlinkClick r:id="rId2"/>
              </a:rPr>
              <a:t>/</a:t>
            </a:r>
            <a:endParaRPr lang="en-US" altLang="zh-CN" dirty="0" smtClean="0"/>
          </a:p>
          <a:p>
            <a:endParaRPr lang="zh-CN" altLang="en-US" dirty="0"/>
          </a:p>
          <a:p>
            <a:endParaRPr lang="zh-CN" altLang="en-US" dirty="0"/>
          </a:p>
        </p:txBody>
      </p:sp>
      <p:sp>
        <p:nvSpPr>
          <p:cNvPr id="6" name="矩形 5"/>
          <p:cNvSpPr/>
          <p:nvPr/>
        </p:nvSpPr>
        <p:spPr>
          <a:xfrm>
            <a:off x="839754" y="1538827"/>
            <a:ext cx="10795519" cy="1077218"/>
          </a:xfrm>
          <a:prstGeom prst="rect">
            <a:avLst/>
          </a:prstGeom>
        </p:spPr>
        <p:txBody>
          <a:bodyPr wrap="square">
            <a:spAutoFit/>
          </a:bodyPr>
          <a:lstStyle/>
          <a:p>
            <a:pPr algn="just"/>
            <a:r>
              <a:rPr lang="en-US" altLang="zh-CN" sz="1600" b="1" dirty="0" smtClean="0"/>
              <a:t>1. </a:t>
            </a:r>
            <a:r>
              <a:rPr lang="en-US" altLang="zh-CN" sz="1600" dirty="0" err="1" smtClean="0"/>
              <a:t>PubChemQC</a:t>
            </a:r>
            <a:r>
              <a:rPr lang="en-US" altLang="zh-CN" sz="1600" dirty="0" smtClean="0"/>
              <a:t> </a:t>
            </a:r>
            <a:r>
              <a:rPr lang="en-US" altLang="zh-CN" sz="1600" dirty="0"/>
              <a:t>PM6: Data Sets of 221 Million Molecules with Optimized Molecular Geometries and Electronic Properties , J. Chem. Inf. Model. 2020, DOI: 10.1021/acs.jcim.0c00740</a:t>
            </a:r>
          </a:p>
          <a:p>
            <a:pPr algn="just"/>
            <a:r>
              <a:rPr lang="en-US" altLang="zh-CN" sz="1600" b="1" dirty="0" smtClean="0"/>
              <a:t>2. </a:t>
            </a:r>
            <a:r>
              <a:rPr lang="en-US" altLang="zh-CN" sz="1600" dirty="0" err="1" smtClean="0"/>
              <a:t>Maho</a:t>
            </a:r>
            <a:r>
              <a:rPr lang="en-US" altLang="zh-CN" sz="1600" dirty="0" smtClean="0"/>
              <a:t> </a:t>
            </a:r>
            <a:r>
              <a:rPr lang="en-US" altLang="zh-CN" sz="1600" dirty="0"/>
              <a:t>Nakata and Tomomi </a:t>
            </a:r>
            <a:r>
              <a:rPr lang="en-US" altLang="zh-CN" sz="1600" dirty="0" err="1"/>
              <a:t>Shimazaki</a:t>
            </a:r>
            <a:r>
              <a:rPr lang="en-US" altLang="zh-CN" sz="1600" dirty="0"/>
              <a:t>, "</a:t>
            </a:r>
            <a:r>
              <a:rPr lang="en-US" altLang="zh-CN" sz="1600" dirty="0" err="1"/>
              <a:t>PubChemQC</a:t>
            </a:r>
            <a:r>
              <a:rPr lang="en-US" altLang="zh-CN" sz="1600" dirty="0"/>
              <a:t> Project: a Large-Scale First-Principles Electronic Structure Database for Data-driven Chemistry", J. Chem. Inf. Model., 2017, 57 (6), pp 1300-1308. (</a:t>
            </a:r>
            <a:r>
              <a:rPr lang="en-US" altLang="zh-CN" sz="1600" dirty="0">
                <a:hlinkClick r:id="rId3"/>
              </a:rPr>
              <a:t>https://</a:t>
            </a:r>
            <a:r>
              <a:rPr lang="en-US" altLang="zh-CN" sz="1600" dirty="0" smtClean="0">
                <a:hlinkClick r:id="rId3"/>
              </a:rPr>
              <a:t>pubs.acs.org/doi/10.1021/acs.jcim.7b00083</a:t>
            </a:r>
            <a:r>
              <a:rPr lang="en-US" altLang="zh-CN" sz="1600" dirty="0" smtClean="0"/>
              <a:t>)</a:t>
            </a:r>
          </a:p>
        </p:txBody>
      </p:sp>
      <p:sp>
        <p:nvSpPr>
          <p:cNvPr id="7" name="矩形 6"/>
          <p:cNvSpPr/>
          <p:nvPr/>
        </p:nvSpPr>
        <p:spPr>
          <a:xfrm>
            <a:off x="576943" y="3321898"/>
            <a:ext cx="10414518" cy="1046440"/>
          </a:xfrm>
          <a:prstGeom prst="rect">
            <a:avLst/>
          </a:prstGeom>
        </p:spPr>
        <p:txBody>
          <a:bodyPr wrap="square">
            <a:spAutoFit/>
          </a:bodyPr>
          <a:lstStyle/>
          <a:p>
            <a:r>
              <a:rPr lang="en-US" altLang="zh-CN" sz="2400" b="1" dirty="0" smtClean="0">
                <a:solidFill>
                  <a:srgbClr val="FF0000"/>
                </a:solidFill>
              </a:rPr>
              <a:t>Alchemy</a:t>
            </a:r>
          </a:p>
          <a:p>
            <a:r>
              <a:rPr lang="en-US" altLang="zh-CN" b="1" dirty="0">
                <a:solidFill>
                  <a:srgbClr val="FF0000"/>
                </a:solidFill>
                <a:hlinkClick r:id="rId4"/>
              </a:rPr>
              <a:t>https://alchemy.tencent.com</a:t>
            </a:r>
            <a:r>
              <a:rPr lang="en-US" altLang="zh-CN" b="1" dirty="0" smtClean="0">
                <a:solidFill>
                  <a:srgbClr val="FF0000"/>
                </a:solidFill>
                <a:hlinkClick r:id="rId4"/>
              </a:rPr>
              <a:t>/</a:t>
            </a:r>
            <a:endParaRPr lang="en-US" altLang="zh-CN" b="1" dirty="0" smtClean="0">
              <a:solidFill>
                <a:srgbClr val="FF0000"/>
              </a:solidFill>
            </a:endParaRPr>
          </a:p>
          <a:p>
            <a:r>
              <a:rPr lang="en-US" altLang="zh-CN" dirty="0" smtClean="0"/>
              <a:t>records </a:t>
            </a:r>
            <a:r>
              <a:rPr lang="en-US" altLang="zh-CN" dirty="0"/>
              <a:t>12 quantum mechanical properties of 119487 molecules comprising up to 14 heavy atoms.</a:t>
            </a:r>
            <a:endParaRPr lang="zh-CN" altLang="en-US" dirty="0"/>
          </a:p>
        </p:txBody>
      </p:sp>
      <p:sp>
        <p:nvSpPr>
          <p:cNvPr id="8" name="矩形 7"/>
          <p:cNvSpPr/>
          <p:nvPr/>
        </p:nvSpPr>
        <p:spPr>
          <a:xfrm>
            <a:off x="982823" y="4612526"/>
            <a:ext cx="10509379" cy="923330"/>
          </a:xfrm>
          <a:prstGeom prst="rect">
            <a:avLst/>
          </a:prstGeom>
        </p:spPr>
        <p:txBody>
          <a:bodyPr wrap="square">
            <a:spAutoFit/>
          </a:bodyPr>
          <a:lstStyle/>
          <a:p>
            <a:r>
              <a:rPr lang="en-US" altLang="zh-CN" dirty="0"/>
              <a:t>Molecular Property Prediction: A Multilevel Quantum </a:t>
            </a:r>
            <a:r>
              <a:rPr lang="en-US" altLang="zh-CN" dirty="0" smtClean="0"/>
              <a:t>Interactions Modeling Perspective, The </a:t>
            </a:r>
            <a:r>
              <a:rPr lang="en-US" altLang="zh-CN" dirty="0"/>
              <a:t>Thirty-Third AAAI Conference on Artificial </a:t>
            </a:r>
            <a:r>
              <a:rPr lang="en-US" altLang="zh-CN" dirty="0" smtClean="0"/>
              <a:t>Intelligence (</a:t>
            </a:r>
            <a:r>
              <a:rPr lang="en-US" altLang="zh-CN" dirty="0"/>
              <a:t>AAAI-19), </a:t>
            </a:r>
            <a:r>
              <a:rPr lang="en-US" altLang="zh-CN" dirty="0">
                <a:hlinkClick r:id="rId5"/>
              </a:rPr>
              <a:t>https://</a:t>
            </a:r>
            <a:r>
              <a:rPr lang="en-US" altLang="zh-CN" dirty="0" smtClean="0">
                <a:hlinkClick r:id="rId5"/>
              </a:rPr>
              <a:t>arxiv.org/abs/1906.09427</a:t>
            </a:r>
            <a:endParaRPr lang="en-US" altLang="zh-CN" dirty="0" smtClean="0"/>
          </a:p>
          <a:p>
            <a:endParaRPr lang="zh-CN" altLang="en-US" dirty="0"/>
          </a:p>
        </p:txBody>
      </p:sp>
    </p:spTree>
    <p:extLst>
      <p:ext uri="{BB962C8B-B14F-4D97-AF65-F5344CB8AC3E}">
        <p14:creationId xmlns:p14="http://schemas.microsoft.com/office/powerpoint/2010/main" val="34929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8631" y="202554"/>
            <a:ext cx="2582758" cy="861774"/>
          </a:xfrm>
          <a:prstGeom prst="rect">
            <a:avLst/>
          </a:prstGeom>
        </p:spPr>
        <p:txBody>
          <a:bodyPr wrap="none">
            <a:spAutoFit/>
          </a:bodyPr>
          <a:lstStyle/>
          <a:p>
            <a:r>
              <a:rPr lang="en-US" altLang="zh-CN" sz="3200" b="1" dirty="0" smtClean="0">
                <a:solidFill>
                  <a:srgbClr val="FF0000"/>
                </a:solidFill>
              </a:rPr>
              <a:t>ZINC</a:t>
            </a:r>
          </a:p>
          <a:p>
            <a:r>
              <a:rPr lang="en-US" altLang="zh-CN" b="1" dirty="0">
                <a:solidFill>
                  <a:srgbClr val="FF0000"/>
                </a:solidFill>
                <a:hlinkClick r:id="rId2"/>
              </a:rPr>
              <a:t>https://zinc.docking.org</a:t>
            </a:r>
            <a:r>
              <a:rPr lang="en-US" altLang="zh-CN" b="1" dirty="0" smtClean="0">
                <a:solidFill>
                  <a:srgbClr val="FF0000"/>
                </a:solidFill>
                <a:hlinkClick r:id="rId2"/>
              </a:rPr>
              <a:t>/</a:t>
            </a:r>
            <a:endParaRPr lang="en-US" altLang="zh-CN" b="1" dirty="0" smtClean="0">
              <a:solidFill>
                <a:srgbClr val="FF0000"/>
              </a:solidFill>
            </a:endParaRPr>
          </a:p>
        </p:txBody>
      </p:sp>
      <p:sp>
        <p:nvSpPr>
          <p:cNvPr id="6" name="矩形 5"/>
          <p:cNvSpPr/>
          <p:nvPr/>
        </p:nvSpPr>
        <p:spPr>
          <a:xfrm>
            <a:off x="715346" y="1225868"/>
            <a:ext cx="10472057" cy="830997"/>
          </a:xfrm>
          <a:prstGeom prst="rect">
            <a:avLst/>
          </a:prstGeom>
        </p:spPr>
        <p:txBody>
          <a:bodyPr wrap="square">
            <a:spAutoFit/>
          </a:bodyPr>
          <a:lstStyle/>
          <a:p>
            <a:pPr algn="just"/>
            <a:r>
              <a:rPr lang="en-US" altLang="zh-CN" sz="1600" dirty="0"/>
              <a:t>a free database of commercially-available compounds for virtual screening. ZINC contains over </a:t>
            </a:r>
            <a:r>
              <a:rPr lang="en-US" altLang="zh-CN" sz="1600" dirty="0">
                <a:solidFill>
                  <a:srgbClr val="FF0000"/>
                </a:solidFill>
              </a:rPr>
              <a:t>230 million </a:t>
            </a:r>
            <a:r>
              <a:rPr lang="en-US" altLang="zh-CN" sz="1600" dirty="0"/>
              <a:t>purchasable compounds in ready-to-dock, 3D formats. ZINC also contains over 750 million purchasable compounds you can search for analogs in under a minute.</a:t>
            </a:r>
            <a:endParaRPr lang="zh-CN" altLang="en-US" sz="1600" dirty="0"/>
          </a:p>
        </p:txBody>
      </p:sp>
      <p:sp>
        <p:nvSpPr>
          <p:cNvPr id="7" name="矩形 6"/>
          <p:cNvSpPr/>
          <p:nvPr/>
        </p:nvSpPr>
        <p:spPr>
          <a:xfrm>
            <a:off x="664027" y="2518530"/>
            <a:ext cx="10574694" cy="2031325"/>
          </a:xfrm>
          <a:prstGeom prst="rect">
            <a:avLst/>
          </a:prstGeom>
        </p:spPr>
        <p:txBody>
          <a:bodyPr wrap="square">
            <a:spAutoFit/>
          </a:bodyPr>
          <a:lstStyle/>
          <a:p>
            <a:pPr algn="just"/>
            <a:r>
              <a:rPr lang="zh-CN" altLang="en-US" dirty="0"/>
              <a:t>为了缩小化学信息学和生物学之间的差距，我们开发了一套配体注释，可购买性，靶标和生物学关联工具，这些工具已合并到</a:t>
            </a:r>
            <a:r>
              <a:rPr lang="en-US" altLang="zh-CN" dirty="0"/>
              <a:t>ZINC</a:t>
            </a:r>
            <a:r>
              <a:rPr lang="zh-CN" altLang="en-US" dirty="0"/>
              <a:t>中，供非计算机专家的研究人员使用。新版本包含超过</a:t>
            </a:r>
            <a:r>
              <a:rPr lang="en-US" altLang="zh-CN" dirty="0"/>
              <a:t>1.2</a:t>
            </a:r>
            <a:r>
              <a:rPr lang="zh-CN" altLang="en-US" dirty="0"/>
              <a:t>亿种可购买的“类药物”化合物，实际上是所有待售的有机分子，其中四分之一可立即交付。</a:t>
            </a:r>
            <a:r>
              <a:rPr lang="en-US" altLang="zh-CN" dirty="0"/>
              <a:t>ZINC</a:t>
            </a:r>
            <a:r>
              <a:rPr lang="zh-CN" altLang="en-US" dirty="0"/>
              <a:t>将可购买的化合物与高价值化合物联系起来，例如代谢产物，药物，天然产物和文献中带注释的化合物。化合物可以通过其注释的基因以及这些基因所属的主要和次要靶标类别来访问。它提供了新的分析工具，对于非专业人士来说很容易，但对专家来说却没有什么限制。</a:t>
            </a:r>
            <a:r>
              <a:rPr lang="en-US" altLang="zh-CN" dirty="0"/>
              <a:t>ZINC</a:t>
            </a:r>
            <a:r>
              <a:rPr lang="zh-CN" altLang="en-US" dirty="0"/>
              <a:t>保留了其原始的</a:t>
            </a:r>
            <a:r>
              <a:rPr lang="en-US" altLang="zh-CN" dirty="0"/>
              <a:t>3D</a:t>
            </a:r>
            <a:r>
              <a:rPr lang="zh-CN" altLang="en-US" dirty="0"/>
              <a:t>根源</a:t>
            </a:r>
            <a:r>
              <a:rPr lang="en-US" altLang="zh-CN" dirty="0"/>
              <a:t>-</a:t>
            </a:r>
            <a:r>
              <a:rPr lang="zh-CN" altLang="en-US" dirty="0"/>
              <a:t>所有分子都具有生物学相关的，随时可停放的格式。</a:t>
            </a:r>
          </a:p>
        </p:txBody>
      </p:sp>
      <p:sp>
        <p:nvSpPr>
          <p:cNvPr id="9" name="矩形 8"/>
          <p:cNvSpPr/>
          <p:nvPr/>
        </p:nvSpPr>
        <p:spPr>
          <a:xfrm>
            <a:off x="2441510" y="2056865"/>
            <a:ext cx="8139404" cy="646331"/>
          </a:xfrm>
          <a:prstGeom prst="rect">
            <a:avLst/>
          </a:prstGeom>
        </p:spPr>
        <p:txBody>
          <a:bodyPr wrap="square">
            <a:spAutoFit/>
          </a:bodyPr>
          <a:lstStyle/>
          <a:p>
            <a:r>
              <a:rPr lang="en-US" altLang="zh-CN" dirty="0"/>
              <a:t>J. Chem. Inf. Model, </a:t>
            </a:r>
            <a:r>
              <a:rPr lang="en-US" altLang="zh-CN" dirty="0" smtClean="0"/>
              <a:t>2015 </a:t>
            </a:r>
            <a:r>
              <a:rPr lang="en-US" altLang="zh-CN" dirty="0" smtClean="0">
                <a:hlinkClick r:id="rId3"/>
              </a:rPr>
              <a:t>http</a:t>
            </a:r>
            <a:r>
              <a:rPr lang="en-US" altLang="zh-CN" dirty="0">
                <a:hlinkClick r:id="rId3"/>
              </a:rPr>
              <a:t>://</a:t>
            </a:r>
            <a:r>
              <a:rPr lang="en-US" altLang="zh-CN" dirty="0" smtClean="0">
                <a:hlinkClick r:id="rId3"/>
              </a:rPr>
              <a:t>pubs.acs.org/doi/abs/10.1021/acs.jcim.5b00559</a:t>
            </a:r>
            <a:endParaRPr lang="en-US" altLang="zh-CN" dirty="0" smtClean="0"/>
          </a:p>
          <a:p>
            <a:endParaRPr lang="zh-CN" altLang="en-US" dirty="0"/>
          </a:p>
        </p:txBody>
      </p:sp>
      <p:sp>
        <p:nvSpPr>
          <p:cNvPr id="10" name="矩形 9"/>
          <p:cNvSpPr/>
          <p:nvPr/>
        </p:nvSpPr>
        <p:spPr>
          <a:xfrm>
            <a:off x="664027" y="4688354"/>
            <a:ext cx="6985630" cy="646331"/>
          </a:xfrm>
          <a:prstGeom prst="rect">
            <a:avLst/>
          </a:prstGeom>
        </p:spPr>
        <p:txBody>
          <a:bodyPr wrap="none">
            <a:spAutoFit/>
          </a:bodyPr>
          <a:lstStyle/>
          <a:p>
            <a:r>
              <a:rPr lang="zh-CN" altLang="en-US" dirty="0" smtClean="0"/>
              <a:t>中文介绍：</a:t>
            </a:r>
            <a:r>
              <a:rPr lang="en-US" altLang="zh-CN" dirty="0" smtClean="0">
                <a:hlinkClick r:id="rId4"/>
              </a:rPr>
              <a:t>http</a:t>
            </a:r>
            <a:r>
              <a:rPr lang="en-US" altLang="zh-CN" dirty="0">
                <a:hlinkClick r:id="rId4"/>
              </a:rPr>
              <a:t>://</a:t>
            </a:r>
            <a:r>
              <a:rPr lang="en-US" altLang="zh-CN" dirty="0" smtClean="0">
                <a:hlinkClick r:id="rId4"/>
              </a:rPr>
              <a:t>blog.sina.com.cn/s/blog_15d0344a30102y5ni.html</a:t>
            </a:r>
            <a:endParaRPr lang="en-US" altLang="zh-CN" dirty="0" smtClean="0"/>
          </a:p>
          <a:p>
            <a:r>
              <a:rPr lang="en-US" altLang="zh-CN" dirty="0">
                <a:hlinkClick r:id="rId5"/>
              </a:rPr>
              <a:t>http://</a:t>
            </a:r>
            <a:r>
              <a:rPr lang="en-US" altLang="zh-CN" dirty="0" smtClean="0">
                <a:hlinkClick r:id="rId5"/>
              </a:rPr>
              <a:t>www.360doc.com/content/20/0326/19/69241653_901866957.shtml</a:t>
            </a:r>
            <a:endParaRPr lang="en-US" altLang="zh-CN" dirty="0" smtClean="0"/>
          </a:p>
        </p:txBody>
      </p:sp>
    </p:spTree>
    <p:extLst>
      <p:ext uri="{BB962C8B-B14F-4D97-AF65-F5344CB8AC3E}">
        <p14:creationId xmlns:p14="http://schemas.microsoft.com/office/powerpoint/2010/main" val="320404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21" y="737118"/>
            <a:ext cx="10833681" cy="248194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169298" y="90787"/>
            <a:ext cx="6096000" cy="646331"/>
          </a:xfrm>
          <a:prstGeom prst="rect">
            <a:avLst/>
          </a:prstGeom>
        </p:spPr>
        <p:txBody>
          <a:bodyPr>
            <a:spAutoFit/>
          </a:bodyPr>
          <a:lstStyle/>
          <a:p>
            <a:r>
              <a:rPr lang="zh-CN" altLang="en-US" dirty="0" smtClean="0"/>
              <a:t>图的基本概念：主要有顶点和边构成，存在一个邻接矩阵</a:t>
            </a:r>
            <a:r>
              <a:rPr lang="en-US" altLang="zh-CN" dirty="0" smtClean="0"/>
              <a:t>A</a:t>
            </a:r>
            <a:r>
              <a:rPr lang="zh-CN" altLang="en-US" dirty="0" smtClean="0"/>
              <a:t>，如果对其中的</a:t>
            </a:r>
            <a:r>
              <a:rPr lang="en-US" altLang="zh-CN" dirty="0" smtClean="0"/>
              <a:t>nodes</a:t>
            </a:r>
            <a:r>
              <a:rPr lang="zh-CN" altLang="en-US" dirty="0" smtClean="0"/>
              <a:t>进行特征表示（</a:t>
            </a:r>
            <a:r>
              <a:rPr lang="en-US" altLang="zh-CN" dirty="0" smtClean="0"/>
              <a:t>Feat</a:t>
            </a:r>
            <a:r>
              <a:rPr lang="zh-CN" altLang="en-US" dirty="0" smtClean="0"/>
              <a:t>）的话如下右图。</a:t>
            </a:r>
            <a:endParaRPr lang="zh-CN" altLang="en-US" dirty="0"/>
          </a:p>
        </p:txBody>
      </p:sp>
      <p:pic>
        <p:nvPicPr>
          <p:cNvPr id="6" name="图片 5"/>
          <p:cNvPicPr>
            <a:picLocks noChangeAspect="1"/>
          </p:cNvPicPr>
          <p:nvPr/>
        </p:nvPicPr>
        <p:blipFill>
          <a:blip r:embed="rId3"/>
          <a:stretch>
            <a:fillRect/>
          </a:stretch>
        </p:blipFill>
        <p:spPr>
          <a:xfrm>
            <a:off x="93308" y="3435687"/>
            <a:ext cx="12080033" cy="3021874"/>
          </a:xfrm>
          <a:prstGeom prst="rect">
            <a:avLst/>
          </a:prstGeom>
        </p:spPr>
      </p:pic>
    </p:spTree>
    <p:extLst>
      <p:ext uri="{BB962C8B-B14F-4D97-AF65-F5344CB8AC3E}">
        <p14:creationId xmlns:p14="http://schemas.microsoft.com/office/powerpoint/2010/main" val="383137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7910" y="130628"/>
            <a:ext cx="3010183" cy="1077218"/>
          </a:xfrm>
          <a:prstGeom prst="rect">
            <a:avLst/>
          </a:prstGeom>
          <a:noFill/>
        </p:spPr>
        <p:txBody>
          <a:bodyPr wrap="none" rtlCol="0">
            <a:spAutoFit/>
          </a:bodyPr>
          <a:lstStyle/>
          <a:p>
            <a:r>
              <a:rPr lang="en-US" altLang="zh-CN" sz="2800" b="1" dirty="0" err="1" smtClean="0">
                <a:solidFill>
                  <a:srgbClr val="FF0000"/>
                </a:solidFill>
              </a:rPr>
              <a:t>ChEMBL</a:t>
            </a:r>
            <a:endParaRPr lang="en-US" altLang="zh-CN" sz="2800" b="1" dirty="0" smtClean="0">
              <a:solidFill>
                <a:srgbClr val="FF0000"/>
              </a:solidFill>
            </a:endParaRPr>
          </a:p>
          <a:p>
            <a:r>
              <a:rPr lang="en-US" altLang="zh-CN" dirty="0">
                <a:hlinkClick r:id="rId2"/>
              </a:rPr>
              <a:t>https://www.ebi.ac.uk/chembl</a:t>
            </a:r>
            <a:r>
              <a:rPr lang="en-US" altLang="zh-CN" dirty="0" smtClean="0">
                <a:hlinkClick r:id="rId2"/>
              </a:rPr>
              <a:t>/</a:t>
            </a:r>
            <a:endParaRPr lang="en-US" altLang="zh-CN" dirty="0" smtClean="0"/>
          </a:p>
          <a:p>
            <a:endParaRPr lang="en-US" altLang="zh-CN" dirty="0" smtClean="0"/>
          </a:p>
        </p:txBody>
      </p:sp>
      <p:sp>
        <p:nvSpPr>
          <p:cNvPr id="5" name="矩形 4"/>
          <p:cNvSpPr/>
          <p:nvPr/>
        </p:nvSpPr>
        <p:spPr>
          <a:xfrm>
            <a:off x="724675" y="937068"/>
            <a:ext cx="10705323" cy="1169551"/>
          </a:xfrm>
          <a:prstGeom prst="rect">
            <a:avLst/>
          </a:prstGeom>
        </p:spPr>
        <p:txBody>
          <a:bodyPr wrap="square">
            <a:spAutoFit/>
          </a:bodyPr>
          <a:lstStyle/>
          <a:p>
            <a:pPr algn="just"/>
            <a:r>
              <a:rPr lang="en-US" altLang="zh-CN" sz="1400" dirty="0" err="1"/>
              <a:t>ChEMBL</a:t>
            </a:r>
            <a:r>
              <a:rPr lang="en-US" altLang="zh-CN" sz="1400" dirty="0"/>
              <a:t> is a database of bioactive drug-like small molecules, it contains 2-D structures, calculated properties (e.g. </a:t>
            </a:r>
            <a:r>
              <a:rPr lang="en-US" altLang="zh-CN" sz="1400" dirty="0" err="1"/>
              <a:t>logP</a:t>
            </a:r>
            <a:r>
              <a:rPr lang="en-US" altLang="zh-CN" sz="1400" dirty="0"/>
              <a:t>, Molecular Weight, Lipinski Parameters, etc.) and abstracted bioactivities (e.g. binding constants, pharmacology and ADMET data).The data is abstracted and curated from the primary scientific literature, and cover a significant fraction of the SAR and discovery of modern </a:t>
            </a:r>
            <a:r>
              <a:rPr lang="en-US" altLang="zh-CN" sz="1400" dirty="0" err="1"/>
              <a:t>drugsWe</a:t>
            </a:r>
            <a:r>
              <a:rPr lang="en-US" altLang="zh-CN" sz="1400" dirty="0"/>
              <a:t> attempt to </a:t>
            </a:r>
            <a:r>
              <a:rPr lang="en-US" altLang="zh-CN" sz="1400" dirty="0" err="1"/>
              <a:t>normalise</a:t>
            </a:r>
            <a:r>
              <a:rPr lang="en-US" altLang="zh-CN" sz="1400" dirty="0"/>
              <a:t> the bioactivities into a uniform set of end-points and units where possible, and also to tag the links between a molecular target and a published assay with a set of varying confidence levels. Additional data on clinical progress of compounds is being integrated into </a:t>
            </a:r>
            <a:r>
              <a:rPr lang="en-US" altLang="zh-CN" sz="1400" dirty="0" err="1"/>
              <a:t>ChEMBL</a:t>
            </a:r>
            <a:r>
              <a:rPr lang="en-US" altLang="zh-CN" sz="1400" dirty="0"/>
              <a:t> at the current time.</a:t>
            </a:r>
            <a:endParaRPr lang="zh-CN" altLang="en-US" sz="1400" dirty="0"/>
          </a:p>
        </p:txBody>
      </p:sp>
      <p:sp>
        <p:nvSpPr>
          <p:cNvPr id="6" name="矩形 5"/>
          <p:cNvSpPr/>
          <p:nvPr/>
        </p:nvSpPr>
        <p:spPr>
          <a:xfrm>
            <a:off x="429986" y="2085858"/>
            <a:ext cx="11332029" cy="2677656"/>
          </a:xfrm>
          <a:prstGeom prst="rect">
            <a:avLst/>
          </a:prstGeom>
        </p:spPr>
        <p:txBody>
          <a:bodyPr wrap="square">
            <a:spAutoFit/>
          </a:bodyPr>
          <a:lstStyle/>
          <a:p>
            <a:r>
              <a:rPr lang="zh-CN" altLang="en-US" sz="1400" dirty="0"/>
              <a:t>它由欧洲分子生物学实验室（</a:t>
            </a:r>
            <a:r>
              <a:rPr lang="en-US" altLang="zh-CN" sz="1400" dirty="0"/>
              <a:t>EMBL</a:t>
            </a:r>
            <a:r>
              <a:rPr lang="zh-CN" altLang="en-US" sz="1400" dirty="0"/>
              <a:t>）的欧洲生物信息学研究所（</a:t>
            </a:r>
            <a:r>
              <a:rPr lang="en-US" altLang="zh-CN" sz="1400" dirty="0"/>
              <a:t>EBI</a:t>
            </a:r>
            <a:r>
              <a:rPr lang="zh-CN" altLang="en-US" sz="1400" dirty="0"/>
              <a:t>）</a:t>
            </a:r>
            <a:r>
              <a:rPr lang="zh-CN" altLang="en-US" sz="1400" dirty="0" smtClean="0"/>
              <a:t>维护，位于</a:t>
            </a:r>
            <a:r>
              <a:rPr lang="zh-CN" altLang="en-US" sz="1400" b="1" dirty="0" smtClean="0">
                <a:solidFill>
                  <a:srgbClr val="FF0000"/>
                </a:solidFill>
              </a:rPr>
              <a:t>英国剑桥</a:t>
            </a:r>
            <a:r>
              <a:rPr lang="zh-CN" altLang="en-US" sz="1400" dirty="0" smtClean="0"/>
              <a:t>。维基百科：</a:t>
            </a:r>
            <a:r>
              <a:rPr lang="en-US" altLang="zh-CN" sz="1400" dirty="0">
                <a:hlinkClick r:id="rId3"/>
              </a:rPr>
              <a:t>https://</a:t>
            </a:r>
            <a:r>
              <a:rPr lang="en-US" altLang="zh-CN" sz="1400" dirty="0" smtClean="0">
                <a:hlinkClick r:id="rId3"/>
              </a:rPr>
              <a:t>en.wikipedia.org/wiki/ChEMBL</a:t>
            </a:r>
            <a:endParaRPr lang="en-US" altLang="zh-CN" sz="1400" dirty="0" smtClean="0"/>
          </a:p>
          <a:p>
            <a:r>
              <a:rPr lang="zh-CN" altLang="en-US" sz="1400" dirty="0" smtClean="0"/>
              <a:t>中文简介：</a:t>
            </a:r>
            <a:r>
              <a:rPr lang="en-US" altLang="zh-CN" sz="1400" dirty="0"/>
              <a:t> </a:t>
            </a:r>
            <a:r>
              <a:rPr lang="en-US" altLang="zh-CN" sz="1400" dirty="0">
                <a:hlinkClick r:id="rId4"/>
              </a:rPr>
              <a:t>https://</a:t>
            </a:r>
            <a:r>
              <a:rPr lang="en-US" altLang="zh-CN" sz="1400" dirty="0" smtClean="0">
                <a:hlinkClick r:id="rId4"/>
              </a:rPr>
              <a:t>zhuanlan.zhihu.com/p/268031237</a:t>
            </a:r>
            <a:endParaRPr lang="en-US" altLang="zh-CN" sz="1400" dirty="0" smtClean="0"/>
          </a:p>
          <a:p>
            <a:endParaRPr lang="en-US" altLang="zh-CN" sz="1400" dirty="0" smtClean="0"/>
          </a:p>
          <a:p>
            <a:r>
              <a:rPr lang="en-US" altLang="zh-CN" sz="1400" dirty="0" err="1"/>
              <a:t>ChEMBL</a:t>
            </a:r>
            <a:r>
              <a:rPr lang="zh-CN" altLang="en-US" sz="1400" dirty="0"/>
              <a:t>是一个大型的、开放访问的药物发现数据库，旨在收集药物研究和开发过程中的药物化学数据和知识。有关小分子及其生物活性的信息来自几种核心药物化学期刊的全文文章，并与已批准的药物和临床开发候选药物的数据</a:t>
            </a:r>
            <a:r>
              <a:rPr lang="en-US" altLang="zh-CN" sz="1400" dirty="0"/>
              <a:t>(</a:t>
            </a:r>
            <a:r>
              <a:rPr lang="zh-CN" altLang="en-US" sz="1400" dirty="0"/>
              <a:t>如作用机制和治疗适应症</a:t>
            </a:r>
            <a:r>
              <a:rPr lang="en-US" altLang="zh-CN" sz="1400" dirty="0"/>
              <a:t>)</a:t>
            </a:r>
            <a:r>
              <a:rPr lang="zh-CN" altLang="en-US" sz="1400" dirty="0"/>
              <a:t>相结合。生物活性数据还与其他数据库的数据进行交换，如</a:t>
            </a:r>
            <a:r>
              <a:rPr lang="en-US" altLang="zh-CN" sz="1400" dirty="0"/>
              <a:t>PubChem </a:t>
            </a:r>
            <a:r>
              <a:rPr lang="en-US" altLang="zh-CN" sz="1400" dirty="0" err="1"/>
              <a:t>BioAssay</a:t>
            </a:r>
            <a:r>
              <a:rPr lang="zh-CN" altLang="en-US" sz="1400" dirty="0"/>
              <a:t>和</a:t>
            </a:r>
            <a:r>
              <a:rPr lang="en-US" altLang="zh-CN" sz="1400" dirty="0" err="1"/>
              <a:t>BindingDB</a:t>
            </a:r>
            <a:r>
              <a:rPr lang="zh-CN" altLang="en-US" sz="1400" dirty="0" smtClean="0"/>
              <a:t>。</a:t>
            </a:r>
            <a:endParaRPr lang="en-US" altLang="zh-CN" sz="1400" dirty="0"/>
          </a:p>
          <a:p>
            <a:r>
              <a:rPr lang="zh-CN" altLang="en-US" sz="1400" dirty="0" smtClean="0"/>
              <a:t>数据库</a:t>
            </a:r>
            <a:r>
              <a:rPr lang="zh-CN" altLang="en-US" sz="1400" dirty="0"/>
              <a:t>包含了临床实验药物和批准药物的治疗靶标和适应症。临床开发中的化合物主要来自两个来源</a:t>
            </a:r>
            <a:r>
              <a:rPr lang="en-US" altLang="zh-CN" sz="1400" dirty="0"/>
              <a:t>-</a:t>
            </a:r>
            <a:r>
              <a:rPr lang="zh-CN" altLang="en-US" sz="1400" dirty="0"/>
              <a:t>美国采用名称</a:t>
            </a:r>
            <a:r>
              <a:rPr lang="en-US" altLang="zh-CN" sz="1400" dirty="0" smtClean="0"/>
              <a:t>(</a:t>
            </a:r>
            <a:r>
              <a:rPr lang="en-US" altLang="zh-CN" sz="1400" dirty="0" err="1" smtClean="0"/>
              <a:t>Usan</a:t>
            </a:r>
            <a:r>
              <a:rPr lang="en-US" altLang="zh-CN" sz="1400" dirty="0"/>
              <a:t>)</a:t>
            </a:r>
            <a:r>
              <a:rPr lang="zh-CN" altLang="en-US" sz="1400" dirty="0"/>
              <a:t>申请</a:t>
            </a:r>
            <a:r>
              <a:rPr lang="zh-CN" altLang="en-US" sz="1400" dirty="0" smtClean="0"/>
              <a:t>和</a:t>
            </a:r>
            <a:r>
              <a:rPr lang="en-US" altLang="zh-CN" sz="1400" dirty="0" err="1" smtClean="0"/>
              <a:t>ClinicalTrials</a:t>
            </a:r>
            <a:r>
              <a:rPr lang="zh-CN" altLang="en-US" sz="1400" dirty="0" smtClean="0"/>
              <a:t>数据库</a:t>
            </a:r>
            <a:r>
              <a:rPr lang="zh-CN" altLang="en-US" sz="1400" dirty="0"/>
              <a:t>。已批准的药物主要从</a:t>
            </a:r>
            <a:r>
              <a:rPr lang="en-US" altLang="zh-CN" sz="1400" dirty="0"/>
              <a:t>FDA</a:t>
            </a:r>
            <a:r>
              <a:rPr lang="zh-CN" altLang="en-US" sz="1400" dirty="0"/>
              <a:t>橙皮书</a:t>
            </a:r>
            <a:r>
              <a:rPr lang="zh-CN" altLang="en-US" sz="1400" dirty="0" smtClean="0"/>
              <a:t>数据库和</a:t>
            </a:r>
            <a:r>
              <a:rPr lang="en-US" altLang="zh-CN" sz="1400" dirty="0"/>
              <a:t>FDA</a:t>
            </a:r>
            <a:r>
              <a:rPr lang="zh-CN" altLang="en-US" sz="1400" dirty="0"/>
              <a:t>新药批准年度</a:t>
            </a:r>
            <a:r>
              <a:rPr lang="zh-CN" altLang="en-US" sz="1400" dirty="0" smtClean="0"/>
              <a:t>清单中</a:t>
            </a:r>
            <a:r>
              <a:rPr lang="zh-CN" altLang="en-US" sz="1400" dirty="0"/>
              <a:t>获取，信息也从英国国家</a:t>
            </a:r>
            <a:r>
              <a:rPr lang="zh-CN" altLang="en-US" sz="1400" dirty="0" smtClean="0"/>
              <a:t>处方和</a:t>
            </a:r>
            <a:r>
              <a:rPr lang="en-US" altLang="zh-CN" sz="1400" dirty="0"/>
              <a:t>ATC</a:t>
            </a:r>
            <a:r>
              <a:rPr lang="zh-CN" altLang="en-US" sz="1400" dirty="0"/>
              <a:t>分类中提取。临床实验药物的适应症</a:t>
            </a:r>
            <a:r>
              <a:rPr lang="zh-CN" altLang="en-US" sz="1400" dirty="0" smtClean="0"/>
              <a:t>从</a:t>
            </a:r>
            <a:r>
              <a:rPr lang="en-US" altLang="zh-CN" sz="1400" dirty="0" err="1" smtClean="0"/>
              <a:t>ClinicalTrials</a:t>
            </a:r>
            <a:r>
              <a:rPr lang="zh-CN" altLang="en-US" sz="1400" dirty="0" smtClean="0"/>
              <a:t>获得</a:t>
            </a:r>
            <a:r>
              <a:rPr lang="zh-CN" altLang="en-US" sz="1400" dirty="0"/>
              <a:t>，并通过手动和自动方法的组合映射到医学主题标题</a:t>
            </a:r>
            <a:r>
              <a:rPr lang="en-US" altLang="zh-CN" sz="1400" dirty="0"/>
              <a:t>(Mesh)</a:t>
            </a:r>
            <a:r>
              <a:rPr lang="zh-CN" altLang="en-US" sz="1400" dirty="0"/>
              <a:t>和实验因素本体论</a:t>
            </a:r>
            <a:r>
              <a:rPr lang="en-US" altLang="zh-CN" sz="1400" dirty="0" smtClean="0"/>
              <a:t>(EFO</a:t>
            </a:r>
            <a:r>
              <a:rPr lang="en-US" altLang="zh-CN" sz="1400" dirty="0"/>
              <a:t>)</a:t>
            </a:r>
            <a:r>
              <a:rPr lang="zh-CN" altLang="en-US" sz="1400" dirty="0"/>
              <a:t>中的疾病</a:t>
            </a:r>
            <a:r>
              <a:rPr lang="en-US" altLang="zh-CN" sz="1400" dirty="0"/>
              <a:t>ID</a:t>
            </a:r>
            <a:r>
              <a:rPr lang="zh-CN" altLang="en-US" sz="1400" dirty="0"/>
              <a:t>。已批准药物的适应症从每日医疗</a:t>
            </a:r>
            <a:r>
              <a:rPr lang="en-US" altLang="zh-CN" sz="1400" dirty="0"/>
              <a:t>(</a:t>
            </a:r>
            <a:r>
              <a:rPr lang="en-US" altLang="zh-CN" sz="1400" dirty="0" err="1"/>
              <a:t>DailyMed</a:t>
            </a:r>
            <a:r>
              <a:rPr lang="en-US" altLang="zh-CN" sz="1400" dirty="0"/>
              <a:t>)</a:t>
            </a:r>
            <a:r>
              <a:rPr lang="zh-CN" altLang="en-US" sz="1400" dirty="0"/>
              <a:t>的药物包装标签和</a:t>
            </a:r>
            <a:r>
              <a:rPr lang="en-US" altLang="zh-CN" sz="1400" dirty="0"/>
              <a:t>ATC</a:t>
            </a:r>
            <a:r>
              <a:rPr lang="zh-CN" altLang="en-US" sz="1400" dirty="0"/>
              <a:t>分类中获得。批准药物和临床实验药物的治疗靶标都是通过科学文献、药品包装标签和制药公司的</a:t>
            </a:r>
            <a:r>
              <a:rPr lang="en-US" altLang="zh-CN" sz="1400" dirty="0"/>
              <a:t>pipeline</a:t>
            </a:r>
            <a:r>
              <a:rPr lang="zh-CN" altLang="en-US" sz="1400" dirty="0"/>
              <a:t>信息等参考来源人工获取的</a:t>
            </a:r>
            <a:r>
              <a:rPr lang="zh-CN" altLang="en-US" sz="1400" dirty="0" smtClean="0"/>
              <a:t>。</a:t>
            </a:r>
            <a:endParaRPr lang="zh-CN" altLang="en-US" sz="1400" dirty="0"/>
          </a:p>
          <a:p>
            <a:r>
              <a:rPr lang="en-US" altLang="zh-CN" sz="1400" dirty="0">
                <a:solidFill>
                  <a:srgbClr val="0070C0"/>
                </a:solidFill>
              </a:rPr>
              <a:t>CHEMBL</a:t>
            </a:r>
            <a:r>
              <a:rPr lang="zh-CN" altLang="en-US" sz="1400" dirty="0">
                <a:solidFill>
                  <a:srgbClr val="0070C0"/>
                </a:solidFill>
              </a:rPr>
              <a:t>数据库的当前版本是</a:t>
            </a:r>
            <a:r>
              <a:rPr lang="en-US" altLang="zh-CN" sz="1400" dirty="0">
                <a:solidFill>
                  <a:srgbClr val="0070C0"/>
                </a:solidFill>
              </a:rPr>
              <a:t>2020</a:t>
            </a:r>
            <a:r>
              <a:rPr lang="zh-CN" altLang="en-US" sz="1400" dirty="0">
                <a:solidFill>
                  <a:srgbClr val="0070C0"/>
                </a:solidFill>
              </a:rPr>
              <a:t>年</a:t>
            </a:r>
            <a:r>
              <a:rPr lang="en-US" altLang="zh-CN" sz="1400" dirty="0">
                <a:solidFill>
                  <a:srgbClr val="0070C0"/>
                </a:solidFill>
              </a:rPr>
              <a:t>5</a:t>
            </a:r>
            <a:r>
              <a:rPr lang="zh-CN" altLang="en-US" sz="1400" dirty="0">
                <a:solidFill>
                  <a:srgbClr val="0070C0"/>
                </a:solidFill>
              </a:rPr>
              <a:t>月更新的第</a:t>
            </a:r>
            <a:r>
              <a:rPr lang="en-US" altLang="zh-CN" sz="1400" dirty="0">
                <a:solidFill>
                  <a:srgbClr val="0070C0"/>
                </a:solidFill>
              </a:rPr>
              <a:t>27</a:t>
            </a:r>
            <a:r>
              <a:rPr lang="zh-CN" altLang="en-US" sz="1400" dirty="0">
                <a:solidFill>
                  <a:srgbClr val="0070C0"/>
                </a:solidFill>
              </a:rPr>
              <a:t>版，包含了</a:t>
            </a:r>
            <a:r>
              <a:rPr lang="en-US" altLang="zh-CN" sz="1400" dirty="0">
                <a:solidFill>
                  <a:srgbClr val="FF0000"/>
                </a:solidFill>
              </a:rPr>
              <a:t>1,961,462</a:t>
            </a:r>
            <a:r>
              <a:rPr lang="zh-CN" altLang="en-US" sz="1400" dirty="0">
                <a:solidFill>
                  <a:srgbClr val="FF0000"/>
                </a:solidFill>
              </a:rPr>
              <a:t>个不同的化合物和</a:t>
            </a:r>
            <a:r>
              <a:rPr lang="en-US" altLang="zh-CN" sz="1400" dirty="0">
                <a:solidFill>
                  <a:srgbClr val="FF0000"/>
                </a:solidFill>
              </a:rPr>
              <a:t>13,382</a:t>
            </a:r>
            <a:r>
              <a:rPr lang="zh-CN" altLang="en-US" sz="1400" dirty="0">
                <a:solidFill>
                  <a:srgbClr val="FF0000"/>
                </a:solidFill>
              </a:rPr>
              <a:t>个靶标。</a:t>
            </a:r>
            <a:endParaRPr lang="en-US" altLang="zh-CN" sz="1400" dirty="0" smtClean="0">
              <a:solidFill>
                <a:srgbClr val="FF0000"/>
              </a:solidFill>
            </a:endParaRPr>
          </a:p>
        </p:txBody>
      </p:sp>
      <p:sp>
        <p:nvSpPr>
          <p:cNvPr id="7" name="矩形 6"/>
          <p:cNvSpPr/>
          <p:nvPr/>
        </p:nvSpPr>
        <p:spPr>
          <a:xfrm>
            <a:off x="307910" y="4784275"/>
            <a:ext cx="5318828" cy="2031325"/>
          </a:xfrm>
          <a:prstGeom prst="rect">
            <a:avLst/>
          </a:prstGeom>
        </p:spPr>
        <p:txBody>
          <a:bodyPr wrap="none">
            <a:spAutoFit/>
          </a:bodyPr>
          <a:lstStyle/>
          <a:p>
            <a:r>
              <a:rPr lang="en-US" altLang="zh-CN" sz="1400" dirty="0" smtClean="0">
                <a:hlinkClick r:id="rId5"/>
              </a:rPr>
              <a:t>API</a:t>
            </a:r>
            <a:r>
              <a:rPr lang="zh-CN" altLang="en-US" sz="1400" dirty="0" smtClean="0">
                <a:hlinkClick r:id="rId5"/>
              </a:rPr>
              <a:t>工具：</a:t>
            </a:r>
            <a:endParaRPr lang="en-US" altLang="zh-CN" sz="1400" dirty="0" smtClean="0">
              <a:hlinkClick r:id="rId5"/>
            </a:endParaRPr>
          </a:p>
          <a:p>
            <a:r>
              <a:rPr lang="zh-CN" altLang="en-US" sz="1400" dirty="0" smtClean="0">
                <a:hlinkClick r:id="rId5"/>
              </a:rPr>
              <a:t>https</a:t>
            </a:r>
            <a:r>
              <a:rPr lang="zh-CN" altLang="en-US" sz="1400" dirty="0">
                <a:hlinkClick r:id="rId5"/>
              </a:rPr>
              <a:t>://github.com/chembl/</a:t>
            </a:r>
            <a:r>
              <a:rPr lang="zh-CN" altLang="en-US" sz="1400" dirty="0" smtClean="0">
                <a:hlinkClick r:id="rId5"/>
              </a:rPr>
              <a:t>mychembl</a:t>
            </a:r>
            <a:endParaRPr lang="en-US" altLang="zh-CN" sz="1400" dirty="0"/>
          </a:p>
          <a:p>
            <a:r>
              <a:rPr lang="en-US" altLang="zh-CN" sz="1400" dirty="0">
                <a:hlinkClick r:id="rId6"/>
              </a:rPr>
              <a:t>https://</a:t>
            </a:r>
            <a:r>
              <a:rPr lang="en-US" altLang="zh-CN" sz="1400" dirty="0" smtClean="0">
                <a:hlinkClick r:id="rId6"/>
              </a:rPr>
              <a:t>github.com/chembl/chembl_webresource_client</a:t>
            </a:r>
            <a:endParaRPr lang="en-US" altLang="zh-CN" sz="1400" dirty="0" smtClean="0"/>
          </a:p>
          <a:p>
            <a:r>
              <a:rPr lang="en-US" altLang="zh-CN" sz="1400" dirty="0">
                <a:hlinkClick r:id="rId7"/>
              </a:rPr>
              <a:t>https://</a:t>
            </a:r>
            <a:r>
              <a:rPr lang="en-US" altLang="zh-CN" sz="1400" dirty="0" smtClean="0">
                <a:hlinkClick r:id="rId7"/>
              </a:rPr>
              <a:t>jingyan.baidu.com/article/ea24bc39d49962da63b3316a.html</a:t>
            </a:r>
            <a:endParaRPr lang="en-US" altLang="zh-CN" sz="1400" dirty="0" smtClean="0"/>
          </a:p>
          <a:p>
            <a:r>
              <a:rPr lang="en-US" altLang="zh-CN" sz="1400" dirty="0">
                <a:hlinkClick r:id="rId8"/>
              </a:rPr>
              <a:t>http://</a:t>
            </a:r>
            <a:r>
              <a:rPr lang="en-US" altLang="zh-CN" sz="1400" dirty="0" smtClean="0">
                <a:hlinkClick r:id="rId8"/>
              </a:rPr>
              <a:t>blog.molcalx.com.cn/2018/06/03/knime-chembldb-extractor.html</a:t>
            </a:r>
            <a:endParaRPr lang="en-US" altLang="zh-CN" sz="1400" dirty="0" smtClean="0"/>
          </a:p>
          <a:p>
            <a:endParaRPr lang="en-US" altLang="zh-CN" sz="1400" dirty="0" smtClean="0"/>
          </a:p>
          <a:p>
            <a:r>
              <a:rPr lang="zh-CN" altLang="en-US" sz="1400" dirty="0">
                <a:hlinkClick r:id="rId9"/>
              </a:rPr>
              <a:t>介绍和教程视频</a:t>
            </a:r>
            <a:endParaRPr lang="en-US" altLang="zh-CN" sz="1400" dirty="0">
              <a:hlinkClick r:id="rId9"/>
            </a:endParaRPr>
          </a:p>
          <a:p>
            <a:r>
              <a:rPr lang="en-US" altLang="zh-CN" sz="1400" dirty="0">
                <a:hlinkClick r:id="rId9"/>
              </a:rPr>
              <a:t>https://www.youtube.com/watch?v=zqUaxbSAYHQ</a:t>
            </a:r>
            <a:endParaRPr lang="en-US" altLang="zh-CN" sz="1400" dirty="0"/>
          </a:p>
          <a:p>
            <a:r>
              <a:rPr lang="en-US" altLang="zh-CN" sz="1400" dirty="0">
                <a:hlinkClick r:id="rId10"/>
              </a:rPr>
              <a:t>https://</a:t>
            </a:r>
            <a:r>
              <a:rPr lang="en-US" altLang="zh-CN" sz="1400" dirty="0" smtClean="0">
                <a:hlinkClick r:id="rId10"/>
              </a:rPr>
              <a:t>www.bilibili.com/video/BV1yf4y1r7Zm</a:t>
            </a:r>
            <a:endParaRPr lang="en-US" altLang="zh-CN" sz="1400" dirty="0"/>
          </a:p>
        </p:txBody>
      </p:sp>
      <p:sp>
        <p:nvSpPr>
          <p:cNvPr id="9" name="矩形 8"/>
          <p:cNvSpPr/>
          <p:nvPr/>
        </p:nvSpPr>
        <p:spPr>
          <a:xfrm>
            <a:off x="5960704" y="5070565"/>
            <a:ext cx="6096000" cy="1077218"/>
          </a:xfrm>
          <a:prstGeom prst="rect">
            <a:avLst/>
          </a:prstGeom>
        </p:spPr>
        <p:txBody>
          <a:bodyPr>
            <a:spAutoFit/>
          </a:bodyPr>
          <a:lstStyle/>
          <a:p>
            <a:r>
              <a:rPr lang="en-US" altLang="zh-CN" sz="1600" dirty="0"/>
              <a:t>IC50</a:t>
            </a:r>
            <a:r>
              <a:rPr lang="zh-CN" altLang="en-US" sz="1600" dirty="0"/>
              <a:t>、</a:t>
            </a:r>
            <a:r>
              <a:rPr lang="en-US" altLang="zh-CN" sz="1600" dirty="0"/>
              <a:t>pIC50</a:t>
            </a:r>
            <a:r>
              <a:rPr lang="zh-CN" altLang="en-US" sz="1600" dirty="0"/>
              <a:t>、</a:t>
            </a:r>
            <a:r>
              <a:rPr lang="en-US" altLang="zh-CN" sz="1600" dirty="0"/>
              <a:t>EC50</a:t>
            </a:r>
            <a:r>
              <a:rPr lang="zh-CN" altLang="en-US" sz="1600" dirty="0"/>
              <a:t>、</a:t>
            </a:r>
            <a:r>
              <a:rPr lang="en-US" altLang="zh-CN" sz="1600" dirty="0"/>
              <a:t>ED50</a:t>
            </a:r>
            <a:r>
              <a:rPr lang="zh-CN" altLang="en-US" sz="1600" dirty="0"/>
              <a:t>、</a:t>
            </a:r>
            <a:r>
              <a:rPr lang="en-US" altLang="zh-CN" sz="1600" dirty="0"/>
              <a:t>Ki</a:t>
            </a:r>
            <a:r>
              <a:rPr lang="zh-CN" altLang="en-US" sz="1600" dirty="0"/>
              <a:t>、</a:t>
            </a:r>
            <a:r>
              <a:rPr lang="en-US" altLang="zh-CN" sz="1600" dirty="0" err="1"/>
              <a:t>Kd</a:t>
            </a:r>
            <a:r>
              <a:rPr lang="zh-CN" altLang="en-US" sz="1600" dirty="0"/>
              <a:t>、</a:t>
            </a:r>
            <a:r>
              <a:rPr lang="en-US" altLang="zh-CN" sz="1600" dirty="0"/>
              <a:t>KD</a:t>
            </a:r>
            <a:r>
              <a:rPr lang="zh-CN" altLang="en-US" sz="1600" dirty="0"/>
              <a:t>、</a:t>
            </a:r>
            <a:r>
              <a:rPr lang="en-US" altLang="zh-CN" sz="1600" dirty="0" err="1"/>
              <a:t>Ka</a:t>
            </a:r>
            <a:r>
              <a:rPr lang="zh-CN" altLang="en-US" sz="1600" dirty="0"/>
              <a:t>、</a:t>
            </a:r>
            <a:r>
              <a:rPr lang="en-US" altLang="zh-CN" sz="1600" dirty="0"/>
              <a:t>Km</a:t>
            </a:r>
            <a:r>
              <a:rPr lang="zh-CN" altLang="en-US" sz="1600" dirty="0"/>
              <a:t>、</a:t>
            </a:r>
            <a:r>
              <a:rPr lang="en-US" altLang="zh-CN" sz="1600" dirty="0" err="1"/>
              <a:t>Kon</a:t>
            </a:r>
            <a:r>
              <a:rPr lang="zh-CN" altLang="en-US" sz="1600" dirty="0"/>
              <a:t>、</a:t>
            </a:r>
            <a:r>
              <a:rPr lang="en-US" altLang="zh-CN" sz="1600" dirty="0" err="1"/>
              <a:t>Koff</a:t>
            </a:r>
            <a:r>
              <a:rPr lang="zh-CN" altLang="en-US" sz="1600" dirty="0"/>
              <a:t>概念</a:t>
            </a:r>
            <a:r>
              <a:rPr lang="zh-CN" altLang="en-US" sz="1600" dirty="0" smtClean="0"/>
              <a:t>辨析</a:t>
            </a:r>
            <a:endParaRPr lang="en-US" altLang="zh-CN" sz="1600" dirty="0" smtClean="0"/>
          </a:p>
          <a:p>
            <a:r>
              <a:rPr lang="en-US" altLang="zh-CN" sz="1600" dirty="0">
                <a:hlinkClick r:id="rId11"/>
              </a:rPr>
              <a:t>https://</a:t>
            </a:r>
            <a:r>
              <a:rPr lang="en-US" altLang="zh-CN" sz="1600" dirty="0" smtClean="0">
                <a:hlinkClick r:id="rId11"/>
              </a:rPr>
              <a:t>blog.csdn.net/recher_He1107/article/details/107763232</a:t>
            </a:r>
            <a:endParaRPr lang="en-US" altLang="zh-CN" sz="1600" dirty="0" smtClean="0"/>
          </a:p>
          <a:p>
            <a:endParaRPr lang="zh-CN" altLang="en-US" sz="1600" dirty="0"/>
          </a:p>
        </p:txBody>
      </p:sp>
      <p:sp>
        <p:nvSpPr>
          <p:cNvPr id="10" name="矩形 9"/>
          <p:cNvSpPr/>
          <p:nvPr/>
        </p:nvSpPr>
        <p:spPr>
          <a:xfrm>
            <a:off x="5256243" y="6165354"/>
            <a:ext cx="6935757" cy="523220"/>
          </a:xfrm>
          <a:prstGeom prst="rect">
            <a:avLst/>
          </a:prstGeom>
        </p:spPr>
        <p:txBody>
          <a:bodyPr wrap="square">
            <a:spAutoFit/>
          </a:bodyPr>
          <a:lstStyle/>
          <a:p>
            <a:r>
              <a:rPr lang="zh-CN" altLang="en-US" sz="1400" b="1" dirty="0" smtClean="0">
                <a:solidFill>
                  <a:srgbClr val="0070C0"/>
                </a:solidFill>
              </a:rPr>
              <a:t>发表文献：</a:t>
            </a:r>
            <a:r>
              <a:rPr lang="pt-BR" altLang="zh-CN" sz="1400" i="1" dirty="0" smtClean="0"/>
              <a:t>Nucleic </a:t>
            </a:r>
            <a:r>
              <a:rPr lang="pt-BR" altLang="zh-CN" sz="1400" i="1" dirty="0"/>
              <a:t>Acids Res. 2019; 47(D1):D930-D940. doi: </a:t>
            </a:r>
            <a:r>
              <a:rPr lang="pt-BR" altLang="zh-CN" sz="1400" i="1" dirty="0" smtClean="0">
                <a:hlinkClick r:id="rId12"/>
              </a:rPr>
              <a:t>10.1093/nar/gky1075</a:t>
            </a:r>
            <a:endParaRPr lang="pt-BR" altLang="zh-CN" sz="1400" i="1" dirty="0" smtClean="0"/>
          </a:p>
          <a:p>
            <a:r>
              <a:rPr lang="en-US" altLang="zh-CN" sz="1400" i="1" dirty="0" smtClean="0"/>
              <a:t>Nucleic </a:t>
            </a:r>
            <a:r>
              <a:rPr lang="en-US" altLang="zh-CN" sz="1400" i="1" dirty="0"/>
              <a:t>Acids Res. 2015; 43(W1):W612-20. </a:t>
            </a:r>
            <a:r>
              <a:rPr lang="en-US" altLang="zh-CN" sz="1400" i="1" dirty="0" err="1"/>
              <a:t>doi</a:t>
            </a:r>
            <a:r>
              <a:rPr lang="en-US" altLang="zh-CN" sz="1400" i="1" dirty="0"/>
              <a:t>: </a:t>
            </a:r>
            <a:r>
              <a:rPr lang="en-US" altLang="zh-CN" sz="1400" i="1" dirty="0">
                <a:hlinkClick r:id="rId13"/>
              </a:rPr>
              <a:t>10.1093/</a:t>
            </a:r>
            <a:r>
              <a:rPr lang="en-US" altLang="zh-CN" sz="1400" i="1" dirty="0" err="1">
                <a:hlinkClick r:id="rId13"/>
              </a:rPr>
              <a:t>nar</a:t>
            </a:r>
            <a:r>
              <a:rPr lang="en-US" altLang="zh-CN" sz="1400" i="1" dirty="0">
                <a:hlinkClick r:id="rId13"/>
              </a:rPr>
              <a:t>/gkv352</a:t>
            </a:r>
            <a:endParaRPr lang="zh-CN" altLang="en-US" sz="1400" dirty="0"/>
          </a:p>
        </p:txBody>
      </p:sp>
    </p:spTree>
    <p:extLst>
      <p:ext uri="{BB962C8B-B14F-4D97-AF65-F5344CB8AC3E}">
        <p14:creationId xmlns:p14="http://schemas.microsoft.com/office/powerpoint/2010/main" val="379057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4596" y="800029"/>
            <a:ext cx="10770636" cy="3970318"/>
          </a:xfrm>
          <a:prstGeom prst="rect">
            <a:avLst/>
          </a:prstGeom>
        </p:spPr>
        <p:txBody>
          <a:bodyPr wrap="square">
            <a:spAutoFit/>
          </a:bodyPr>
          <a:lstStyle/>
          <a:p>
            <a:r>
              <a:rPr lang="en-US" altLang="zh-CN" b="1" dirty="0" err="1">
                <a:solidFill>
                  <a:srgbClr val="FF0000"/>
                </a:solidFill>
              </a:rPr>
              <a:t>ClinicalTrials</a:t>
            </a:r>
            <a:r>
              <a:rPr lang="zh-CN" altLang="en-US" b="1" dirty="0">
                <a:solidFill>
                  <a:srgbClr val="FF0000"/>
                </a:solidFill>
              </a:rPr>
              <a:t>临床试验</a:t>
            </a:r>
            <a:r>
              <a:rPr lang="zh-CN" altLang="en-US" b="1" dirty="0" smtClean="0">
                <a:solidFill>
                  <a:srgbClr val="FF0000"/>
                </a:solidFill>
              </a:rPr>
              <a:t>资料库</a:t>
            </a:r>
            <a:endParaRPr lang="en-US" altLang="zh-CN" b="1" dirty="0" smtClean="0">
              <a:solidFill>
                <a:srgbClr val="FF0000"/>
              </a:solidFill>
            </a:endParaRPr>
          </a:p>
          <a:p>
            <a:r>
              <a:rPr lang="en-US" altLang="zh-CN" dirty="0">
                <a:solidFill>
                  <a:srgbClr val="FF0000"/>
                </a:solidFill>
                <a:hlinkClick r:id="rId2"/>
              </a:rPr>
              <a:t>https://clinicaltrials.gov</a:t>
            </a:r>
            <a:r>
              <a:rPr lang="en-US" altLang="zh-CN" dirty="0" smtClean="0">
                <a:solidFill>
                  <a:srgbClr val="FF0000"/>
                </a:solidFill>
                <a:hlinkClick r:id="rId2"/>
              </a:rPr>
              <a:t>/</a:t>
            </a:r>
            <a:endParaRPr lang="en-US" altLang="zh-CN" dirty="0" smtClean="0">
              <a:solidFill>
                <a:srgbClr val="FF0000"/>
              </a:solidFill>
            </a:endParaRPr>
          </a:p>
          <a:p>
            <a:endParaRPr lang="en-US" altLang="zh-CN" b="1" dirty="0">
              <a:solidFill>
                <a:srgbClr val="FF0000"/>
              </a:solidFill>
            </a:endParaRPr>
          </a:p>
          <a:p>
            <a:r>
              <a:rPr lang="zh-CN" altLang="en-US" dirty="0" smtClean="0"/>
              <a:t>全球</a:t>
            </a:r>
            <a:r>
              <a:rPr lang="zh-CN" altLang="en-US" dirty="0"/>
              <a:t>最大临床试验注册库和资料库</a:t>
            </a:r>
          </a:p>
          <a:p>
            <a:endParaRPr lang="zh-CN" altLang="en-US" dirty="0"/>
          </a:p>
          <a:p>
            <a:r>
              <a:rPr lang="en-US" altLang="zh-CN" dirty="0"/>
              <a:t>ClinicalTrials.gov</a:t>
            </a:r>
            <a:r>
              <a:rPr lang="zh-CN" altLang="en-US" dirty="0"/>
              <a:t>是一种基于网络的资源，为患者，其家庭成员，医疗保健专业人员，研究人员和公众提供方便地获取有关各种疾病和病症的公共和私人支持的临床研究的信息。</a:t>
            </a:r>
          </a:p>
          <a:p>
            <a:endParaRPr lang="zh-CN" altLang="en-US" dirty="0"/>
          </a:p>
          <a:p>
            <a:r>
              <a:rPr lang="en-US" altLang="zh-CN" dirty="0"/>
              <a:t>ClinicalTrials.gov</a:t>
            </a:r>
            <a:r>
              <a:rPr lang="zh-CN" altLang="en-US" dirty="0"/>
              <a:t>是美国国立医学图书馆</a:t>
            </a:r>
            <a:r>
              <a:rPr lang="en-US" altLang="zh-CN" dirty="0"/>
              <a:t>(NML)</a:t>
            </a:r>
            <a:r>
              <a:rPr lang="zh-CN" altLang="en-US" dirty="0"/>
              <a:t>与美国食品与药物管理局</a:t>
            </a:r>
            <a:r>
              <a:rPr lang="en-US" altLang="zh-CN" dirty="0"/>
              <a:t>(FDA)1997</a:t>
            </a:r>
            <a:r>
              <a:rPr lang="zh-CN" altLang="en-US" dirty="0"/>
              <a:t>年开发</a:t>
            </a:r>
            <a:r>
              <a:rPr lang="en-US" altLang="zh-CN" dirty="0"/>
              <a:t>,2002</a:t>
            </a:r>
            <a:r>
              <a:rPr lang="zh-CN" altLang="en-US" dirty="0"/>
              <a:t>年</a:t>
            </a:r>
            <a:r>
              <a:rPr lang="en-US" altLang="zh-CN" dirty="0"/>
              <a:t>2</a:t>
            </a:r>
            <a:r>
              <a:rPr lang="zh-CN" altLang="en-US" dirty="0"/>
              <a:t>月正式运 行的临床试验资料库。其主旨有二：①向患者、医疗卫生人员和社会大众提供临床试验信息的查询服务</a:t>
            </a:r>
            <a:r>
              <a:rPr lang="en-US" altLang="zh-CN" dirty="0"/>
              <a:t>;②</a:t>
            </a:r>
            <a:r>
              <a:rPr lang="zh-CN" altLang="en-US" dirty="0"/>
              <a:t>向医学科研人员和机构提供临床试验注册服务。 </a:t>
            </a:r>
            <a:r>
              <a:rPr lang="en-US" altLang="zh-CN" dirty="0"/>
              <a:t>ClinicalTrials.gov</a:t>
            </a:r>
            <a:r>
              <a:rPr lang="zh-CN" altLang="en-US" dirty="0"/>
              <a:t>是目前国际上最重要的临床试验注册机构之一</a:t>
            </a:r>
            <a:r>
              <a:rPr lang="en-US" altLang="zh-CN" dirty="0"/>
              <a:t>,</a:t>
            </a:r>
            <a:r>
              <a:rPr lang="zh-CN" altLang="en-US" dirty="0"/>
              <a:t>其注册和查询临床试验均为免费</a:t>
            </a:r>
            <a:r>
              <a:rPr lang="en-US" altLang="zh-CN" dirty="0"/>
              <a:t>,</a:t>
            </a:r>
            <a:r>
              <a:rPr lang="zh-CN" altLang="en-US" dirty="0"/>
              <a:t>被誉为公开化、国际化临床试验注册的典范</a:t>
            </a:r>
            <a:r>
              <a:rPr lang="zh-CN" altLang="en-US" dirty="0" smtClean="0"/>
              <a:t>。</a:t>
            </a:r>
            <a:endParaRPr lang="en-US" altLang="zh-CN" dirty="0" smtClean="0"/>
          </a:p>
          <a:p>
            <a:r>
              <a:rPr lang="zh-CN" altLang="en-US" dirty="0" smtClean="0"/>
              <a:t>中文介绍：</a:t>
            </a:r>
            <a:r>
              <a:rPr lang="en-US" altLang="zh-CN" dirty="0">
                <a:hlinkClick r:id="rId3"/>
              </a:rPr>
              <a:t>https://</a:t>
            </a:r>
            <a:r>
              <a:rPr lang="en-US" altLang="zh-CN" dirty="0" smtClean="0">
                <a:hlinkClick r:id="rId3"/>
              </a:rPr>
              <a:t>www.sciping.com/15264.html</a:t>
            </a:r>
            <a:endParaRPr lang="en-US" altLang="zh-CN" dirty="0" smtClean="0"/>
          </a:p>
          <a:p>
            <a:endParaRPr lang="zh-CN" altLang="en-US" dirty="0"/>
          </a:p>
        </p:txBody>
      </p:sp>
    </p:spTree>
    <p:extLst>
      <p:ext uri="{BB962C8B-B14F-4D97-AF65-F5344CB8AC3E}">
        <p14:creationId xmlns:p14="http://schemas.microsoft.com/office/powerpoint/2010/main" val="135465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163" y="45219"/>
            <a:ext cx="11479764" cy="3108543"/>
          </a:xfrm>
          <a:prstGeom prst="rect">
            <a:avLst/>
          </a:prstGeom>
        </p:spPr>
        <p:txBody>
          <a:bodyPr wrap="square">
            <a:spAutoFit/>
          </a:bodyPr>
          <a:lstStyle/>
          <a:p>
            <a:r>
              <a:rPr lang="en-US" altLang="zh-CN" sz="2800" dirty="0" smtClean="0">
                <a:solidFill>
                  <a:srgbClr val="FF0000"/>
                </a:solidFill>
              </a:rPr>
              <a:t>PubChem</a:t>
            </a:r>
          </a:p>
          <a:p>
            <a:r>
              <a:rPr lang="en-US" altLang="zh-CN" sz="1400" dirty="0">
                <a:hlinkClick r:id="rId2"/>
              </a:rPr>
              <a:t>https://pubchem.ncbi.nlm.nih.gov</a:t>
            </a:r>
            <a:r>
              <a:rPr lang="en-US" altLang="zh-CN" sz="1400" dirty="0" smtClean="0">
                <a:hlinkClick r:id="rId2"/>
              </a:rPr>
              <a:t>/</a:t>
            </a:r>
            <a:endParaRPr lang="en-US" altLang="zh-CN" sz="1400" dirty="0" smtClean="0"/>
          </a:p>
          <a:p>
            <a:endParaRPr lang="en-US" altLang="zh-CN" sz="1400" dirty="0" smtClean="0"/>
          </a:p>
          <a:p>
            <a:r>
              <a:rPr lang="zh-CN" altLang="en-US" sz="1400" dirty="0" smtClean="0"/>
              <a:t>有机</a:t>
            </a:r>
            <a:r>
              <a:rPr lang="zh-CN" altLang="en-US" sz="1400" dirty="0"/>
              <a:t>小分子生物活性数据，是一种化学模组的数据库，由美国国立卫生研究院</a:t>
            </a:r>
            <a:r>
              <a:rPr lang="en-US" altLang="zh-CN" sz="1400" dirty="0" smtClean="0"/>
              <a:t>(NIH</a:t>
            </a:r>
            <a:r>
              <a:rPr lang="en-US" altLang="zh-CN" sz="1400" dirty="0"/>
              <a:t>)</a:t>
            </a:r>
            <a:r>
              <a:rPr lang="zh-CN" altLang="en-US" sz="1400" dirty="0"/>
              <a:t>管理的美国国家医学图书馆</a:t>
            </a:r>
            <a:r>
              <a:rPr lang="en-US" altLang="zh-CN" sz="1400" dirty="0" smtClean="0"/>
              <a:t>(NLM</a:t>
            </a:r>
            <a:r>
              <a:rPr lang="en-US" altLang="zh-CN" sz="1400" dirty="0"/>
              <a:t>)</a:t>
            </a:r>
            <a:r>
              <a:rPr lang="zh-CN" altLang="en-US" sz="1400" dirty="0"/>
              <a:t>下属国家生物技术信息中心</a:t>
            </a:r>
            <a:r>
              <a:rPr lang="en-US" altLang="zh-CN" sz="1400" dirty="0" smtClean="0"/>
              <a:t>(NCBI</a:t>
            </a:r>
            <a:r>
              <a:rPr lang="en-US" altLang="zh-CN" sz="1400" dirty="0"/>
              <a:t>)</a:t>
            </a:r>
            <a:r>
              <a:rPr lang="zh-CN" altLang="en-US" sz="1400" dirty="0"/>
              <a:t>开发。该数据库于</a:t>
            </a:r>
            <a:r>
              <a:rPr lang="en-US" altLang="zh-CN" sz="1400" dirty="0"/>
              <a:t>2004</a:t>
            </a:r>
            <a:r>
              <a:rPr lang="zh-CN" altLang="en-US" sz="1400" dirty="0"/>
              <a:t>年</a:t>
            </a:r>
            <a:r>
              <a:rPr lang="en-US" altLang="zh-CN" sz="1400" dirty="0"/>
              <a:t>9</a:t>
            </a:r>
            <a:r>
              <a:rPr lang="zh-CN" altLang="en-US" sz="1400" dirty="0"/>
              <a:t>月启动</a:t>
            </a:r>
            <a:r>
              <a:rPr lang="zh-CN" altLang="en-US" sz="1400" dirty="0" smtClean="0"/>
              <a:t>，包含</a:t>
            </a:r>
            <a:r>
              <a:rPr lang="zh-CN" altLang="en-US" sz="1400" dirty="0"/>
              <a:t>了大量分子材料的理化性能介绍，而且对应每个有机分子的应用都能够追根溯源到较为全面的文献报道，生物医药和生化交叉领域的科研人员尤为青睐。我们可以按名称，</a:t>
            </a:r>
            <a:r>
              <a:rPr lang="zh-CN" altLang="en-US" sz="1400" dirty="0" smtClean="0"/>
              <a:t>分子式等标识符搜索查找物化性质</a:t>
            </a:r>
            <a:r>
              <a:rPr lang="zh-CN" altLang="en-US" sz="1400" dirty="0"/>
              <a:t>，生物活性，安全性和毒性信息，专利，文献引用</a:t>
            </a:r>
            <a:r>
              <a:rPr lang="zh-CN" altLang="en-US" sz="1400" dirty="0" smtClean="0"/>
              <a:t>等。</a:t>
            </a:r>
            <a:r>
              <a:rPr lang="zh-CN" altLang="en-US" sz="1400" dirty="0"/>
              <a:t>可供检索的化合物有</a:t>
            </a:r>
            <a:r>
              <a:rPr lang="en-US" altLang="zh-CN" sz="1400" dirty="0"/>
              <a:t>11100</a:t>
            </a:r>
            <a:r>
              <a:rPr lang="zh-CN" altLang="en-US" sz="1400" dirty="0"/>
              <a:t>万种，物质</a:t>
            </a:r>
            <a:r>
              <a:rPr lang="en-US" altLang="zh-CN" sz="1400" dirty="0"/>
              <a:t>28700</a:t>
            </a:r>
            <a:r>
              <a:rPr lang="zh-CN" altLang="en-US" sz="1400" dirty="0"/>
              <a:t>万种，生物活性</a:t>
            </a:r>
            <a:r>
              <a:rPr lang="en-US" altLang="zh-CN" sz="1400" dirty="0"/>
              <a:t>27300</a:t>
            </a:r>
            <a:r>
              <a:rPr lang="zh-CN" altLang="en-US" sz="1400" dirty="0"/>
              <a:t>万种、相关文献</a:t>
            </a:r>
            <a:r>
              <a:rPr lang="en-US" altLang="zh-CN" sz="1400" dirty="0"/>
              <a:t>3200</a:t>
            </a:r>
            <a:r>
              <a:rPr lang="zh-CN" altLang="en-US" sz="1400" dirty="0"/>
              <a:t>万篇、专利</a:t>
            </a:r>
            <a:r>
              <a:rPr lang="en-US" altLang="zh-CN" sz="1400" dirty="0" smtClean="0"/>
              <a:t>2500</a:t>
            </a:r>
            <a:r>
              <a:rPr lang="zh-CN" altLang="en-US" sz="1400" dirty="0" smtClean="0"/>
              <a:t>万</a:t>
            </a:r>
            <a:r>
              <a:rPr lang="zh-CN" altLang="en-US" sz="1400" dirty="0"/>
              <a:t>种</a:t>
            </a:r>
            <a:r>
              <a:rPr lang="zh-CN" altLang="en-US" sz="1400" dirty="0" smtClean="0"/>
              <a:t>。</a:t>
            </a:r>
            <a:endParaRPr lang="en-US" altLang="zh-CN" sz="1400" dirty="0" smtClean="0"/>
          </a:p>
          <a:p>
            <a:endParaRPr lang="zh-CN" altLang="en-US" sz="1400" dirty="0"/>
          </a:p>
          <a:p>
            <a:r>
              <a:rPr lang="en-US" altLang="zh-CN" sz="1400" dirty="0"/>
              <a:t>PubChem</a:t>
            </a:r>
            <a:r>
              <a:rPr lang="zh-CN" altLang="en-US" sz="1400" dirty="0"/>
              <a:t>数据库包括</a:t>
            </a:r>
            <a:r>
              <a:rPr lang="en-US" altLang="zh-CN" sz="1400" dirty="0"/>
              <a:t>3</a:t>
            </a:r>
            <a:r>
              <a:rPr lang="zh-CN" altLang="en-US" sz="1400" dirty="0"/>
              <a:t>个子数据库</a:t>
            </a:r>
            <a:r>
              <a:rPr lang="zh-CN" altLang="en-US" sz="1400" dirty="0" smtClean="0"/>
              <a:t>：</a:t>
            </a:r>
            <a:endParaRPr lang="zh-CN" altLang="en-US" sz="1400" dirty="0"/>
          </a:p>
          <a:p>
            <a:r>
              <a:rPr lang="en-US" altLang="zh-CN" sz="1400" dirty="0" smtClean="0"/>
              <a:t>1. PubChem </a:t>
            </a:r>
            <a:r>
              <a:rPr lang="en-US" altLang="zh-CN" sz="1400" dirty="0" err="1" smtClean="0"/>
              <a:t>BioAssay</a:t>
            </a:r>
            <a:r>
              <a:rPr lang="zh-CN" altLang="en-US" sz="1400" dirty="0"/>
              <a:t>：</a:t>
            </a:r>
            <a:r>
              <a:rPr lang="zh-CN" altLang="en-US" sz="1400" dirty="0" smtClean="0"/>
              <a:t>用于</a:t>
            </a:r>
            <a:r>
              <a:rPr lang="zh-CN" altLang="en-US" sz="1400" dirty="0"/>
              <a:t>存储生化实验数据，实验数据主要来自高通量筛选实验和科技文献</a:t>
            </a:r>
            <a:r>
              <a:rPr lang="zh-CN" altLang="en-US" sz="1400" dirty="0" smtClean="0"/>
              <a:t>；</a:t>
            </a:r>
            <a:endParaRPr lang="zh-CN" altLang="en-US" sz="1400" dirty="0"/>
          </a:p>
          <a:p>
            <a:r>
              <a:rPr lang="en-US" altLang="zh-CN" sz="1400" dirty="0" smtClean="0"/>
              <a:t>2. PubChem Compound</a:t>
            </a:r>
            <a:r>
              <a:rPr lang="zh-CN" altLang="en-US" sz="1400" dirty="0" smtClean="0"/>
              <a:t>：用于</a:t>
            </a:r>
            <a:r>
              <a:rPr lang="zh-CN" altLang="en-US" sz="1400" dirty="0"/>
              <a:t>存储整理后的化合物化学结构信息</a:t>
            </a:r>
            <a:r>
              <a:rPr lang="zh-CN" altLang="en-US" sz="1400" dirty="0" smtClean="0"/>
              <a:t>；</a:t>
            </a:r>
            <a:endParaRPr lang="zh-CN" altLang="en-US" sz="1400" dirty="0"/>
          </a:p>
          <a:p>
            <a:r>
              <a:rPr lang="en-US" altLang="zh-CN" sz="1400" dirty="0" smtClean="0"/>
              <a:t>3. PubChem Substance</a:t>
            </a:r>
            <a:r>
              <a:rPr lang="zh-CN" altLang="en-US" sz="1400" dirty="0" smtClean="0"/>
              <a:t>：用于</a:t>
            </a:r>
            <a:r>
              <a:rPr lang="zh-CN" altLang="en-US" sz="1400" dirty="0"/>
              <a:t>存储机构和个人上传的化合物原始数据</a:t>
            </a:r>
            <a:r>
              <a:rPr lang="zh-CN" altLang="en-US" sz="1400" dirty="0" smtClean="0"/>
              <a:t>。</a:t>
            </a:r>
            <a:endParaRPr lang="zh-CN" altLang="en-US" sz="1400" dirty="0"/>
          </a:p>
          <a:p>
            <a:r>
              <a:rPr lang="en-US" altLang="zh-CN" sz="1400" dirty="0" err="1" smtClean="0"/>
              <a:t>PubChemBeta</a:t>
            </a:r>
            <a:r>
              <a:rPr lang="zh-CN" altLang="en-US" sz="1400" dirty="0"/>
              <a:t>版包含</a:t>
            </a:r>
            <a:r>
              <a:rPr lang="en-US" altLang="zh-CN" sz="1400" dirty="0"/>
              <a:t>5</a:t>
            </a:r>
            <a:r>
              <a:rPr lang="zh-CN" altLang="en-US" sz="1400" dirty="0"/>
              <a:t>部分内容：</a:t>
            </a:r>
            <a:r>
              <a:rPr lang="en-US" altLang="zh-CN" sz="1400" dirty="0"/>
              <a:t>Bioactivities</a:t>
            </a:r>
            <a:r>
              <a:rPr lang="zh-CN" altLang="en-US" sz="1400" dirty="0"/>
              <a:t>、</a:t>
            </a:r>
            <a:r>
              <a:rPr lang="en-US" altLang="zh-CN" sz="1400" dirty="0"/>
              <a:t>Bioassays</a:t>
            </a:r>
            <a:r>
              <a:rPr lang="zh-CN" altLang="en-US" sz="1400" dirty="0"/>
              <a:t>、</a:t>
            </a:r>
            <a:r>
              <a:rPr lang="en-US" altLang="zh-CN" sz="1400" dirty="0"/>
              <a:t>Compounds</a:t>
            </a:r>
            <a:r>
              <a:rPr lang="zh-CN" altLang="en-US" sz="1400" dirty="0"/>
              <a:t>、</a:t>
            </a:r>
            <a:r>
              <a:rPr lang="en-US" altLang="zh-CN" sz="1400" dirty="0"/>
              <a:t>Patents</a:t>
            </a:r>
            <a:r>
              <a:rPr lang="zh-CN" altLang="en-US" sz="1400" dirty="0"/>
              <a:t>、</a:t>
            </a:r>
            <a:r>
              <a:rPr lang="en-US" altLang="zh-CN" sz="1400" dirty="0"/>
              <a:t>Targets</a:t>
            </a:r>
            <a:r>
              <a:rPr lang="zh-CN" altLang="en-US" sz="1400" dirty="0"/>
              <a:t>。</a:t>
            </a:r>
          </a:p>
        </p:txBody>
      </p:sp>
      <p:sp>
        <p:nvSpPr>
          <p:cNvPr id="6" name="文本框 5"/>
          <p:cNvSpPr txBox="1"/>
          <p:nvPr/>
        </p:nvSpPr>
        <p:spPr>
          <a:xfrm>
            <a:off x="7371502" y="2553597"/>
            <a:ext cx="4727192" cy="923330"/>
          </a:xfrm>
          <a:prstGeom prst="rect">
            <a:avLst/>
          </a:prstGeom>
          <a:noFill/>
          <a:ln w="19050">
            <a:solidFill>
              <a:srgbClr val="7030A0"/>
            </a:solidFill>
          </a:ln>
        </p:spPr>
        <p:txBody>
          <a:bodyPr wrap="none" rtlCol="0">
            <a:spAutoFit/>
          </a:bodyPr>
          <a:lstStyle/>
          <a:p>
            <a:r>
              <a:rPr lang="zh-CN" altLang="en-US" dirty="0" smtClean="0"/>
              <a:t>中文介绍：</a:t>
            </a:r>
            <a:endParaRPr lang="en-US" altLang="zh-CN" dirty="0" smtClean="0"/>
          </a:p>
          <a:p>
            <a:r>
              <a:rPr lang="en-US" altLang="zh-CN" sz="1200" dirty="0">
                <a:hlinkClick r:id="rId3"/>
              </a:rPr>
              <a:t>http://</a:t>
            </a:r>
            <a:r>
              <a:rPr lang="en-US" altLang="zh-CN" sz="1200" dirty="0" smtClean="0">
                <a:hlinkClick r:id="rId3"/>
              </a:rPr>
              <a:t>www.360doc.com/content/21/0218/16/73795974_962595884.shtml</a:t>
            </a:r>
            <a:endParaRPr lang="en-US" altLang="zh-CN" sz="1200" dirty="0" smtClean="0"/>
          </a:p>
          <a:p>
            <a:r>
              <a:rPr lang="en-US" altLang="zh-CN" sz="1200" dirty="0">
                <a:hlinkClick r:id="rId4"/>
              </a:rPr>
              <a:t>https://</a:t>
            </a:r>
            <a:r>
              <a:rPr lang="en-US" altLang="zh-CN" sz="1200" dirty="0" smtClean="0">
                <a:hlinkClick r:id="rId4"/>
              </a:rPr>
              <a:t>www.jianshu.com/p/5b43923b300b</a:t>
            </a:r>
            <a:endParaRPr lang="en-US" altLang="zh-CN" sz="1200" dirty="0" smtClean="0"/>
          </a:p>
          <a:p>
            <a:r>
              <a:rPr lang="en-US" altLang="zh-CN" sz="1200" dirty="0">
                <a:hlinkClick r:id="rId5"/>
              </a:rPr>
              <a:t>http://</a:t>
            </a:r>
            <a:r>
              <a:rPr lang="en-US" altLang="zh-CN" sz="1200" dirty="0" smtClean="0">
                <a:hlinkClick r:id="rId5"/>
              </a:rPr>
              <a:t>t.cn/A6tntRVt</a:t>
            </a:r>
            <a:endParaRPr lang="en-US" altLang="zh-CN" sz="1200" dirty="0" smtClean="0"/>
          </a:p>
        </p:txBody>
      </p:sp>
      <p:sp>
        <p:nvSpPr>
          <p:cNvPr id="7" name="矩形 6"/>
          <p:cNvSpPr/>
          <p:nvPr/>
        </p:nvSpPr>
        <p:spPr>
          <a:xfrm>
            <a:off x="3416558" y="45219"/>
            <a:ext cx="5531498" cy="738664"/>
          </a:xfrm>
          <a:prstGeom prst="rect">
            <a:avLst/>
          </a:prstGeom>
        </p:spPr>
        <p:txBody>
          <a:bodyPr wrap="square">
            <a:spAutoFit/>
          </a:bodyPr>
          <a:lstStyle/>
          <a:p>
            <a:pPr algn="just"/>
            <a:r>
              <a:rPr lang="zh-CN" altLang="en-US" sz="1400" dirty="0" smtClean="0"/>
              <a:t>需引文献：</a:t>
            </a:r>
            <a:endParaRPr lang="en-US" altLang="zh-CN" sz="1400" dirty="0" smtClean="0"/>
          </a:p>
          <a:p>
            <a:pPr algn="just"/>
            <a:r>
              <a:rPr lang="en-US" altLang="zh-CN" sz="1400" dirty="0" smtClean="0"/>
              <a:t>PubChem </a:t>
            </a:r>
            <a:r>
              <a:rPr lang="en-US" altLang="zh-CN" sz="1400" dirty="0"/>
              <a:t>in 2021: new data content and improved web interfaces. </a:t>
            </a:r>
            <a:r>
              <a:rPr lang="en-US" altLang="zh-CN" sz="1400" b="1" i="1" dirty="0"/>
              <a:t>Nucleic Acids Res</a:t>
            </a:r>
            <a:r>
              <a:rPr lang="en-US" altLang="zh-CN" sz="1400" b="1" dirty="0"/>
              <a:t>.</a:t>
            </a:r>
            <a:r>
              <a:rPr lang="en-US" altLang="zh-CN" sz="1400" dirty="0"/>
              <a:t> 2021;49(D1):</a:t>
            </a:r>
            <a:r>
              <a:rPr lang="en-US" altLang="zh-CN" sz="1400" dirty="0" smtClean="0"/>
              <a:t>D1388-D1395. </a:t>
            </a:r>
            <a:r>
              <a:rPr lang="en-US" altLang="zh-CN" sz="1400" u="sng" dirty="0" smtClean="0">
                <a:hlinkClick r:id="rId6"/>
              </a:rPr>
              <a:t>doi:10.1093/</a:t>
            </a:r>
            <a:r>
              <a:rPr lang="en-US" altLang="zh-CN" sz="1400" u="sng" dirty="0" err="1" smtClean="0">
                <a:hlinkClick r:id="rId6"/>
              </a:rPr>
              <a:t>nar</a:t>
            </a:r>
            <a:r>
              <a:rPr lang="en-US" altLang="zh-CN" sz="1400" u="sng" dirty="0" smtClean="0">
                <a:hlinkClick r:id="rId6"/>
              </a:rPr>
              <a:t>/gkaa971</a:t>
            </a:r>
            <a:endParaRPr lang="zh-CN" altLang="en-US" sz="1400" dirty="0"/>
          </a:p>
        </p:txBody>
      </p:sp>
      <p:pic>
        <p:nvPicPr>
          <p:cNvPr id="8" name="图片 7"/>
          <p:cNvPicPr>
            <a:picLocks noChangeAspect="1"/>
          </p:cNvPicPr>
          <p:nvPr/>
        </p:nvPicPr>
        <p:blipFill>
          <a:blip r:embed="rId7"/>
          <a:stretch>
            <a:fillRect/>
          </a:stretch>
        </p:blipFill>
        <p:spPr>
          <a:xfrm>
            <a:off x="202163" y="3153762"/>
            <a:ext cx="6556578" cy="3284360"/>
          </a:xfrm>
          <a:prstGeom prst="rect">
            <a:avLst/>
          </a:prstGeom>
        </p:spPr>
      </p:pic>
      <p:sp>
        <p:nvSpPr>
          <p:cNvPr id="9" name="文本框 8"/>
          <p:cNvSpPr txBox="1"/>
          <p:nvPr/>
        </p:nvSpPr>
        <p:spPr>
          <a:xfrm>
            <a:off x="3778898" y="3292261"/>
            <a:ext cx="1608133" cy="369332"/>
          </a:xfrm>
          <a:prstGeom prst="rect">
            <a:avLst/>
          </a:prstGeom>
          <a:noFill/>
        </p:spPr>
        <p:txBody>
          <a:bodyPr wrap="none" rtlCol="0">
            <a:spAutoFit/>
          </a:bodyPr>
          <a:lstStyle/>
          <a:p>
            <a:r>
              <a:rPr lang="en-US" altLang="zh-CN" dirty="0" smtClean="0"/>
              <a:t>2021-3-14</a:t>
            </a:r>
            <a:r>
              <a:rPr lang="zh-CN" altLang="en-US" dirty="0" smtClean="0"/>
              <a:t>数据</a:t>
            </a:r>
            <a:endParaRPr lang="zh-CN" altLang="en-US" dirty="0"/>
          </a:p>
        </p:txBody>
      </p:sp>
      <p:sp>
        <p:nvSpPr>
          <p:cNvPr id="10" name="矩形 9"/>
          <p:cNvSpPr/>
          <p:nvPr/>
        </p:nvSpPr>
        <p:spPr>
          <a:xfrm>
            <a:off x="6936021" y="3661593"/>
            <a:ext cx="5072743" cy="1569660"/>
          </a:xfrm>
          <a:prstGeom prst="rect">
            <a:avLst/>
          </a:prstGeom>
        </p:spPr>
        <p:txBody>
          <a:bodyPr wrap="square">
            <a:spAutoFit/>
          </a:bodyPr>
          <a:lstStyle/>
          <a:p>
            <a:pPr algn="just"/>
            <a:r>
              <a:rPr lang="en-US" altLang="zh-CN" sz="1600" dirty="0">
                <a:solidFill>
                  <a:srgbClr val="FF0000"/>
                </a:solidFill>
              </a:rPr>
              <a:t>PubChem mostly contains small molecules, but also larger molecules such as nucleotides, carbohydrates, lipids, peptides, and chemically-modified macromolecules. We collect information on chemical structures, identifiers, chemical and physical properties, biological activities, patents, health, safety, toxicity data, and many others.</a:t>
            </a:r>
            <a:endParaRPr lang="zh-CN" altLang="en-US" sz="1600" dirty="0">
              <a:solidFill>
                <a:srgbClr val="FF0000"/>
              </a:solidFill>
            </a:endParaRPr>
          </a:p>
        </p:txBody>
      </p:sp>
      <p:sp>
        <p:nvSpPr>
          <p:cNvPr id="11" name="矩形 10"/>
          <p:cNvSpPr/>
          <p:nvPr/>
        </p:nvSpPr>
        <p:spPr>
          <a:xfrm>
            <a:off x="6982807" y="5362772"/>
            <a:ext cx="4979169" cy="1354217"/>
          </a:xfrm>
          <a:prstGeom prst="rect">
            <a:avLst/>
          </a:prstGeom>
        </p:spPr>
        <p:txBody>
          <a:bodyPr wrap="square">
            <a:spAutoFit/>
          </a:bodyPr>
          <a:lstStyle/>
          <a:p>
            <a:pPr algn="just"/>
            <a:r>
              <a:rPr lang="zh-CN" altLang="en-US" dirty="0" smtClean="0"/>
              <a:t>维基百科：</a:t>
            </a:r>
            <a:endParaRPr lang="en-US" altLang="zh-CN" dirty="0" smtClean="0"/>
          </a:p>
          <a:p>
            <a:pPr algn="just"/>
            <a:r>
              <a:rPr lang="en-US" altLang="zh-CN" sz="1600" dirty="0">
                <a:hlinkClick r:id="rId8"/>
              </a:rPr>
              <a:t>https://</a:t>
            </a:r>
            <a:r>
              <a:rPr lang="en-US" altLang="zh-CN" sz="1600" dirty="0" smtClean="0">
                <a:hlinkClick r:id="rId8"/>
              </a:rPr>
              <a:t>en.wikipedia.org/wiki/PubChem</a:t>
            </a:r>
            <a:endParaRPr lang="en-US" altLang="zh-CN" sz="1600" dirty="0" smtClean="0"/>
          </a:p>
          <a:p>
            <a:pPr algn="just"/>
            <a:r>
              <a:rPr lang="en-US" altLang="zh-CN" sz="1600" dirty="0" smtClean="0"/>
              <a:t>PubChem </a:t>
            </a:r>
            <a:r>
              <a:rPr lang="en-US" altLang="zh-CN" sz="1600" dirty="0"/>
              <a:t>contains multiple substance descriptions and small molecules with fewer than 100 atoms and 1000 bonds. </a:t>
            </a:r>
            <a:r>
              <a:rPr lang="en-US" altLang="zh-CN" sz="1600" dirty="0" smtClean="0"/>
              <a:t>  </a:t>
            </a:r>
            <a:r>
              <a:rPr lang="zh-CN" altLang="en-US" sz="1600" dirty="0" smtClean="0"/>
              <a:t>？</a:t>
            </a:r>
            <a:endParaRPr lang="zh-CN" altLang="en-US" sz="1600" dirty="0"/>
          </a:p>
        </p:txBody>
      </p:sp>
    </p:spTree>
    <p:extLst>
      <p:ext uri="{BB962C8B-B14F-4D97-AF65-F5344CB8AC3E}">
        <p14:creationId xmlns:p14="http://schemas.microsoft.com/office/powerpoint/2010/main" val="281198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2102" y="0"/>
            <a:ext cx="11274490" cy="1231106"/>
          </a:xfrm>
          <a:prstGeom prst="rect">
            <a:avLst/>
          </a:prstGeom>
        </p:spPr>
        <p:txBody>
          <a:bodyPr wrap="square">
            <a:spAutoFit/>
          </a:bodyPr>
          <a:lstStyle/>
          <a:p>
            <a:r>
              <a:rPr lang="en-US" altLang="zh-CN" sz="2400" b="1" dirty="0">
                <a:solidFill>
                  <a:srgbClr val="FF0000"/>
                </a:solidFill>
              </a:rPr>
              <a:t>PubChem </a:t>
            </a:r>
            <a:r>
              <a:rPr lang="en-US" altLang="zh-CN" sz="2400" b="1" dirty="0" err="1">
                <a:solidFill>
                  <a:srgbClr val="FF0000"/>
                </a:solidFill>
              </a:rPr>
              <a:t>BioAssay</a:t>
            </a:r>
            <a:r>
              <a:rPr lang="en-US" altLang="zh-CN" sz="2400" b="1" dirty="0">
                <a:solidFill>
                  <a:srgbClr val="FF0000"/>
                </a:solidFill>
              </a:rPr>
              <a:t> (PCBA</a:t>
            </a:r>
            <a:r>
              <a:rPr lang="en-US" altLang="zh-CN" sz="2400" b="1" dirty="0" smtClean="0">
                <a:solidFill>
                  <a:srgbClr val="FF0000"/>
                </a:solidFill>
              </a:rPr>
              <a:t>)</a:t>
            </a:r>
          </a:p>
          <a:p>
            <a:r>
              <a:rPr lang="en-US" altLang="zh-CN" dirty="0">
                <a:solidFill>
                  <a:schemeClr val="accent5"/>
                </a:solidFill>
              </a:rPr>
              <a:t>Used in </a:t>
            </a:r>
            <a:r>
              <a:rPr lang="en-US" altLang="zh-CN" dirty="0" err="1" smtClean="0">
                <a:solidFill>
                  <a:schemeClr val="accent5"/>
                </a:solidFill>
              </a:rPr>
              <a:t>MoleculeNet</a:t>
            </a:r>
            <a:r>
              <a:rPr lang="en-US" altLang="zh-CN" dirty="0" smtClean="0">
                <a:solidFill>
                  <a:schemeClr val="accent5"/>
                </a:solidFill>
              </a:rPr>
              <a:t> (</a:t>
            </a:r>
            <a:r>
              <a:rPr lang="en-US" altLang="zh-CN" dirty="0" err="1" smtClean="0">
                <a:solidFill>
                  <a:schemeClr val="accent5"/>
                </a:solidFill>
              </a:rPr>
              <a:t>DeepChem</a:t>
            </a:r>
            <a:r>
              <a:rPr lang="en-US" altLang="zh-CN" dirty="0" smtClean="0">
                <a:solidFill>
                  <a:schemeClr val="accent5"/>
                </a:solidFill>
              </a:rPr>
              <a:t>)</a:t>
            </a:r>
          </a:p>
          <a:p>
            <a:r>
              <a:rPr lang="en-US" altLang="zh-CN" sz="1600" dirty="0" smtClean="0"/>
              <a:t> a </a:t>
            </a:r>
            <a:r>
              <a:rPr lang="en-US" altLang="zh-CN" sz="1600" dirty="0"/>
              <a:t>database </a:t>
            </a:r>
            <a:r>
              <a:rPr lang="en-US" altLang="zh-CN" sz="1600" dirty="0" smtClean="0"/>
              <a:t>consisting </a:t>
            </a:r>
            <a:r>
              <a:rPr lang="en-US" altLang="zh-CN" sz="1600" dirty="0"/>
              <a:t>of biological activities of small molecules generated </a:t>
            </a:r>
            <a:r>
              <a:rPr lang="en-US" altLang="zh-CN" sz="1600" dirty="0" smtClean="0"/>
              <a:t>by high-throughput </a:t>
            </a:r>
            <a:r>
              <a:rPr lang="en-US" altLang="zh-CN" sz="1600" dirty="0"/>
              <a:t>screening</a:t>
            </a:r>
            <a:r>
              <a:rPr lang="en-US" altLang="zh-CN" sz="1600" dirty="0" smtClean="0"/>
              <a:t>. </a:t>
            </a:r>
            <a:r>
              <a:rPr lang="en-US" altLang="zh-CN" sz="1600" dirty="0"/>
              <a:t>We use a subset of PCBA, </a:t>
            </a:r>
            <a:r>
              <a:rPr lang="en-US" altLang="zh-CN" sz="1600" dirty="0" smtClean="0"/>
              <a:t>containing </a:t>
            </a:r>
            <a:r>
              <a:rPr lang="en-US" altLang="zh-CN" sz="1600" dirty="0"/>
              <a:t>128 bioassays measured over 400 thousand </a:t>
            </a:r>
            <a:r>
              <a:rPr lang="en-US" altLang="zh-CN" sz="1600" dirty="0" smtClean="0"/>
              <a:t>compounds, used </a:t>
            </a:r>
            <a:r>
              <a:rPr lang="en-US" altLang="zh-CN" sz="1600" dirty="0"/>
              <a:t>by previous work to benchmark machine </a:t>
            </a:r>
            <a:r>
              <a:rPr lang="en-US" altLang="zh-CN" sz="1600" dirty="0" smtClean="0"/>
              <a:t>learning methods</a:t>
            </a:r>
            <a:r>
              <a:rPr lang="en-US" altLang="zh-CN" sz="1600" dirty="0"/>
              <a:t>.</a:t>
            </a:r>
            <a:endParaRPr lang="zh-CN" altLang="en-US" sz="1600" dirty="0"/>
          </a:p>
        </p:txBody>
      </p:sp>
      <p:sp>
        <p:nvSpPr>
          <p:cNvPr id="5" name="矩形 4"/>
          <p:cNvSpPr/>
          <p:nvPr/>
        </p:nvSpPr>
        <p:spPr>
          <a:xfrm>
            <a:off x="412102" y="1492716"/>
            <a:ext cx="11031894" cy="1477328"/>
          </a:xfrm>
          <a:prstGeom prst="rect">
            <a:avLst/>
          </a:prstGeom>
        </p:spPr>
        <p:txBody>
          <a:bodyPr wrap="square">
            <a:spAutoFit/>
          </a:bodyPr>
          <a:lstStyle/>
          <a:p>
            <a:pPr algn="just"/>
            <a:r>
              <a:rPr lang="en-US" altLang="zh-CN" sz="2400" b="1" dirty="0" smtClean="0">
                <a:solidFill>
                  <a:srgbClr val="FF0000"/>
                </a:solidFill>
              </a:rPr>
              <a:t>The </a:t>
            </a:r>
            <a:r>
              <a:rPr lang="en-US" altLang="zh-CN" sz="2400" b="1" dirty="0">
                <a:solidFill>
                  <a:srgbClr val="FF0000"/>
                </a:solidFill>
              </a:rPr>
              <a:t>Maximum Unbiased Validation (MUV</a:t>
            </a:r>
            <a:r>
              <a:rPr lang="en-US" altLang="zh-CN" sz="2400" b="1" dirty="0" smtClean="0">
                <a:solidFill>
                  <a:srgbClr val="FF0000"/>
                </a:solidFill>
              </a:rPr>
              <a:t>)</a:t>
            </a:r>
          </a:p>
          <a:p>
            <a:r>
              <a:rPr lang="en-US" altLang="zh-CN" dirty="0">
                <a:solidFill>
                  <a:schemeClr val="accent5"/>
                </a:solidFill>
              </a:rPr>
              <a:t>Used in </a:t>
            </a:r>
            <a:r>
              <a:rPr lang="en-US" altLang="zh-CN" dirty="0" err="1">
                <a:solidFill>
                  <a:schemeClr val="accent5"/>
                </a:solidFill>
              </a:rPr>
              <a:t>MoleculeNet</a:t>
            </a:r>
            <a:r>
              <a:rPr lang="en-US" altLang="zh-CN" dirty="0">
                <a:solidFill>
                  <a:schemeClr val="accent5"/>
                </a:solidFill>
              </a:rPr>
              <a:t> (</a:t>
            </a:r>
            <a:r>
              <a:rPr lang="en-US" altLang="zh-CN" dirty="0" err="1">
                <a:solidFill>
                  <a:schemeClr val="accent5"/>
                </a:solidFill>
              </a:rPr>
              <a:t>DeepChem</a:t>
            </a:r>
            <a:r>
              <a:rPr lang="en-US" altLang="zh-CN" dirty="0" smtClean="0">
                <a:solidFill>
                  <a:schemeClr val="accent5"/>
                </a:solidFill>
              </a:rPr>
              <a:t>)</a:t>
            </a:r>
            <a:endParaRPr lang="en-US" altLang="zh-CN" sz="1600" dirty="0">
              <a:solidFill>
                <a:schemeClr val="accent5"/>
              </a:solidFill>
            </a:endParaRPr>
          </a:p>
          <a:p>
            <a:pPr algn="just"/>
            <a:r>
              <a:rPr lang="en-US" altLang="zh-CN" sz="1600" dirty="0" smtClean="0"/>
              <a:t>is </a:t>
            </a:r>
            <a:r>
              <a:rPr lang="en-US" altLang="zh-CN" sz="1600" dirty="0"/>
              <a:t>another benchmark dataset selected from </a:t>
            </a:r>
            <a:r>
              <a:rPr lang="en-US" altLang="zh-CN" sz="1600" dirty="0" smtClean="0"/>
              <a:t>PubChem </a:t>
            </a:r>
            <a:r>
              <a:rPr lang="en-US" altLang="zh-CN" sz="1600" dirty="0" err="1" smtClean="0"/>
              <a:t>BioAssay</a:t>
            </a:r>
            <a:r>
              <a:rPr lang="en-US" altLang="zh-CN" sz="1600" dirty="0" smtClean="0"/>
              <a:t> </a:t>
            </a:r>
            <a:r>
              <a:rPr lang="en-US" altLang="zh-CN" sz="1600" dirty="0"/>
              <a:t>by applying a </a:t>
            </a:r>
            <a:r>
              <a:rPr lang="en-US" altLang="zh-CN" sz="1600" dirty="0" smtClean="0"/>
              <a:t>refined </a:t>
            </a:r>
            <a:r>
              <a:rPr lang="en-US" altLang="zh-CN" sz="1600" dirty="0"/>
              <a:t>nearest neighbor analysis</a:t>
            </a:r>
            <a:r>
              <a:rPr lang="en-US" altLang="zh-CN" sz="1600" dirty="0" smtClean="0"/>
              <a:t>. The MUV </a:t>
            </a:r>
            <a:r>
              <a:rPr lang="en-US" altLang="zh-CN" sz="1600" dirty="0"/>
              <a:t>dataset contains 17 challenging tasks for around </a:t>
            </a:r>
            <a:r>
              <a:rPr lang="en-US" altLang="zh-CN" sz="1600" dirty="0" smtClean="0"/>
              <a:t>90 thousand </a:t>
            </a:r>
            <a:r>
              <a:rPr lang="en-US" altLang="zh-CN" sz="1600" dirty="0"/>
              <a:t>compounds and is </a:t>
            </a:r>
            <a:r>
              <a:rPr lang="en-US" altLang="zh-CN" sz="1600" dirty="0" smtClean="0"/>
              <a:t>specifically </a:t>
            </a:r>
            <a:r>
              <a:rPr lang="en-US" altLang="zh-CN" sz="1600" dirty="0"/>
              <a:t>designed for </a:t>
            </a:r>
            <a:r>
              <a:rPr lang="en-US" altLang="zh-CN" sz="1600" dirty="0" smtClean="0"/>
              <a:t>validation of </a:t>
            </a:r>
            <a:r>
              <a:rPr lang="en-US" altLang="zh-CN" sz="1600" dirty="0"/>
              <a:t>virtual screening techniques.</a:t>
            </a:r>
            <a:endParaRPr lang="zh-CN" altLang="en-US" sz="1600" dirty="0"/>
          </a:p>
        </p:txBody>
      </p:sp>
      <p:sp>
        <p:nvSpPr>
          <p:cNvPr id="6" name="矩形 5"/>
          <p:cNvSpPr/>
          <p:nvPr/>
        </p:nvSpPr>
        <p:spPr>
          <a:xfrm>
            <a:off x="412102" y="3044865"/>
            <a:ext cx="11377128" cy="1969770"/>
          </a:xfrm>
          <a:prstGeom prst="rect">
            <a:avLst/>
          </a:prstGeom>
        </p:spPr>
        <p:txBody>
          <a:bodyPr wrap="square">
            <a:spAutoFit/>
          </a:bodyPr>
          <a:lstStyle/>
          <a:p>
            <a:pPr algn="just"/>
            <a:r>
              <a:rPr lang="en-US" altLang="zh-CN" sz="2400" b="1" dirty="0" smtClean="0">
                <a:solidFill>
                  <a:srgbClr val="FF0000"/>
                </a:solidFill>
              </a:rPr>
              <a:t>HIV</a:t>
            </a:r>
          </a:p>
          <a:p>
            <a:pPr algn="just"/>
            <a:r>
              <a:rPr lang="en-US" altLang="zh-CN" dirty="0">
                <a:solidFill>
                  <a:schemeClr val="accent5"/>
                </a:solidFill>
              </a:rPr>
              <a:t>Used in </a:t>
            </a:r>
            <a:r>
              <a:rPr lang="en-US" altLang="zh-CN" dirty="0" err="1">
                <a:solidFill>
                  <a:schemeClr val="accent5"/>
                </a:solidFill>
              </a:rPr>
              <a:t>MoleculeNet</a:t>
            </a:r>
            <a:r>
              <a:rPr lang="en-US" altLang="zh-CN" dirty="0">
                <a:solidFill>
                  <a:schemeClr val="accent5"/>
                </a:solidFill>
              </a:rPr>
              <a:t> (</a:t>
            </a:r>
            <a:r>
              <a:rPr lang="en-US" altLang="zh-CN" dirty="0" err="1">
                <a:solidFill>
                  <a:schemeClr val="accent5"/>
                </a:solidFill>
              </a:rPr>
              <a:t>DeepChem</a:t>
            </a:r>
            <a:r>
              <a:rPr lang="en-US" altLang="zh-CN" dirty="0" smtClean="0">
                <a:solidFill>
                  <a:schemeClr val="accent5"/>
                </a:solidFill>
              </a:rPr>
              <a:t>)</a:t>
            </a:r>
            <a:endParaRPr lang="en-US" altLang="zh-CN" dirty="0" smtClean="0"/>
          </a:p>
          <a:p>
            <a:pPr algn="just"/>
            <a:r>
              <a:rPr lang="en-US" altLang="zh-CN" sz="1600" dirty="0" smtClean="0"/>
              <a:t>The </a:t>
            </a:r>
            <a:r>
              <a:rPr lang="en-US" altLang="zh-CN" sz="1600" dirty="0"/>
              <a:t>HIV dataset was introduced by the </a:t>
            </a:r>
            <a:r>
              <a:rPr lang="en-US" altLang="zh-CN" sz="1600" dirty="0" smtClean="0"/>
              <a:t>Drug Therapeutics </a:t>
            </a:r>
            <a:r>
              <a:rPr lang="en-US" altLang="zh-CN" sz="1600" dirty="0"/>
              <a:t>Program (DTP) AIDS Antiviral Screen, </a:t>
            </a:r>
            <a:r>
              <a:rPr lang="en-US" altLang="zh-CN" sz="1600" dirty="0" smtClean="0"/>
              <a:t>which tested </a:t>
            </a:r>
            <a:r>
              <a:rPr lang="en-US" altLang="zh-CN" sz="1600" dirty="0"/>
              <a:t>the ability to inhibit HIV replication for over 40 </a:t>
            </a:r>
            <a:r>
              <a:rPr lang="en-US" altLang="zh-CN" sz="1600" dirty="0" smtClean="0"/>
              <a:t>000 compounds.47 </a:t>
            </a:r>
            <a:r>
              <a:rPr lang="en-US" altLang="zh-CN" sz="1600" dirty="0"/>
              <a:t>Screening results were evaluated </a:t>
            </a:r>
            <a:r>
              <a:rPr lang="en-US" altLang="zh-CN" sz="1600" dirty="0" smtClean="0"/>
              <a:t>and placed into three </a:t>
            </a:r>
            <a:r>
              <a:rPr lang="en-US" altLang="zh-CN" sz="1600" dirty="0"/>
              <a:t>categories: </a:t>
            </a:r>
            <a:r>
              <a:rPr lang="en-US" altLang="zh-CN" sz="1600" dirty="0" smtClean="0"/>
              <a:t>confirmed </a:t>
            </a:r>
            <a:r>
              <a:rPr lang="en-US" altLang="zh-CN" sz="1600" dirty="0"/>
              <a:t>inactive (CI), </a:t>
            </a:r>
            <a:r>
              <a:rPr lang="en-US" altLang="zh-CN" sz="1600" dirty="0" smtClean="0"/>
              <a:t>confirmed </a:t>
            </a:r>
            <a:r>
              <a:rPr lang="en-US" altLang="zh-CN" sz="1600" dirty="0"/>
              <a:t>active (</a:t>
            </a:r>
            <a:r>
              <a:rPr lang="en-US" altLang="zh-CN" sz="1600" dirty="0" smtClean="0"/>
              <a:t>CA) and confirmed </a:t>
            </a:r>
            <a:r>
              <a:rPr lang="en-US" altLang="zh-CN" sz="1600" dirty="0"/>
              <a:t>moderately active (CM). We further combine </a:t>
            </a:r>
            <a:r>
              <a:rPr lang="en-US" altLang="zh-CN" sz="1600" dirty="0" smtClean="0"/>
              <a:t>the latter </a:t>
            </a:r>
            <a:r>
              <a:rPr lang="en-US" altLang="zh-CN" sz="1600" dirty="0"/>
              <a:t>two labels, making it a </a:t>
            </a:r>
            <a:r>
              <a:rPr lang="en-US" altLang="zh-CN" sz="1600" dirty="0" smtClean="0"/>
              <a:t>classification </a:t>
            </a:r>
            <a:r>
              <a:rPr lang="en-US" altLang="zh-CN" sz="1600" dirty="0"/>
              <a:t>task between </a:t>
            </a:r>
            <a:r>
              <a:rPr lang="en-US" altLang="zh-CN" sz="1600" dirty="0" smtClean="0"/>
              <a:t>inactive (CI</a:t>
            </a:r>
            <a:r>
              <a:rPr lang="en-US" altLang="zh-CN" sz="1600" dirty="0"/>
              <a:t>) and active (CA and CM). As we are more interested </a:t>
            </a:r>
            <a:r>
              <a:rPr lang="en-US" altLang="zh-CN" sz="1600" dirty="0" smtClean="0"/>
              <a:t>in discover </a:t>
            </a:r>
            <a:r>
              <a:rPr lang="en-US" altLang="zh-CN" sz="1600" dirty="0"/>
              <a:t>new categories of HIV inhibitors, scaffold </a:t>
            </a:r>
            <a:r>
              <a:rPr lang="en-US" altLang="zh-CN" sz="1600" dirty="0" smtClean="0"/>
              <a:t>splitting (introduced </a:t>
            </a:r>
            <a:r>
              <a:rPr lang="en-US" altLang="zh-CN" sz="1600" dirty="0"/>
              <a:t>in the next subsection) is recommended for </a:t>
            </a:r>
            <a:r>
              <a:rPr lang="en-US" altLang="zh-CN" sz="1600" dirty="0" smtClean="0"/>
              <a:t>this dataset</a:t>
            </a:r>
            <a:r>
              <a:rPr lang="en-US" altLang="zh-CN" sz="1600" dirty="0"/>
              <a:t>.</a:t>
            </a:r>
            <a:endParaRPr lang="zh-CN" altLang="en-US" sz="1600" dirty="0"/>
          </a:p>
        </p:txBody>
      </p:sp>
      <p:sp>
        <p:nvSpPr>
          <p:cNvPr id="7" name="矩形 6"/>
          <p:cNvSpPr/>
          <p:nvPr/>
        </p:nvSpPr>
        <p:spPr>
          <a:xfrm>
            <a:off x="412101" y="5028238"/>
            <a:ext cx="11377129" cy="1446550"/>
          </a:xfrm>
          <a:prstGeom prst="rect">
            <a:avLst/>
          </a:prstGeom>
        </p:spPr>
        <p:txBody>
          <a:bodyPr wrap="square">
            <a:spAutoFit/>
          </a:bodyPr>
          <a:lstStyle/>
          <a:p>
            <a:pPr algn="just"/>
            <a:r>
              <a:rPr lang="en-US" altLang="zh-CN" sz="2400" b="1" dirty="0">
                <a:solidFill>
                  <a:srgbClr val="FF0000"/>
                </a:solidFill>
              </a:rPr>
              <a:t>BACE</a:t>
            </a:r>
          </a:p>
          <a:p>
            <a:pPr algn="just"/>
            <a:r>
              <a:rPr lang="en-US" altLang="zh-CN" sz="1600" dirty="0" smtClean="0"/>
              <a:t> </a:t>
            </a:r>
            <a:r>
              <a:rPr lang="en-US" altLang="zh-CN" sz="1600" dirty="0"/>
              <a:t>The BACE dataset provides quantitative (</a:t>
            </a:r>
            <a:r>
              <a:rPr lang="en-US" altLang="zh-CN" sz="1600" dirty="0" smtClean="0"/>
              <a:t>IC50) and </a:t>
            </a:r>
            <a:r>
              <a:rPr lang="en-US" altLang="zh-CN" sz="1600" dirty="0"/>
              <a:t>qualitative (binary label) binding results for a set </a:t>
            </a:r>
            <a:r>
              <a:rPr lang="en-US" altLang="zh-CN" sz="1600" dirty="0" smtClean="0"/>
              <a:t>of inhibitors </a:t>
            </a:r>
            <a:r>
              <a:rPr lang="en-US" altLang="zh-CN" sz="1600" dirty="0"/>
              <a:t>of human b-secretase 1 (BACE-1</a:t>
            </a:r>
            <a:r>
              <a:rPr lang="en-US" altLang="zh-CN" sz="1600" dirty="0" smtClean="0"/>
              <a:t>). </a:t>
            </a:r>
            <a:r>
              <a:rPr lang="en-US" altLang="zh-CN" sz="1600" dirty="0"/>
              <a:t>All data </a:t>
            </a:r>
            <a:r>
              <a:rPr lang="en-US" altLang="zh-CN" sz="1600" dirty="0" smtClean="0"/>
              <a:t>are experimental </a:t>
            </a:r>
            <a:r>
              <a:rPr lang="en-US" altLang="zh-CN" sz="1600" dirty="0"/>
              <a:t>values reported in </a:t>
            </a:r>
            <a:r>
              <a:rPr lang="en-US" altLang="zh-CN" sz="1600" dirty="0" smtClean="0"/>
              <a:t>scientific </a:t>
            </a:r>
            <a:r>
              <a:rPr lang="en-US" altLang="zh-CN" sz="1600" dirty="0"/>
              <a:t>literature over </a:t>
            </a:r>
            <a:r>
              <a:rPr lang="en-US" altLang="zh-CN" sz="1600" dirty="0" smtClean="0"/>
              <a:t>the past </a:t>
            </a:r>
            <a:r>
              <a:rPr lang="en-US" altLang="zh-CN" sz="1600" dirty="0"/>
              <a:t>decade, some with detailed crystal structures available. </a:t>
            </a:r>
            <a:r>
              <a:rPr lang="en-US" altLang="zh-CN" sz="1600" dirty="0" smtClean="0"/>
              <a:t>We merged </a:t>
            </a:r>
            <a:r>
              <a:rPr lang="en-US" altLang="zh-CN" sz="1600" dirty="0"/>
              <a:t>a collection of 1522 compounds with their 2D </a:t>
            </a:r>
            <a:r>
              <a:rPr lang="en-US" altLang="zh-CN" sz="1600" dirty="0" smtClean="0"/>
              <a:t>structures and </a:t>
            </a:r>
            <a:r>
              <a:rPr lang="en-US" altLang="zh-CN" sz="1600" dirty="0"/>
              <a:t>binary labels in </a:t>
            </a:r>
            <a:r>
              <a:rPr lang="en-US" altLang="zh-CN" sz="1600" dirty="0" err="1"/>
              <a:t>MoleculeNet</a:t>
            </a:r>
            <a:r>
              <a:rPr lang="en-US" altLang="zh-CN" sz="1600" dirty="0"/>
              <a:t>, built as a </a:t>
            </a:r>
            <a:r>
              <a:rPr lang="en-US" altLang="zh-CN" sz="1600" dirty="0" smtClean="0"/>
              <a:t>classification task. Similarly</a:t>
            </a:r>
            <a:r>
              <a:rPr lang="en-US" altLang="zh-CN" sz="1600" dirty="0"/>
              <a:t>, regarding a single protein target, scaffold </a:t>
            </a:r>
            <a:r>
              <a:rPr lang="en-US" altLang="zh-CN" sz="1600" dirty="0" smtClean="0"/>
              <a:t>splitting will </a:t>
            </a:r>
            <a:r>
              <a:rPr lang="en-US" altLang="zh-CN" sz="1600" dirty="0"/>
              <a:t>be more practically useful.</a:t>
            </a:r>
            <a:endParaRPr lang="zh-CN" altLang="en-US" sz="1600" dirty="0"/>
          </a:p>
        </p:txBody>
      </p:sp>
    </p:spTree>
    <p:extLst>
      <p:ext uri="{BB962C8B-B14F-4D97-AF65-F5344CB8AC3E}">
        <p14:creationId xmlns:p14="http://schemas.microsoft.com/office/powerpoint/2010/main" val="162914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3565" y="281292"/>
            <a:ext cx="5209660" cy="3323987"/>
          </a:xfrm>
          <a:prstGeom prst="rect">
            <a:avLst/>
          </a:prstGeom>
          <a:noFill/>
        </p:spPr>
        <p:txBody>
          <a:bodyPr wrap="square" rtlCol="0">
            <a:spAutoFit/>
          </a:bodyPr>
          <a:lstStyle/>
          <a:p>
            <a:pPr algn="just"/>
            <a:r>
              <a:rPr lang="en-US" altLang="zh-CN" sz="2000" b="1" dirty="0" smtClean="0">
                <a:solidFill>
                  <a:srgbClr val="FF0000"/>
                </a:solidFill>
              </a:rPr>
              <a:t>Tox21</a:t>
            </a:r>
          </a:p>
          <a:p>
            <a:pPr algn="just"/>
            <a:r>
              <a:rPr lang="en-US" altLang="zh-CN" sz="1600" dirty="0">
                <a:hlinkClick r:id="rId2"/>
              </a:rPr>
              <a:t>https://tox21.gov</a:t>
            </a:r>
            <a:r>
              <a:rPr lang="en-US" altLang="zh-CN" sz="1600" dirty="0" smtClean="0">
                <a:hlinkClick r:id="rId2"/>
              </a:rPr>
              <a:t>/</a:t>
            </a:r>
            <a:endParaRPr lang="en-US" altLang="zh-CN" sz="1600" dirty="0" smtClean="0"/>
          </a:p>
          <a:p>
            <a:pPr algn="just"/>
            <a:r>
              <a:rPr lang="en-US" altLang="zh-CN" sz="1600" dirty="0" smtClean="0">
                <a:hlinkClick r:id="rId3"/>
              </a:rPr>
              <a:t>https</a:t>
            </a:r>
            <a:r>
              <a:rPr lang="en-US" altLang="zh-CN" sz="1600" dirty="0">
                <a:hlinkClick r:id="rId3"/>
              </a:rPr>
              <a:t>://tripod.nih.gov/tox21</a:t>
            </a:r>
            <a:r>
              <a:rPr lang="en-US" altLang="zh-CN" sz="1600" dirty="0" smtClean="0">
                <a:hlinkClick r:id="rId3"/>
              </a:rPr>
              <a:t>/</a:t>
            </a:r>
            <a:endParaRPr lang="en-US" altLang="zh-CN" sz="1600" dirty="0" smtClean="0"/>
          </a:p>
          <a:p>
            <a:pPr algn="just"/>
            <a:endParaRPr lang="en-US" altLang="zh-CN" dirty="0" smtClean="0"/>
          </a:p>
          <a:p>
            <a:pPr algn="just"/>
            <a:r>
              <a:rPr lang="en-US" altLang="zh-CN" sz="1400" dirty="0"/>
              <a:t>The Toxicology in the 21st Century (Tox21) program is a federal collaboration among NIH’s </a:t>
            </a:r>
            <a:r>
              <a:rPr lang="en-US" altLang="zh-CN" sz="1400" dirty="0">
                <a:hlinkClick r:id="rId4"/>
              </a:rPr>
              <a:t>NCATS</a:t>
            </a:r>
            <a:r>
              <a:rPr lang="en-US" altLang="zh-CN" sz="1400" dirty="0"/>
              <a:t> and the </a:t>
            </a:r>
            <a:r>
              <a:rPr lang="en-US" altLang="zh-CN" sz="1400" dirty="0">
                <a:hlinkClick r:id="rId5"/>
              </a:rPr>
              <a:t>National Toxicology Program</a:t>
            </a:r>
            <a:r>
              <a:rPr lang="en-US" altLang="zh-CN" sz="1400" dirty="0"/>
              <a:t> at the </a:t>
            </a:r>
            <a:r>
              <a:rPr lang="en-US" altLang="zh-CN" sz="1400" dirty="0">
                <a:hlinkClick r:id="rId6"/>
              </a:rPr>
              <a:t>National Institute of Environmental Health Sciences</a:t>
            </a:r>
            <a:r>
              <a:rPr lang="en-US" altLang="zh-CN" sz="1400" dirty="0"/>
              <a:t>; the </a:t>
            </a:r>
            <a:r>
              <a:rPr lang="en-US" altLang="zh-CN" sz="1400" dirty="0" smtClean="0"/>
              <a:t>EPA; </a:t>
            </a:r>
            <a:r>
              <a:rPr lang="en-US" altLang="zh-CN" sz="1400" dirty="0"/>
              <a:t>and the </a:t>
            </a:r>
            <a:r>
              <a:rPr lang="en-US" altLang="zh-CN" sz="1400" dirty="0" smtClean="0"/>
              <a:t>FDA. </a:t>
            </a:r>
            <a:r>
              <a:rPr lang="en-US" altLang="zh-CN" sz="1400" dirty="0"/>
              <a:t>Tox21 researchers aim to develop better toxicity assessment methods to quickly and efficiently test whether certain chemical compounds have the potential to disrupt processes in the human body that may lead to negative health effects. </a:t>
            </a:r>
            <a:r>
              <a:rPr lang="en-US" altLang="zh-CN" sz="1400" dirty="0"/>
              <a:t>Detailed assay </a:t>
            </a:r>
            <a:r>
              <a:rPr lang="en-US" altLang="zh-CN" sz="1400" dirty="0" smtClean="0"/>
              <a:t> are </a:t>
            </a:r>
            <a:r>
              <a:rPr lang="en-US" altLang="zh-CN" sz="1400" dirty="0"/>
              <a:t>publicly available </a:t>
            </a:r>
            <a:r>
              <a:rPr lang="en-US" altLang="zh-CN" sz="1400" dirty="0" smtClean="0"/>
              <a:t>on </a:t>
            </a:r>
            <a:r>
              <a:rPr lang="en-US" altLang="zh-CN" sz="1400" dirty="0"/>
              <a:t>the EPA’s </a:t>
            </a:r>
            <a:r>
              <a:rPr lang="en-US" altLang="zh-CN" sz="1400" dirty="0" smtClean="0"/>
              <a:t>website </a:t>
            </a:r>
            <a:r>
              <a:rPr lang="en-US" altLang="zh-CN" sz="1400" dirty="0" smtClean="0">
                <a:solidFill>
                  <a:srgbClr val="FF0000"/>
                </a:solidFill>
              </a:rPr>
              <a:t>(</a:t>
            </a:r>
            <a:r>
              <a:rPr lang="en-US" altLang="zh-CN" sz="1400" dirty="0">
                <a:solidFill>
                  <a:srgbClr val="FF0000"/>
                </a:solidFill>
              </a:rPr>
              <a:t>www.epa.gov/comptox) </a:t>
            </a:r>
            <a:r>
              <a:rPr lang="en-US" altLang="zh-CN" sz="1400" dirty="0" smtClean="0"/>
              <a:t>and </a:t>
            </a:r>
            <a:r>
              <a:rPr lang="en-US" altLang="zh-CN" sz="1400" dirty="0"/>
              <a:t>the NIH tripod web site </a:t>
            </a:r>
            <a:r>
              <a:rPr lang="en-US" altLang="zh-CN" sz="1400" dirty="0" smtClean="0"/>
              <a:t>(</a:t>
            </a:r>
            <a:r>
              <a:rPr lang="en-US" altLang="zh-CN" sz="1400" dirty="0"/>
              <a:t>https://tripod.nih.gov/tox21).</a:t>
            </a:r>
            <a:endParaRPr lang="en-US" altLang="zh-CN" sz="1400" dirty="0" smtClean="0"/>
          </a:p>
        </p:txBody>
      </p:sp>
      <p:sp>
        <p:nvSpPr>
          <p:cNvPr id="3" name="文本框 2"/>
          <p:cNvSpPr txBox="1"/>
          <p:nvPr/>
        </p:nvSpPr>
        <p:spPr>
          <a:xfrm>
            <a:off x="606490" y="1296955"/>
            <a:ext cx="5529078" cy="2308324"/>
          </a:xfrm>
          <a:prstGeom prst="rect">
            <a:avLst/>
          </a:prstGeom>
          <a:noFill/>
        </p:spPr>
        <p:txBody>
          <a:bodyPr wrap="none" rtlCol="0">
            <a:spAutoFit/>
          </a:bodyPr>
          <a:lstStyle/>
          <a:p>
            <a:r>
              <a:rPr lang="zh-CN" altLang="en-US" dirty="0" smtClean="0"/>
              <a:t>毒性</a:t>
            </a:r>
            <a:r>
              <a:rPr lang="zh-CN" altLang="en-US" dirty="0" smtClean="0"/>
              <a:t>数据库汇总的网址：</a:t>
            </a:r>
            <a:endParaRPr lang="en-US" altLang="zh-CN" dirty="0" smtClean="0"/>
          </a:p>
          <a:p>
            <a:r>
              <a:rPr lang="en-US" altLang="zh-CN" dirty="0">
                <a:hlinkClick r:id="rId7"/>
              </a:rPr>
              <a:t>https://</a:t>
            </a:r>
            <a:r>
              <a:rPr lang="en-US" altLang="zh-CN" dirty="0" smtClean="0">
                <a:hlinkClick r:id="rId7"/>
              </a:rPr>
              <a:t>libguides.tulane.edu/c.php?g=182492&amp;p=1202939</a:t>
            </a:r>
            <a:endParaRPr lang="en-US" altLang="zh-CN" dirty="0" smtClean="0"/>
          </a:p>
          <a:p>
            <a:r>
              <a:rPr lang="en-US" altLang="zh-CN" dirty="0">
                <a:hlinkClick r:id="rId8"/>
              </a:rPr>
              <a:t>http://</a:t>
            </a:r>
            <a:r>
              <a:rPr lang="en-US" altLang="zh-CN" dirty="0" smtClean="0">
                <a:hlinkClick r:id="rId8"/>
              </a:rPr>
              <a:t>www.meddb.info/index.php.en?cat=13</a:t>
            </a:r>
            <a:endParaRPr lang="en-US" altLang="zh-CN" dirty="0" smtClean="0"/>
          </a:p>
          <a:p>
            <a:r>
              <a:rPr lang="en-US" altLang="zh-CN" dirty="0">
                <a:hlinkClick r:id="rId9"/>
              </a:rPr>
              <a:t>https://www.hsdl.org/?</a:t>
            </a:r>
            <a:r>
              <a:rPr lang="en-US" altLang="zh-CN" dirty="0" smtClean="0">
                <a:hlinkClick r:id="rId9"/>
              </a:rPr>
              <a:t>abstract&amp;did=451497</a:t>
            </a:r>
            <a:endParaRPr lang="en-US" altLang="zh-CN" dirty="0" smtClean="0"/>
          </a:p>
          <a:p>
            <a:r>
              <a:rPr lang="en-US" altLang="zh-CN" dirty="0">
                <a:hlinkClick r:id="rId10"/>
              </a:rPr>
              <a:t>http://toxbank.net</a:t>
            </a:r>
            <a:r>
              <a:rPr lang="en-US" altLang="zh-CN" dirty="0" smtClean="0">
                <a:hlinkClick r:id="rId10"/>
              </a:rPr>
              <a:t>/</a:t>
            </a:r>
            <a:endParaRPr lang="en-US" altLang="zh-CN" dirty="0" smtClean="0"/>
          </a:p>
          <a:p>
            <a:r>
              <a:rPr lang="en-US" altLang="zh-CN" dirty="0">
                <a:hlinkClick r:id="rId11"/>
              </a:rPr>
              <a:t>http://alttox.org/resource-center/databases</a:t>
            </a:r>
            <a:r>
              <a:rPr lang="en-US" altLang="zh-CN" dirty="0" smtClean="0">
                <a:hlinkClick r:id="rId11"/>
              </a:rPr>
              <a:t>/</a:t>
            </a:r>
            <a:endParaRPr lang="en-US" altLang="zh-CN" dirty="0" smtClean="0"/>
          </a:p>
          <a:p>
            <a:r>
              <a:rPr lang="en-US" altLang="zh-CN" dirty="0">
                <a:hlinkClick r:id="rId12"/>
              </a:rPr>
              <a:t>https://www.biostars.org/p/4853</a:t>
            </a:r>
            <a:r>
              <a:rPr lang="en-US" altLang="zh-CN" dirty="0" smtClean="0">
                <a:hlinkClick r:id="rId12"/>
              </a:rPr>
              <a:t>/</a:t>
            </a:r>
            <a:endParaRPr lang="en-US" altLang="zh-CN" dirty="0" smtClean="0"/>
          </a:p>
          <a:p>
            <a:endParaRPr lang="zh-CN" altLang="en-US" dirty="0"/>
          </a:p>
        </p:txBody>
      </p:sp>
      <p:sp>
        <p:nvSpPr>
          <p:cNvPr id="4" name="矩形 3"/>
          <p:cNvSpPr/>
          <p:nvPr/>
        </p:nvSpPr>
        <p:spPr>
          <a:xfrm>
            <a:off x="4868965" y="301327"/>
            <a:ext cx="997068" cy="369332"/>
          </a:xfrm>
          <a:prstGeom prst="rect">
            <a:avLst/>
          </a:prstGeom>
        </p:spPr>
        <p:txBody>
          <a:bodyPr wrap="none">
            <a:spAutoFit/>
          </a:bodyPr>
          <a:lstStyle/>
          <a:p>
            <a:r>
              <a:rPr lang="en-US" altLang="zh-CN" b="1" dirty="0" err="1">
                <a:solidFill>
                  <a:srgbClr val="FF0000"/>
                </a:solidFill>
              </a:rPr>
              <a:t>ToxCast</a:t>
            </a:r>
            <a:endParaRPr lang="zh-CN" altLang="en-US" b="1" dirty="0">
              <a:solidFill>
                <a:srgbClr val="FF0000"/>
              </a:solidFill>
            </a:endParaRPr>
          </a:p>
        </p:txBody>
      </p:sp>
      <p:sp>
        <p:nvSpPr>
          <p:cNvPr id="5" name="矩形 4"/>
          <p:cNvSpPr/>
          <p:nvPr/>
        </p:nvSpPr>
        <p:spPr>
          <a:xfrm>
            <a:off x="263255" y="3605279"/>
            <a:ext cx="11539970" cy="2308324"/>
          </a:xfrm>
          <a:prstGeom prst="rect">
            <a:avLst/>
          </a:prstGeom>
        </p:spPr>
        <p:txBody>
          <a:bodyPr wrap="square">
            <a:spAutoFit/>
          </a:bodyPr>
          <a:lstStyle/>
          <a:p>
            <a:r>
              <a:rPr lang="en-US" altLang="zh-CN" dirty="0">
                <a:solidFill>
                  <a:srgbClr val="FF0000"/>
                </a:solidFill>
              </a:rPr>
              <a:t>History and purpose of </a:t>
            </a:r>
            <a:r>
              <a:rPr lang="en-US" altLang="zh-CN" dirty="0" err="1">
                <a:solidFill>
                  <a:srgbClr val="FF0000"/>
                </a:solidFill>
              </a:rPr>
              <a:t>ToxCast</a:t>
            </a:r>
            <a:r>
              <a:rPr lang="en-US" altLang="zh-CN" dirty="0">
                <a:solidFill>
                  <a:srgbClr val="FF0000"/>
                </a:solidFill>
              </a:rPr>
              <a:t> and Tox21</a:t>
            </a:r>
          </a:p>
          <a:p>
            <a:pPr algn="just"/>
            <a:r>
              <a:rPr lang="en-US" altLang="zh-CN" sz="1400" dirty="0" err="1"/>
              <a:t>ToxCast</a:t>
            </a:r>
            <a:r>
              <a:rPr lang="en-US" altLang="zh-CN" sz="1400" dirty="0"/>
              <a:t> and Tox21 are high-throughput chemical screening programs designed in response to the 2007 </a:t>
            </a:r>
            <a:r>
              <a:rPr lang="en-US" altLang="zh-CN" sz="1400" dirty="0" smtClean="0"/>
              <a:t> NRC </a:t>
            </a:r>
            <a:r>
              <a:rPr lang="en-US" altLang="zh-CN" sz="1400" dirty="0"/>
              <a:t>report “Toxicity Testing in the 21st Century: A Vision and a Strategy</a:t>
            </a:r>
            <a:r>
              <a:rPr lang="en-US" altLang="zh-CN" sz="1400" dirty="0" smtClean="0"/>
              <a:t>”, </a:t>
            </a:r>
            <a:r>
              <a:rPr lang="en-US" altLang="zh-CN" sz="1400" dirty="0"/>
              <a:t>which called for the use of in </a:t>
            </a:r>
            <a:r>
              <a:rPr lang="en-US" altLang="zh-CN" sz="1400" dirty="0" smtClean="0"/>
              <a:t> vitro </a:t>
            </a:r>
            <a:r>
              <a:rPr lang="en-US" altLang="zh-CN" sz="1400" dirty="0"/>
              <a:t>assays to determine the effects of thousands of largely untested chemicals on “toxicity pathways”. </a:t>
            </a:r>
            <a:r>
              <a:rPr lang="en-US" altLang="zh-CN" sz="1400" dirty="0" smtClean="0"/>
              <a:t> The </a:t>
            </a:r>
            <a:r>
              <a:rPr lang="en-US" altLang="zh-CN" sz="1400" dirty="0" err="1"/>
              <a:t>ToxCast</a:t>
            </a:r>
            <a:r>
              <a:rPr lang="en-US" altLang="zh-CN" sz="1400" dirty="0"/>
              <a:t> (Toxicity </a:t>
            </a:r>
            <a:r>
              <a:rPr lang="en-US" altLang="zh-CN" sz="1400" dirty="0" err="1"/>
              <a:t>ForeCaster</a:t>
            </a:r>
            <a:r>
              <a:rPr lang="en-US" altLang="zh-CN" sz="1400" dirty="0"/>
              <a:t>) program is run by the National Center for Computational </a:t>
            </a:r>
            <a:r>
              <a:rPr lang="en-US" altLang="zh-CN" sz="1400" dirty="0" smtClean="0"/>
              <a:t>Toxicology (NCCT</a:t>
            </a:r>
            <a:r>
              <a:rPr lang="en-US" altLang="zh-CN" sz="1400" dirty="0"/>
              <a:t>) within the EPA. The goals of this program are to identify in vitro assays and responses that are </a:t>
            </a:r>
            <a:r>
              <a:rPr lang="en-US" altLang="zh-CN" sz="1400" dirty="0" smtClean="0"/>
              <a:t>relevant </a:t>
            </a:r>
            <a:r>
              <a:rPr lang="en-US" altLang="zh-CN" sz="1400" dirty="0"/>
              <a:t>to in vivo toxicity, to develop predictive models built on the results of multiple assays and </a:t>
            </a:r>
            <a:r>
              <a:rPr lang="en-US" altLang="zh-CN" sz="1400" dirty="0" smtClean="0"/>
              <a:t>chemical </a:t>
            </a:r>
            <a:r>
              <a:rPr lang="en-US" altLang="zh-CN" sz="1400" dirty="0"/>
              <a:t>properties and to use these assays and models to screen environmental chemicals that have </a:t>
            </a:r>
            <a:r>
              <a:rPr lang="en-US" altLang="zh-CN" sz="1400" dirty="0" smtClean="0"/>
              <a:t>little </a:t>
            </a:r>
            <a:r>
              <a:rPr lang="en-US" altLang="zh-CN" sz="1400" dirty="0"/>
              <a:t>or no available toxicity data and prioritize them for further </a:t>
            </a:r>
            <a:r>
              <a:rPr lang="en-US" altLang="zh-CN" sz="1400" dirty="0" smtClean="0"/>
              <a:t>testing. The </a:t>
            </a:r>
            <a:r>
              <a:rPr lang="en-US" altLang="zh-CN" sz="1400" dirty="0"/>
              <a:t>term Tox21 is often used to </a:t>
            </a:r>
            <a:r>
              <a:rPr lang="en-US" altLang="zh-CN" sz="1400" dirty="0" smtClean="0"/>
              <a:t>describe </a:t>
            </a:r>
            <a:r>
              <a:rPr lang="en-US" altLang="zh-CN" sz="1400" dirty="0"/>
              <a:t>the concept of toxicity testing in the 21st century, but it is also the name of the formal </a:t>
            </a:r>
            <a:r>
              <a:rPr lang="en-US" altLang="zh-CN" sz="1400" dirty="0" smtClean="0"/>
              <a:t>collaboration </a:t>
            </a:r>
            <a:r>
              <a:rPr lang="en-US" altLang="zh-CN" sz="1400" dirty="0"/>
              <a:t>established to address this issue of developing new toxicity testing strategies. </a:t>
            </a:r>
            <a:r>
              <a:rPr lang="en-US" altLang="zh-CN" sz="1400" dirty="0" smtClean="0"/>
              <a:t>Tox21 leverages </a:t>
            </a:r>
            <a:r>
              <a:rPr lang="en-US" altLang="zh-CN" sz="1400" dirty="0"/>
              <a:t>the expertise of several federal agencies: US EPA (</a:t>
            </a:r>
            <a:r>
              <a:rPr lang="en-US" altLang="zh-CN" sz="1400" dirty="0" err="1"/>
              <a:t>ToxCast</a:t>
            </a:r>
            <a:r>
              <a:rPr lang="en-US" altLang="zh-CN" sz="1400" dirty="0"/>
              <a:t>), National Institutes of Health (NIH) </a:t>
            </a:r>
            <a:r>
              <a:rPr lang="en-US" altLang="zh-CN" sz="1400" dirty="0" smtClean="0"/>
              <a:t>National </a:t>
            </a:r>
            <a:r>
              <a:rPr lang="en-US" altLang="zh-CN" sz="1400" dirty="0"/>
              <a:t>Center for Advancing Translational Sciences (NCATS, formerly the NCGC), National Institute of </a:t>
            </a:r>
            <a:r>
              <a:rPr lang="en-US" altLang="zh-CN" sz="1400" dirty="0" smtClean="0"/>
              <a:t>Environmental </a:t>
            </a:r>
            <a:r>
              <a:rPr lang="en-US" altLang="zh-CN" sz="1400" dirty="0"/>
              <a:t>Health Sciences (NIEHS) National Toxicology Program (NTP) and the Food and Drug </a:t>
            </a:r>
            <a:r>
              <a:rPr lang="en-US" altLang="zh-CN" sz="1400" dirty="0" smtClean="0"/>
              <a:t>Administration </a:t>
            </a:r>
            <a:r>
              <a:rPr lang="en-US" altLang="zh-CN" sz="1400" dirty="0"/>
              <a:t>(FDA).</a:t>
            </a:r>
            <a:endParaRPr lang="zh-CN" altLang="en-US" sz="1400" dirty="0"/>
          </a:p>
        </p:txBody>
      </p:sp>
      <p:sp>
        <p:nvSpPr>
          <p:cNvPr id="6" name="矩形 5"/>
          <p:cNvSpPr/>
          <p:nvPr/>
        </p:nvSpPr>
        <p:spPr>
          <a:xfrm>
            <a:off x="160619" y="6395693"/>
            <a:ext cx="8299067" cy="338554"/>
          </a:xfrm>
          <a:prstGeom prst="rect">
            <a:avLst/>
          </a:prstGeom>
        </p:spPr>
        <p:txBody>
          <a:bodyPr wrap="none">
            <a:spAutoFit/>
          </a:bodyPr>
          <a:lstStyle/>
          <a:p>
            <a:r>
              <a:rPr lang="en-US" altLang="zh-CN" sz="1600" dirty="0" smtClean="0"/>
              <a:t>2019</a:t>
            </a:r>
            <a:r>
              <a:rPr lang="zh-CN" altLang="en-US" sz="1600" dirty="0" smtClean="0"/>
              <a:t>年开始，</a:t>
            </a:r>
            <a:r>
              <a:rPr lang="en-US" altLang="zh-CN" sz="1600" dirty="0" smtClean="0"/>
              <a:t>EDSP21 </a:t>
            </a:r>
            <a:r>
              <a:rPr lang="en-US" altLang="zh-CN" sz="1600" dirty="0"/>
              <a:t>and </a:t>
            </a:r>
            <a:r>
              <a:rPr lang="en-US" altLang="zh-CN" sz="1600" dirty="0" err="1"/>
              <a:t>ToxCast</a:t>
            </a:r>
            <a:r>
              <a:rPr lang="en-US" altLang="zh-CN" sz="1600" dirty="0"/>
              <a:t> </a:t>
            </a:r>
            <a:r>
              <a:rPr lang="en-US" altLang="zh-CN" sz="1600" dirty="0" smtClean="0"/>
              <a:t>dashboards </a:t>
            </a:r>
            <a:r>
              <a:rPr lang="zh-CN" altLang="en-US" sz="1600" dirty="0" smtClean="0"/>
              <a:t>已经被迁移到</a:t>
            </a:r>
            <a:r>
              <a:rPr lang="en-US" altLang="zh-CN" sz="1600" b="1" dirty="0">
                <a:solidFill>
                  <a:srgbClr val="FF0000"/>
                </a:solidFill>
              </a:rPr>
              <a:t>CompTox Chemicals Dashboard</a:t>
            </a:r>
            <a:endParaRPr lang="en-US" altLang="zh-CN" sz="1600" b="1" dirty="0">
              <a:solidFill>
                <a:srgbClr val="FF0000"/>
              </a:solidFill>
            </a:endParaRPr>
          </a:p>
        </p:txBody>
      </p:sp>
    </p:spTree>
    <p:extLst>
      <p:ext uri="{BB962C8B-B14F-4D97-AF65-F5344CB8AC3E}">
        <p14:creationId xmlns:p14="http://schemas.microsoft.com/office/powerpoint/2010/main" val="352418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8066" y="295861"/>
            <a:ext cx="5851454" cy="6124754"/>
          </a:xfrm>
          <a:prstGeom prst="rect">
            <a:avLst/>
          </a:prstGeom>
        </p:spPr>
        <p:txBody>
          <a:bodyPr wrap="square">
            <a:spAutoFit/>
          </a:bodyPr>
          <a:lstStyle/>
          <a:p>
            <a:pPr algn="just"/>
            <a:r>
              <a:rPr lang="en-US" altLang="zh-CN" sz="2000" b="1" dirty="0">
                <a:solidFill>
                  <a:srgbClr val="FF0000"/>
                </a:solidFill>
              </a:rPr>
              <a:t>CompTox Chemicals </a:t>
            </a:r>
            <a:r>
              <a:rPr lang="en-US" altLang="zh-CN" sz="2000" b="1" dirty="0" smtClean="0">
                <a:solidFill>
                  <a:srgbClr val="FF0000"/>
                </a:solidFill>
              </a:rPr>
              <a:t>Dashboard</a:t>
            </a:r>
          </a:p>
          <a:p>
            <a:pPr algn="just"/>
            <a:r>
              <a:rPr lang="zh-CN" altLang="en-US" b="1" dirty="0" smtClean="0">
                <a:solidFill>
                  <a:srgbClr val="FF0000"/>
                </a:solidFill>
              </a:rPr>
              <a:t>集成大量数据的先进的</a:t>
            </a:r>
            <a:r>
              <a:rPr lang="en-US" altLang="zh-CN" b="1" dirty="0" smtClean="0">
                <a:solidFill>
                  <a:srgbClr val="FF0000"/>
                </a:solidFill>
              </a:rPr>
              <a:t>web</a:t>
            </a:r>
            <a:r>
              <a:rPr lang="zh-CN" altLang="en-US" b="1" dirty="0" smtClean="0">
                <a:solidFill>
                  <a:srgbClr val="FF0000"/>
                </a:solidFill>
              </a:rPr>
              <a:t>端搜索</a:t>
            </a:r>
            <a:r>
              <a:rPr lang="en-US" altLang="zh-CN" b="1" dirty="0" smtClean="0">
                <a:solidFill>
                  <a:srgbClr val="FF0000"/>
                </a:solidFill>
              </a:rPr>
              <a:t>(</a:t>
            </a:r>
            <a:r>
              <a:rPr lang="zh-CN" altLang="en-US" b="1" dirty="0" smtClean="0">
                <a:solidFill>
                  <a:srgbClr val="FF0000"/>
                </a:solidFill>
              </a:rPr>
              <a:t>数据访问下载</a:t>
            </a:r>
            <a:r>
              <a:rPr lang="en-US" altLang="zh-CN" b="1" dirty="0" smtClean="0">
                <a:solidFill>
                  <a:srgbClr val="FF0000"/>
                </a:solidFill>
              </a:rPr>
              <a:t>)</a:t>
            </a:r>
            <a:r>
              <a:rPr lang="zh-CN" altLang="en-US" b="1" dirty="0" smtClean="0">
                <a:solidFill>
                  <a:srgbClr val="FF0000"/>
                </a:solidFill>
              </a:rPr>
              <a:t>平台</a:t>
            </a:r>
            <a:endParaRPr lang="en-US" altLang="zh-CN" b="1" dirty="0" smtClean="0">
              <a:solidFill>
                <a:srgbClr val="FF0000"/>
              </a:solidFill>
            </a:endParaRPr>
          </a:p>
          <a:p>
            <a:pPr algn="just"/>
            <a:r>
              <a:rPr lang="en-US" altLang="zh-CN" dirty="0">
                <a:hlinkClick r:id="rId2"/>
              </a:rPr>
              <a:t>https://</a:t>
            </a:r>
            <a:r>
              <a:rPr lang="en-US" altLang="zh-CN" dirty="0" smtClean="0">
                <a:hlinkClick r:id="rId2"/>
              </a:rPr>
              <a:t>comptox.epa.gov/dashboard</a:t>
            </a:r>
            <a:endParaRPr lang="en-US" altLang="zh-CN" dirty="0" smtClean="0"/>
          </a:p>
          <a:p>
            <a:pPr algn="just"/>
            <a:r>
              <a:rPr lang="zh-CN" altLang="en-US" sz="1600" dirty="0" smtClean="0"/>
              <a:t>文献介绍：</a:t>
            </a:r>
            <a:r>
              <a:rPr lang="en-US" altLang="zh-CN" sz="1600" dirty="0"/>
              <a:t> </a:t>
            </a:r>
            <a:r>
              <a:rPr lang="en-US" altLang="zh-CN" sz="1600" dirty="0">
                <a:hlinkClick r:id="rId3"/>
              </a:rPr>
              <a:t>https://</a:t>
            </a:r>
            <a:r>
              <a:rPr lang="en-US" altLang="zh-CN" sz="1600" dirty="0" smtClean="0">
                <a:hlinkClick r:id="rId3"/>
              </a:rPr>
              <a:t>doi.org/10.1186/s13321-017-0247-6</a:t>
            </a:r>
            <a:endParaRPr lang="en-US" altLang="zh-CN" sz="1600" dirty="0" smtClean="0"/>
          </a:p>
          <a:p>
            <a:pPr algn="just"/>
            <a:endParaRPr lang="en-US" altLang="zh-CN" sz="1600" dirty="0" smtClean="0"/>
          </a:p>
          <a:p>
            <a:pPr algn="just"/>
            <a:r>
              <a:rPr lang="zh-CN" altLang="en-US" sz="1600" dirty="0" smtClean="0"/>
              <a:t>（翻译）尽管</a:t>
            </a:r>
            <a:r>
              <a:rPr lang="zh-CN" altLang="en-US" sz="1600" dirty="0"/>
              <a:t>有许多在线数据库提供了对化学数据的访问，但人们越来越需要高质量、结构化、精心策划的开放数据，以满足环境科学和计算毒理学社区的各种需求。 美国环境保护署 （</a:t>
            </a:r>
            <a:r>
              <a:rPr lang="en-US" altLang="zh-CN" sz="1600" dirty="0"/>
              <a:t>EPA</a:t>
            </a:r>
            <a:r>
              <a:rPr lang="zh-CN" altLang="en-US" sz="1600" dirty="0"/>
              <a:t>） 基于 </a:t>
            </a:r>
            <a:r>
              <a:rPr lang="en-US" altLang="zh-CN" sz="1600" dirty="0"/>
              <a:t>Web </a:t>
            </a:r>
            <a:r>
              <a:rPr lang="zh-CN" altLang="en-US" sz="1600" dirty="0"/>
              <a:t>的 </a:t>
            </a:r>
            <a:r>
              <a:rPr lang="en-US" altLang="zh-CN" sz="1600" dirty="0"/>
              <a:t>CompTox </a:t>
            </a:r>
            <a:r>
              <a:rPr lang="zh-CN" altLang="en-US" sz="1600" dirty="0"/>
              <a:t>化学仪表板正在通过化学信息学层集成不同类型的相关领域数据，该层建立在与化学结构相关的精心策划物质数据库之上，从而满足这些需求。</a:t>
            </a:r>
            <a:r>
              <a:rPr lang="zh-CN" altLang="en-US" sz="1600" dirty="0">
                <a:solidFill>
                  <a:srgbClr val="FF0000"/>
                </a:solidFill>
              </a:rPr>
              <a:t>这些数据包括物理化学、环境命运和运输、暴露、使用、体内毒性和体外生物测评</a:t>
            </a:r>
            <a:r>
              <a:rPr lang="zh-CN" altLang="en-US" sz="1600" dirty="0" smtClean="0">
                <a:solidFill>
                  <a:srgbClr val="FF0000"/>
                </a:solidFill>
              </a:rPr>
              <a:t>数据</a:t>
            </a:r>
            <a:r>
              <a:rPr lang="zh-CN" altLang="en-US" sz="1600" dirty="0" smtClean="0"/>
              <a:t>，</a:t>
            </a:r>
            <a:r>
              <a:rPr lang="zh-CN" altLang="en-US" sz="1600" dirty="0"/>
              <a:t>与 </a:t>
            </a:r>
            <a:r>
              <a:rPr lang="en-US" altLang="zh-CN" sz="1600" dirty="0"/>
              <a:t>EPA </a:t>
            </a:r>
            <a:r>
              <a:rPr lang="zh-CN" altLang="en-US" sz="1600" dirty="0"/>
              <a:t>的其他数据和公共领域在线资源相连。批量搜索允许以多种不同格式直接映射和下载多个数据流的化学标识符 （</a:t>
            </a:r>
            <a:r>
              <a:rPr lang="en-US" altLang="zh-CN" sz="1600" dirty="0"/>
              <a:t>ID</a:t>
            </a:r>
            <a:r>
              <a:rPr lang="zh-CN" altLang="en-US" sz="1600" dirty="0"/>
              <a:t>）。这有助于快速获取可用于收集化学品的可用结构、属性、毒性和生物分析数据（一次数百至数千个）。提供先进的搜索功能，例如，支持使用质谱技术对化学品进行非定向分析和识别。化学数据库的内容目前包含</a:t>
            </a:r>
            <a:r>
              <a:rPr lang="zh-CN" altLang="en-US" sz="1600" dirty="0" smtClean="0"/>
              <a:t>约约</a:t>
            </a:r>
            <a:r>
              <a:rPr lang="en-US" altLang="zh-CN" sz="1600" dirty="0" smtClean="0">
                <a:solidFill>
                  <a:srgbClr val="FF0000"/>
                </a:solidFill>
              </a:rPr>
              <a:t>760</a:t>
            </a:r>
            <a:r>
              <a:rPr lang="en-US" altLang="zh-CN" sz="1600" dirty="0">
                <a:solidFill>
                  <a:srgbClr val="FF0000"/>
                </a:solidFill>
              </a:rPr>
              <a:t>,</a:t>
            </a:r>
            <a:r>
              <a:rPr lang="en-US" altLang="zh-CN" sz="1600" dirty="0" smtClean="0">
                <a:solidFill>
                  <a:srgbClr val="FF0000"/>
                </a:solidFill>
              </a:rPr>
              <a:t>000</a:t>
            </a:r>
            <a:r>
              <a:rPr lang="zh-CN" altLang="en-US" sz="1600" dirty="0"/>
              <a:t>种物质，可作为公共领域数据下载。在过去 </a:t>
            </a:r>
            <a:r>
              <a:rPr lang="en-US" altLang="zh-CN" sz="1600" dirty="0"/>
              <a:t>15 </a:t>
            </a:r>
            <a:r>
              <a:rPr lang="zh-CN" altLang="en-US" sz="1600" dirty="0"/>
              <a:t>年中，</a:t>
            </a:r>
            <a:r>
              <a:rPr lang="en-US" altLang="zh-CN" sz="1600" dirty="0"/>
              <a:t>EPA </a:t>
            </a:r>
            <a:r>
              <a:rPr lang="en-US" altLang="zh-CN" sz="1600" dirty="0" err="1" smtClean="0"/>
              <a:t>DSSTox</a:t>
            </a:r>
            <a:r>
              <a:rPr lang="en-US" altLang="zh-CN" sz="1600" dirty="0" smtClean="0"/>
              <a:t> </a:t>
            </a:r>
            <a:r>
              <a:rPr lang="zh-CN" altLang="en-US" sz="1600" dirty="0"/>
              <a:t>项目中的人工和自动固化技术对仪表板的化学含量进行了聚合</a:t>
            </a:r>
            <a:r>
              <a:rPr lang="zh-CN" altLang="en-US" sz="1600" dirty="0" smtClean="0"/>
              <a:t>。它</a:t>
            </a:r>
            <a:r>
              <a:rPr lang="zh-CN" altLang="en-US" sz="1600" dirty="0"/>
              <a:t>正在不断发展，同时为用户社区提供一个灵活和动态的基于 </a:t>
            </a:r>
            <a:r>
              <a:rPr lang="en-US" altLang="zh-CN" sz="1600" dirty="0"/>
              <a:t>Web </a:t>
            </a:r>
            <a:r>
              <a:rPr lang="zh-CN" altLang="en-US" sz="1600" dirty="0"/>
              <a:t>的平台，用于数据和资源的集成、处理、可视化和交付。仪表板为全球毒理学家和环境科学家社区的广泛研究和监管计划提供支持。</a:t>
            </a:r>
          </a:p>
        </p:txBody>
      </p:sp>
      <p:pic>
        <p:nvPicPr>
          <p:cNvPr id="5" name="图片 4"/>
          <p:cNvPicPr>
            <a:picLocks noChangeAspect="1"/>
          </p:cNvPicPr>
          <p:nvPr/>
        </p:nvPicPr>
        <p:blipFill>
          <a:blip r:embed="rId4"/>
          <a:stretch>
            <a:fillRect/>
          </a:stretch>
        </p:blipFill>
        <p:spPr>
          <a:xfrm>
            <a:off x="6262785" y="682347"/>
            <a:ext cx="5848350" cy="4876800"/>
          </a:xfrm>
          <a:prstGeom prst="rect">
            <a:avLst/>
          </a:prstGeom>
        </p:spPr>
      </p:pic>
    </p:spTree>
    <p:extLst>
      <p:ext uri="{BB962C8B-B14F-4D97-AF65-F5344CB8AC3E}">
        <p14:creationId xmlns:p14="http://schemas.microsoft.com/office/powerpoint/2010/main" val="59853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9992" y="323281"/>
            <a:ext cx="9081796" cy="1200329"/>
          </a:xfrm>
          <a:prstGeom prst="rect">
            <a:avLst/>
          </a:prstGeom>
        </p:spPr>
        <p:txBody>
          <a:bodyPr wrap="square">
            <a:spAutoFit/>
          </a:bodyPr>
          <a:lstStyle/>
          <a:p>
            <a:r>
              <a:rPr lang="en-US" altLang="zh-CN" b="1" dirty="0">
                <a:solidFill>
                  <a:srgbClr val="FF0000"/>
                </a:solidFill>
              </a:rPr>
              <a:t>COVID-19</a:t>
            </a:r>
            <a:r>
              <a:rPr lang="en-US" altLang="zh-CN" dirty="0"/>
              <a:t> is an emerging, rapidly evolving situation.</a:t>
            </a:r>
          </a:p>
          <a:p>
            <a:r>
              <a:rPr lang="en-US" altLang="zh-CN" dirty="0" smtClean="0"/>
              <a:t>Get </a:t>
            </a:r>
            <a:r>
              <a:rPr lang="en-US" altLang="zh-CN" dirty="0"/>
              <a:t>the latest public health information from CDC: https://www.coronavirus.gov</a:t>
            </a:r>
          </a:p>
          <a:p>
            <a:r>
              <a:rPr lang="en-US" altLang="zh-CN" dirty="0"/>
              <a:t>Get the latest research information from NIH: https://covid19.nih.gov</a:t>
            </a:r>
          </a:p>
          <a:p>
            <a:r>
              <a:rPr lang="en-US" altLang="zh-CN" dirty="0"/>
              <a:t>Learn more about COVID-19 and you from HHS: https://combatcovid.hhs.gov</a:t>
            </a:r>
            <a:endParaRPr lang="zh-CN" altLang="en-US" dirty="0"/>
          </a:p>
        </p:txBody>
      </p:sp>
      <p:sp>
        <p:nvSpPr>
          <p:cNvPr id="7" name="矩形 6"/>
          <p:cNvSpPr/>
          <p:nvPr/>
        </p:nvSpPr>
        <p:spPr>
          <a:xfrm>
            <a:off x="472750" y="3009037"/>
            <a:ext cx="9641633" cy="1477328"/>
          </a:xfrm>
          <a:prstGeom prst="rect">
            <a:avLst/>
          </a:prstGeom>
        </p:spPr>
        <p:txBody>
          <a:bodyPr wrap="square">
            <a:spAutoFit/>
          </a:bodyPr>
          <a:lstStyle/>
          <a:p>
            <a:pPr algn="just"/>
            <a:r>
              <a:rPr lang="en-US" altLang="zh-CN" dirty="0"/>
              <a:t>The </a:t>
            </a:r>
            <a:r>
              <a:rPr lang="en-US" altLang="zh-CN" b="1" dirty="0"/>
              <a:t>National Institutes of Health</a:t>
            </a:r>
            <a:r>
              <a:rPr lang="en-US" altLang="zh-CN" dirty="0"/>
              <a:t> (</a:t>
            </a:r>
            <a:r>
              <a:rPr lang="en-US" altLang="zh-CN" b="1" dirty="0"/>
              <a:t>NIH</a:t>
            </a:r>
            <a:r>
              <a:rPr lang="en-US" altLang="zh-CN" dirty="0"/>
              <a:t>) </a:t>
            </a:r>
            <a:r>
              <a:rPr lang="en-US" altLang="zh-CN" dirty="0" smtClean="0"/>
              <a:t>is </a:t>
            </a:r>
            <a:r>
              <a:rPr lang="en-US" altLang="zh-CN" dirty="0"/>
              <a:t>the primary agency of the </a:t>
            </a:r>
            <a:r>
              <a:rPr lang="en-US" altLang="zh-CN" dirty="0">
                <a:hlinkClick r:id="rId2" tooltip="United States government"/>
              </a:rPr>
              <a:t>United States government</a:t>
            </a:r>
            <a:r>
              <a:rPr lang="en-US" altLang="zh-CN" dirty="0"/>
              <a:t> responsible for </a:t>
            </a:r>
            <a:r>
              <a:rPr lang="en-US" altLang="zh-CN" dirty="0">
                <a:hlinkClick r:id="rId3" tooltip="Biomedical"/>
              </a:rPr>
              <a:t>biomedical</a:t>
            </a:r>
            <a:r>
              <a:rPr lang="en-US" altLang="zh-CN" dirty="0"/>
              <a:t> and </a:t>
            </a:r>
            <a:r>
              <a:rPr lang="en-US" altLang="zh-CN" dirty="0">
                <a:hlinkClick r:id="rId4" tooltip="Public health"/>
              </a:rPr>
              <a:t>public health</a:t>
            </a:r>
            <a:r>
              <a:rPr lang="en-US" altLang="zh-CN" dirty="0"/>
              <a:t> research. It was founded in the late 1880s and is now part of the </a:t>
            </a:r>
            <a:r>
              <a:rPr lang="en-US" altLang="zh-CN" dirty="0">
                <a:hlinkClick r:id="rId5" tooltip="United States Department of Health and Human Services"/>
              </a:rPr>
              <a:t>United States Department of Health and Human Services</a:t>
            </a:r>
            <a:r>
              <a:rPr lang="en-US" altLang="zh-CN" dirty="0"/>
              <a:t>.</a:t>
            </a:r>
            <a:endParaRPr lang="en-US" altLang="zh-CN" dirty="0" smtClean="0"/>
          </a:p>
          <a:p>
            <a:pPr algn="just"/>
            <a:r>
              <a:rPr lang="en-US" altLang="zh-CN" dirty="0" smtClean="0"/>
              <a:t>The </a:t>
            </a:r>
            <a:r>
              <a:rPr lang="en-US" altLang="zh-CN" b="1" dirty="0"/>
              <a:t>U</a:t>
            </a:r>
            <a:r>
              <a:rPr lang="en-US" altLang="zh-CN" dirty="0"/>
              <a:t>nited </a:t>
            </a:r>
            <a:r>
              <a:rPr lang="en-US" altLang="zh-CN" b="1" dirty="0"/>
              <a:t>S</a:t>
            </a:r>
            <a:r>
              <a:rPr lang="en-US" altLang="zh-CN" dirty="0"/>
              <a:t>tates </a:t>
            </a:r>
            <a:r>
              <a:rPr lang="en-US" altLang="zh-CN" b="1" dirty="0"/>
              <a:t>National Library of Medicine (NLM), </a:t>
            </a:r>
            <a:r>
              <a:rPr lang="en-US" altLang="zh-CN" dirty="0"/>
              <a:t>operated by the United States federal government, is the </a:t>
            </a:r>
            <a:r>
              <a:rPr lang="en-US" altLang="zh-CN" dirty="0" smtClean="0"/>
              <a:t>world’s </a:t>
            </a:r>
            <a:r>
              <a:rPr lang="en-US" altLang="zh-CN" dirty="0"/>
              <a:t>largest medical library</a:t>
            </a:r>
            <a:r>
              <a:rPr lang="en-US" altLang="zh-CN" dirty="0" smtClean="0"/>
              <a:t>. The </a:t>
            </a:r>
            <a:r>
              <a:rPr lang="en-US" altLang="zh-CN" dirty="0"/>
              <a:t>NLM is an institute within the </a:t>
            </a:r>
            <a:r>
              <a:rPr lang="en-US" altLang="zh-CN" dirty="0" smtClean="0"/>
              <a:t>NIH.</a:t>
            </a:r>
            <a:endParaRPr lang="zh-CN" altLang="en-US" dirty="0"/>
          </a:p>
        </p:txBody>
      </p:sp>
      <p:sp>
        <p:nvSpPr>
          <p:cNvPr id="8" name="矩形 7"/>
          <p:cNvSpPr/>
          <p:nvPr/>
        </p:nvSpPr>
        <p:spPr>
          <a:xfrm>
            <a:off x="472750" y="5140796"/>
            <a:ext cx="8152616" cy="1015663"/>
          </a:xfrm>
          <a:prstGeom prst="rect">
            <a:avLst/>
          </a:prstGeom>
        </p:spPr>
        <p:txBody>
          <a:bodyPr wrap="none">
            <a:spAutoFit/>
          </a:bodyPr>
          <a:lstStyle/>
          <a:p>
            <a:r>
              <a:rPr lang="en-US" altLang="zh-CN" sz="2400" b="1" dirty="0">
                <a:solidFill>
                  <a:srgbClr val="FF0000"/>
                </a:solidFill>
              </a:rPr>
              <a:t>European Bioinformatics Institute: biological </a:t>
            </a:r>
            <a:r>
              <a:rPr lang="en-US" altLang="zh-CN" sz="2400" b="1" dirty="0" smtClean="0">
                <a:solidFill>
                  <a:srgbClr val="FF0000"/>
                </a:solidFill>
              </a:rPr>
              <a:t>databases</a:t>
            </a:r>
          </a:p>
          <a:p>
            <a:r>
              <a:rPr lang="zh-CN" altLang="en-US" dirty="0" smtClean="0"/>
              <a:t>欧洲生物信息研究所提供的所有数据库和工具：</a:t>
            </a:r>
            <a:r>
              <a:rPr lang="en-US" altLang="zh-CN" dirty="0" smtClean="0">
                <a:hlinkClick r:id="rId6"/>
              </a:rPr>
              <a:t>https</a:t>
            </a:r>
            <a:r>
              <a:rPr lang="en-US" altLang="zh-CN" dirty="0">
                <a:hlinkClick r:id="rId6"/>
              </a:rPr>
              <a:t>://</a:t>
            </a:r>
            <a:r>
              <a:rPr lang="en-US" altLang="zh-CN" dirty="0" smtClean="0">
                <a:hlinkClick r:id="rId6"/>
              </a:rPr>
              <a:t>www.ebi.ac.uk/services/all</a:t>
            </a:r>
            <a:endParaRPr lang="en-US" altLang="zh-CN" dirty="0" smtClean="0"/>
          </a:p>
          <a:p>
            <a:endParaRPr lang="zh-CN" altLang="en-US" dirty="0"/>
          </a:p>
        </p:txBody>
      </p:sp>
    </p:spTree>
    <p:extLst>
      <p:ext uri="{BB962C8B-B14F-4D97-AF65-F5344CB8AC3E}">
        <p14:creationId xmlns:p14="http://schemas.microsoft.com/office/powerpoint/2010/main" val="153004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411" y="5052441"/>
            <a:ext cx="11971176" cy="1754326"/>
          </a:xfrm>
          <a:prstGeom prst="rect">
            <a:avLst/>
          </a:prstGeom>
        </p:spPr>
        <p:txBody>
          <a:bodyPr wrap="square">
            <a:spAutoFit/>
          </a:bodyPr>
          <a:lstStyle/>
          <a:p>
            <a:pPr algn="just"/>
            <a:r>
              <a:rPr lang="en-US" altLang="zh-CN" sz="1400" dirty="0"/>
              <a:t>The Toxicology Data Network </a:t>
            </a:r>
            <a:r>
              <a:rPr lang="en-US" altLang="zh-CN" b="1" dirty="0">
                <a:solidFill>
                  <a:srgbClr val="FF0000"/>
                </a:solidFill>
              </a:rPr>
              <a:t>(TOXNET) </a:t>
            </a:r>
            <a:r>
              <a:rPr lang="en-US" altLang="zh-CN" sz="1400" dirty="0"/>
              <a:t>is a group of databases hosted on the </a:t>
            </a:r>
            <a:r>
              <a:rPr lang="en-US" altLang="zh-CN" sz="1400" dirty="0" smtClean="0"/>
              <a:t>NLM </a:t>
            </a:r>
            <a:r>
              <a:rPr lang="en-US" altLang="zh-CN" sz="1400" dirty="0"/>
              <a:t>website that covers </a:t>
            </a:r>
            <a:r>
              <a:rPr lang="en-US" altLang="zh-CN" sz="1400" dirty="0" smtClean="0"/>
              <a:t>“</a:t>
            </a:r>
            <a:r>
              <a:rPr lang="en-US" altLang="zh-CN" sz="1400" i="1" dirty="0" smtClean="0">
                <a:solidFill>
                  <a:srgbClr val="0070C0"/>
                </a:solidFill>
              </a:rPr>
              <a:t>chemicals </a:t>
            </a:r>
            <a:r>
              <a:rPr lang="en-US" altLang="zh-CN" sz="1400" i="1" dirty="0">
                <a:solidFill>
                  <a:srgbClr val="0070C0"/>
                </a:solidFill>
              </a:rPr>
              <a:t>and drugs, diseases and the environment, environmental health, occupational safety and health, poisoning, risk assessment and regulations, and </a:t>
            </a:r>
            <a:r>
              <a:rPr lang="en-US" altLang="zh-CN" sz="1400" i="1" dirty="0" smtClean="0">
                <a:solidFill>
                  <a:srgbClr val="0070C0"/>
                </a:solidFill>
              </a:rPr>
              <a:t>toxicology</a:t>
            </a:r>
            <a:r>
              <a:rPr lang="en-US" altLang="zh-CN" sz="1400" dirty="0" smtClean="0"/>
              <a:t>”. </a:t>
            </a:r>
            <a:r>
              <a:rPr lang="en-US" altLang="zh-CN" sz="1400" dirty="0"/>
              <a:t>The TOXNET databases include</a:t>
            </a:r>
            <a:r>
              <a:rPr lang="en-US" altLang="zh-CN" sz="1400" dirty="0" smtClean="0"/>
              <a:t>: </a:t>
            </a:r>
            <a:r>
              <a:rPr lang="en-US" altLang="zh-CN" sz="1400" b="1" dirty="0"/>
              <a:t>HSDB</a:t>
            </a:r>
            <a:r>
              <a:rPr lang="en-US" altLang="zh-CN" sz="1400" dirty="0"/>
              <a:t>: Hazardous Substances Data </a:t>
            </a:r>
            <a:r>
              <a:rPr lang="en-US" altLang="zh-CN" sz="1400" dirty="0"/>
              <a:t>Bank; </a:t>
            </a:r>
            <a:r>
              <a:rPr lang="en-US" altLang="zh-CN" sz="1400" dirty="0" smtClean="0"/>
              <a:t>TOXLINE, etc.</a:t>
            </a:r>
          </a:p>
          <a:p>
            <a:pPr algn="just"/>
            <a:r>
              <a:rPr lang="zh-CN" altLang="en-US" sz="1400" dirty="0" smtClean="0"/>
              <a:t>（共</a:t>
            </a:r>
            <a:r>
              <a:rPr lang="en-US" altLang="zh-CN" sz="1400" dirty="0" smtClean="0"/>
              <a:t>13</a:t>
            </a:r>
            <a:r>
              <a:rPr lang="zh-CN" altLang="en-US" sz="1400" dirty="0" smtClean="0"/>
              <a:t>个子数据库）详情见：</a:t>
            </a:r>
            <a:r>
              <a:rPr lang="en-US" altLang="zh-CN" sz="1400" dirty="0">
                <a:hlinkClick r:id="rId3"/>
              </a:rPr>
              <a:t>https://</a:t>
            </a:r>
            <a:r>
              <a:rPr lang="en-US" altLang="zh-CN" sz="1400" dirty="0" smtClean="0">
                <a:hlinkClick r:id="rId3"/>
              </a:rPr>
              <a:t>en.wikipedia.org/wiki/Hazardous_Substances_Data_Bank</a:t>
            </a:r>
            <a:endParaRPr lang="en-US" altLang="zh-CN" sz="1400" dirty="0" smtClean="0"/>
          </a:p>
          <a:p>
            <a:pPr algn="just"/>
            <a:endParaRPr lang="en-US" altLang="zh-CN" sz="1600" dirty="0"/>
          </a:p>
          <a:p>
            <a:pPr algn="just"/>
            <a:r>
              <a:rPr lang="en-US" altLang="zh-CN" sz="1400" dirty="0"/>
              <a:t>As part of a broader NLM reorganization, most of </a:t>
            </a:r>
            <a:r>
              <a:rPr lang="en-US" altLang="zh-CN" sz="1400" dirty="0" smtClean="0"/>
              <a:t>NLM‘s </a:t>
            </a:r>
            <a:r>
              <a:rPr lang="en-US" altLang="zh-CN" sz="1400" dirty="0"/>
              <a:t>toxicology information services have been integrated into other NLM products and services</a:t>
            </a:r>
            <a:r>
              <a:rPr lang="en-US" altLang="zh-CN" sz="1400" dirty="0" smtClean="0"/>
              <a:t>. </a:t>
            </a:r>
          </a:p>
          <a:p>
            <a:pPr algn="just"/>
            <a:r>
              <a:rPr lang="zh-CN" altLang="en-US" b="1" dirty="0" smtClean="0">
                <a:solidFill>
                  <a:srgbClr val="FF0000"/>
                </a:solidFill>
              </a:rPr>
              <a:t>（但该数据库已经被合并，具体情况见：</a:t>
            </a:r>
            <a:r>
              <a:rPr lang="en-US" altLang="zh-CN" b="1" dirty="0">
                <a:solidFill>
                  <a:srgbClr val="FF0000"/>
                </a:solidFill>
                <a:hlinkClick r:id="rId4"/>
              </a:rPr>
              <a:t>https://</a:t>
            </a:r>
            <a:r>
              <a:rPr lang="en-US" altLang="zh-CN" b="1" dirty="0" smtClean="0">
                <a:solidFill>
                  <a:srgbClr val="FF0000"/>
                </a:solidFill>
                <a:hlinkClick r:id="rId4"/>
              </a:rPr>
              <a:t>www.nlm.nih.gov/toxnet/index.html</a:t>
            </a:r>
            <a:r>
              <a:rPr lang="zh-CN" altLang="en-US" b="1" dirty="0" smtClean="0">
                <a:solidFill>
                  <a:srgbClr val="FF0000"/>
                </a:solidFill>
              </a:rPr>
              <a:t>）主体合并进了</a:t>
            </a:r>
            <a:r>
              <a:rPr lang="en-US" altLang="zh-CN" b="1" dirty="0" smtClean="0">
                <a:solidFill>
                  <a:srgbClr val="FF0000"/>
                </a:solidFill>
              </a:rPr>
              <a:t>PubChem</a:t>
            </a:r>
            <a:endParaRPr lang="en-US" altLang="zh-CN" b="1" dirty="0">
              <a:solidFill>
                <a:srgbClr val="FF0000"/>
              </a:solidFill>
            </a:endParaRPr>
          </a:p>
        </p:txBody>
      </p:sp>
      <p:sp>
        <p:nvSpPr>
          <p:cNvPr id="6" name="矩形 5"/>
          <p:cNvSpPr/>
          <p:nvPr/>
        </p:nvSpPr>
        <p:spPr>
          <a:xfrm>
            <a:off x="181945" y="3321377"/>
            <a:ext cx="11899641" cy="1600438"/>
          </a:xfrm>
          <a:prstGeom prst="rect">
            <a:avLst/>
          </a:prstGeom>
        </p:spPr>
        <p:txBody>
          <a:bodyPr wrap="square">
            <a:spAutoFit/>
          </a:bodyPr>
          <a:lstStyle/>
          <a:p>
            <a:pPr algn="just"/>
            <a:r>
              <a:rPr lang="en-US" altLang="zh-CN" sz="2400" b="1" dirty="0" err="1">
                <a:solidFill>
                  <a:srgbClr val="FF0000"/>
                </a:solidFill>
              </a:rPr>
              <a:t>DSSTox</a:t>
            </a:r>
            <a:r>
              <a:rPr lang="en-US" altLang="zh-CN" dirty="0"/>
              <a:t>, Distributed Structure-Searchable Toxicity Database </a:t>
            </a:r>
            <a:r>
              <a:rPr lang="en-US" altLang="zh-CN" dirty="0" smtClean="0"/>
              <a:t>Network</a:t>
            </a:r>
            <a:endParaRPr lang="en-US" altLang="zh-CN" dirty="0"/>
          </a:p>
          <a:p>
            <a:pPr algn="just"/>
            <a:r>
              <a:rPr lang="en-US" altLang="zh-CN" sz="1600" dirty="0">
                <a:hlinkClick r:id="rId5"/>
              </a:rPr>
              <a:t>https://</a:t>
            </a:r>
            <a:r>
              <a:rPr lang="en-US" altLang="zh-CN" sz="1600" dirty="0" smtClean="0">
                <a:hlinkClick r:id="rId5"/>
              </a:rPr>
              <a:t>www.epa.gov/chemical-research/distributed-structure-searchable-toxicity-dsstox-database</a:t>
            </a:r>
            <a:endParaRPr lang="en-US" altLang="zh-CN" sz="1600" dirty="0" smtClean="0"/>
          </a:p>
          <a:p>
            <a:pPr algn="just"/>
            <a:endParaRPr lang="en-US" altLang="zh-CN" sz="1600" dirty="0" smtClean="0"/>
          </a:p>
          <a:p>
            <a:pPr algn="just"/>
            <a:r>
              <a:rPr lang="en-US" altLang="zh-CN" sz="1400" dirty="0" smtClean="0"/>
              <a:t>EPA resource for supporting improved predictive toxicology; maps bioassay and physicochemical property data associated with chemical substances to their chemical structures; incorporates state-of-the-art cheminformatics workflows and provides chemical infrastructure for EPA’s Safer Chemicals Research, including the </a:t>
            </a:r>
            <a:r>
              <a:rPr lang="en-US" altLang="zh-CN" sz="1400" dirty="0" err="1" smtClean="0">
                <a:solidFill>
                  <a:srgbClr val="FF0000"/>
                </a:solidFill>
              </a:rPr>
              <a:t>ToxCast</a:t>
            </a:r>
            <a:r>
              <a:rPr lang="en-US" altLang="zh-CN" sz="1400" dirty="0" smtClean="0">
                <a:solidFill>
                  <a:srgbClr val="FF0000"/>
                </a:solidFill>
              </a:rPr>
              <a:t> and Tox21 </a:t>
            </a:r>
            <a:r>
              <a:rPr lang="en-US" altLang="zh-CN" sz="1400" dirty="0" smtClean="0"/>
              <a:t>high-throughput efforts</a:t>
            </a:r>
            <a:endParaRPr lang="zh-CN" altLang="en-US" sz="1400" dirty="0"/>
          </a:p>
        </p:txBody>
      </p:sp>
      <p:sp>
        <p:nvSpPr>
          <p:cNvPr id="7" name="矩形 6"/>
          <p:cNvSpPr/>
          <p:nvPr/>
        </p:nvSpPr>
        <p:spPr>
          <a:xfrm>
            <a:off x="181946" y="-96997"/>
            <a:ext cx="11899641" cy="3754874"/>
          </a:xfrm>
          <a:prstGeom prst="rect">
            <a:avLst/>
          </a:prstGeom>
        </p:spPr>
        <p:txBody>
          <a:bodyPr wrap="square">
            <a:spAutoFit/>
          </a:bodyPr>
          <a:lstStyle/>
          <a:p>
            <a:r>
              <a:rPr lang="en-US" altLang="zh-CN" sz="2400" b="1" dirty="0" err="1">
                <a:solidFill>
                  <a:srgbClr val="FF0000"/>
                </a:solidFill>
              </a:rPr>
              <a:t>ACToR</a:t>
            </a:r>
            <a:r>
              <a:rPr lang="en-US" altLang="zh-CN" sz="2400" b="1" dirty="0">
                <a:solidFill>
                  <a:srgbClr val="FF0000"/>
                </a:solidFill>
              </a:rPr>
              <a:t> </a:t>
            </a:r>
            <a:r>
              <a:rPr lang="en-US" altLang="zh-CN" dirty="0"/>
              <a:t>(Aggregated Computational Toxicology Resource</a:t>
            </a:r>
            <a:r>
              <a:rPr lang="en-US" altLang="zh-CN" dirty="0" smtClean="0"/>
              <a:t>) </a:t>
            </a:r>
            <a:r>
              <a:rPr lang="zh-CN" altLang="en-US" dirty="0" smtClean="0"/>
              <a:t>汇总数据的平台</a:t>
            </a:r>
            <a:endParaRPr lang="en-US" altLang="zh-CN" dirty="0" smtClean="0"/>
          </a:p>
          <a:p>
            <a:r>
              <a:rPr lang="en-US" altLang="zh-CN" sz="1600" dirty="0">
                <a:hlinkClick r:id="rId6"/>
              </a:rPr>
              <a:t>https://</a:t>
            </a:r>
            <a:r>
              <a:rPr lang="en-US" altLang="zh-CN" sz="1600" dirty="0" smtClean="0">
                <a:hlinkClick r:id="rId6"/>
              </a:rPr>
              <a:t>actor.epa.gov/actor/home.xhtml</a:t>
            </a:r>
            <a:endParaRPr lang="en-US" altLang="zh-CN" sz="1600" dirty="0" smtClean="0"/>
          </a:p>
          <a:p>
            <a:pPr algn="just"/>
            <a:r>
              <a:rPr lang="en-US" altLang="zh-CN" sz="1400" dirty="0"/>
              <a:t> </a:t>
            </a:r>
            <a:r>
              <a:rPr lang="en-US" altLang="zh-CN" sz="1400" dirty="0" err="1" smtClean="0"/>
              <a:t>ACToR</a:t>
            </a:r>
            <a:r>
              <a:rPr lang="en-US" altLang="zh-CN" sz="1400" dirty="0" smtClean="0"/>
              <a:t> </a:t>
            </a:r>
            <a:r>
              <a:rPr lang="en-US" altLang="zh-CN" sz="1400" dirty="0"/>
              <a:t>aggregates data from thousands of public sources on over 500,000 chemicals. It is searchable by chemical name and other identifiers. </a:t>
            </a:r>
            <a:r>
              <a:rPr lang="en-US" altLang="zh-CN" sz="1400" dirty="0" err="1"/>
              <a:t>ACToR</a:t>
            </a:r>
            <a:r>
              <a:rPr lang="en-US" altLang="zh-CN" sz="1400" dirty="0"/>
              <a:t> is also the data and web applications warehouse for EPA’s computational toxicology information which includes high-throughput screening, chemical exposure, sustainable chemistry (chemical structures and physicochemical properties) and virtual tissues data</a:t>
            </a:r>
            <a:r>
              <a:rPr lang="en-US" altLang="zh-CN" sz="1400" dirty="0" smtClean="0"/>
              <a:t>.</a:t>
            </a:r>
          </a:p>
          <a:p>
            <a:r>
              <a:rPr lang="en-US" altLang="zh-CN" sz="1400" dirty="0" err="1"/>
              <a:t>ACToR</a:t>
            </a:r>
            <a:r>
              <a:rPr lang="en-US" altLang="zh-CN" sz="1400" dirty="0"/>
              <a:t> is the warehouse for EPA web applications which can be used to explore and visualize complex computational toxicology </a:t>
            </a:r>
            <a:r>
              <a:rPr lang="en-US" altLang="zh-CN" sz="1400" dirty="0" smtClean="0"/>
              <a:t>information</a:t>
            </a:r>
            <a:r>
              <a:rPr lang="en-US" altLang="zh-CN" sz="1400" dirty="0"/>
              <a:t>:</a:t>
            </a:r>
            <a:endParaRPr lang="en-US" altLang="zh-CN" sz="1400" dirty="0"/>
          </a:p>
          <a:p>
            <a:r>
              <a:rPr lang="en-US" altLang="zh-CN" sz="1400" dirty="0">
                <a:hlinkClick r:id="rId7"/>
              </a:rPr>
              <a:t>CompTox Chemistry </a:t>
            </a:r>
            <a:r>
              <a:rPr lang="en-US" altLang="zh-CN" sz="1400" dirty="0">
                <a:hlinkClick r:id="rId7"/>
              </a:rPr>
              <a:t>Dashboard:</a:t>
            </a:r>
            <a:r>
              <a:rPr lang="en-US" altLang="zh-CN" sz="1400" dirty="0"/>
              <a:t> Chemistry data for over 700,000 chemicals and includes chemical structures, experimental and predicted physicochemical and toxicity data.</a:t>
            </a:r>
          </a:p>
          <a:p>
            <a:r>
              <a:rPr lang="en-US" altLang="zh-CN" sz="1400" dirty="0">
                <a:hlinkClick r:id="rId8"/>
              </a:rPr>
              <a:t>Toxicity Forecaster (</a:t>
            </a:r>
            <a:r>
              <a:rPr lang="en-US" altLang="zh-CN" sz="1400" dirty="0" err="1">
                <a:hlinkClick r:id="rId8"/>
              </a:rPr>
              <a:t>ToxCast</a:t>
            </a:r>
            <a:r>
              <a:rPr lang="en-US" altLang="zh-CN" sz="1400" dirty="0">
                <a:hlinkClick r:id="rId8"/>
              </a:rPr>
              <a:t>) Dashboard:</a:t>
            </a:r>
            <a:r>
              <a:rPr lang="en-US" altLang="zh-CN" sz="1400" dirty="0"/>
              <a:t> High-throughput screening data on over 9,000 chemicals and information on approximately 1,000 assay endpoints.</a:t>
            </a:r>
          </a:p>
          <a:p>
            <a:r>
              <a:rPr lang="en-US" altLang="zh-CN" sz="1400" dirty="0">
                <a:hlinkClick r:id="rId9"/>
              </a:rPr>
              <a:t>Endocrine Disruption Screening Program in the 21st Century Dashboard:</a:t>
            </a:r>
            <a:r>
              <a:rPr lang="en-US" altLang="zh-CN" sz="1400" dirty="0"/>
              <a:t> High-throughput screening data, rapid exposure estimates, high-quality chemical structures and annotations and </a:t>
            </a:r>
            <a:r>
              <a:rPr lang="en-US" altLang="zh-CN" sz="1400" dirty="0" err="1"/>
              <a:t>physchem</a:t>
            </a:r>
            <a:r>
              <a:rPr lang="en-US" altLang="zh-CN" sz="1400" dirty="0"/>
              <a:t> property data used by EPA’s Endocrine Disruptor Screening Program to evaluate chemicals for endocrine-related activity.</a:t>
            </a:r>
          </a:p>
          <a:p>
            <a:r>
              <a:rPr lang="en-US" altLang="zh-CN" sz="1400" dirty="0"/>
              <a:t>Chemical product category (</a:t>
            </a:r>
            <a:r>
              <a:rPr lang="en-US" altLang="zh-CN" sz="1400" dirty="0" err="1">
                <a:hlinkClick r:id="rId10"/>
              </a:rPr>
              <a:t>CPCat</a:t>
            </a:r>
            <a:r>
              <a:rPr lang="en-US" altLang="zh-CN" sz="1400" dirty="0"/>
              <a:t>) and exposure databases: Information on which chemicals can be found in categories of products (for example personal care products) and observational data from exposure studies.</a:t>
            </a:r>
          </a:p>
          <a:p>
            <a:r>
              <a:rPr lang="en-US" altLang="zh-CN" sz="1400" dirty="0">
                <a:hlinkClick r:id="rId11"/>
              </a:rPr>
              <a:t>Downloadable Computational Toxicology Data and Models:</a:t>
            </a:r>
            <a:r>
              <a:rPr lang="en-US" altLang="zh-CN" sz="1400" dirty="0"/>
              <a:t> High-throughput screening data, rapid exposure and dose, chemistry data and virtual tissues data and models.</a:t>
            </a:r>
          </a:p>
          <a:p>
            <a:pPr algn="just"/>
            <a:endParaRPr lang="zh-CN" altLang="en-US" sz="1600" dirty="0"/>
          </a:p>
        </p:txBody>
      </p:sp>
    </p:spTree>
    <p:extLst>
      <p:ext uri="{BB962C8B-B14F-4D97-AF65-F5344CB8AC3E}">
        <p14:creationId xmlns:p14="http://schemas.microsoft.com/office/powerpoint/2010/main" val="86948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ic1.zhimg.com/80/v2-a0ede4b788344de218caa76e8971d4d0_144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09" y="352393"/>
            <a:ext cx="3194115" cy="351692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3800377" y="474695"/>
            <a:ext cx="2019981" cy="3462824"/>
          </a:xfrm>
          <a:prstGeom prst="rect">
            <a:avLst/>
          </a:prstGeom>
        </p:spPr>
      </p:pic>
      <p:sp>
        <p:nvSpPr>
          <p:cNvPr id="5" name="矩形 4"/>
          <p:cNvSpPr/>
          <p:nvPr/>
        </p:nvSpPr>
        <p:spPr>
          <a:xfrm>
            <a:off x="5820358" y="1510691"/>
            <a:ext cx="6096000" cy="1200329"/>
          </a:xfrm>
          <a:prstGeom prst="rect">
            <a:avLst/>
          </a:prstGeom>
        </p:spPr>
        <p:txBody>
          <a:bodyPr>
            <a:spAutoFit/>
          </a:bodyPr>
          <a:lstStyle/>
          <a:p>
            <a:pPr algn="just"/>
            <a:r>
              <a:rPr lang="zh-CN" altLang="en-US" b="1" dirty="0" smtClean="0">
                <a:solidFill>
                  <a:srgbClr val="FF0000"/>
                </a:solidFill>
              </a:rPr>
              <a:t>树</a:t>
            </a:r>
            <a:r>
              <a:rPr lang="zh-CN" altLang="en-US" dirty="0" smtClean="0"/>
              <a:t>是一幅无环连通图。互不相连的树组成的集合称为</a:t>
            </a:r>
            <a:r>
              <a:rPr lang="zh-CN" altLang="en-US" b="1" dirty="0" smtClean="0">
                <a:solidFill>
                  <a:srgbClr val="FF0000"/>
                </a:solidFill>
              </a:rPr>
              <a:t>森林</a:t>
            </a:r>
            <a:r>
              <a:rPr lang="zh-CN" altLang="en-US" dirty="0" smtClean="0"/>
              <a:t>。连通图的生成树是它的一幅子图，它含有图中的所有顶点且是一棵树。图的生成树森林是它的所有连通子图的生成树的集合。</a:t>
            </a:r>
            <a:endParaRPr lang="zh-CN" altLang="en-US" dirty="0"/>
          </a:p>
        </p:txBody>
      </p:sp>
      <p:sp>
        <p:nvSpPr>
          <p:cNvPr id="2" name="矩形 1"/>
          <p:cNvSpPr/>
          <p:nvPr/>
        </p:nvSpPr>
        <p:spPr>
          <a:xfrm>
            <a:off x="1396481" y="5737067"/>
            <a:ext cx="8867192" cy="369332"/>
          </a:xfrm>
          <a:prstGeom prst="rect">
            <a:avLst/>
          </a:prstGeom>
        </p:spPr>
        <p:txBody>
          <a:bodyPr wrap="square">
            <a:spAutoFit/>
          </a:bodyPr>
          <a:lstStyle/>
          <a:p>
            <a:r>
              <a:rPr lang="zh-CN" altLang="en-US" b="1">
                <a:solidFill>
                  <a:srgbClr val="7030A0"/>
                </a:solidFill>
              </a:rPr>
              <a:t>https://www.bilibili.com/video/av62661713?from=search&amp;seid=6134263793308325331</a:t>
            </a:r>
          </a:p>
        </p:txBody>
      </p:sp>
    </p:spTree>
    <p:extLst>
      <p:ext uri="{BB962C8B-B14F-4D97-AF65-F5344CB8AC3E}">
        <p14:creationId xmlns:p14="http://schemas.microsoft.com/office/powerpoint/2010/main" val="16148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4935" y="424459"/>
            <a:ext cx="9221755" cy="3139321"/>
          </a:xfrm>
          <a:prstGeom prst="rect">
            <a:avLst/>
          </a:prstGeom>
        </p:spPr>
        <p:txBody>
          <a:bodyPr wrap="square">
            <a:spAutoFit/>
          </a:bodyPr>
          <a:lstStyle/>
          <a:p>
            <a:r>
              <a:rPr lang="zh-CN" altLang="en-US" b="1" dirty="0">
                <a:solidFill>
                  <a:srgbClr val="FF0000"/>
                </a:solidFill>
              </a:rPr>
              <a:t>图嵌入、图神经网络、图卷积的关系</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图</a:t>
            </a:r>
            <a:r>
              <a:rPr lang="zh-CN" altLang="en-US" b="1" dirty="0">
                <a:solidFill>
                  <a:srgbClr val="FF0000"/>
                </a:solidFill>
              </a:rPr>
              <a:t>神经网络</a:t>
            </a:r>
            <a:r>
              <a:rPr lang="zh-CN" altLang="en-US" dirty="0"/>
              <a:t>是一个很宽泛的概念，</a:t>
            </a:r>
            <a:r>
              <a:rPr lang="zh-CN" altLang="en-US" b="1" dirty="0">
                <a:solidFill>
                  <a:srgbClr val="FF0000"/>
                </a:solidFill>
              </a:rPr>
              <a:t>图神经网络</a:t>
            </a:r>
            <a:r>
              <a:rPr lang="en-US" altLang="zh-CN" b="1" dirty="0">
                <a:solidFill>
                  <a:srgbClr val="FF0000"/>
                </a:solidFill>
              </a:rPr>
              <a:t>=</a:t>
            </a:r>
            <a:r>
              <a:rPr lang="zh-CN" altLang="en-US" b="1" dirty="0">
                <a:solidFill>
                  <a:srgbClr val="FF0000"/>
                </a:solidFill>
              </a:rPr>
              <a:t>图</a:t>
            </a:r>
            <a:r>
              <a:rPr lang="en-US" altLang="zh-CN" b="1" dirty="0">
                <a:solidFill>
                  <a:srgbClr val="FF0000"/>
                </a:solidFill>
              </a:rPr>
              <a:t>+</a:t>
            </a:r>
            <a:r>
              <a:rPr lang="zh-CN" altLang="en-US" b="1" dirty="0">
                <a:solidFill>
                  <a:srgbClr val="FF0000"/>
                </a:solidFill>
              </a:rPr>
              <a:t>神经网络。</a:t>
            </a:r>
            <a:r>
              <a:rPr lang="zh-CN" altLang="en-US" dirty="0"/>
              <a:t>我们通俗讲的图神经网络主要指</a:t>
            </a:r>
            <a:r>
              <a:rPr lang="en-US" altLang="zh-CN" dirty="0"/>
              <a:t>GNN</a:t>
            </a:r>
            <a:r>
              <a:rPr lang="zh-CN" altLang="en-US" dirty="0"/>
              <a:t>和</a:t>
            </a:r>
            <a:r>
              <a:rPr lang="en-US" altLang="zh-CN" dirty="0"/>
              <a:t>GCN</a:t>
            </a:r>
            <a:r>
              <a:rPr lang="zh-CN" altLang="en-US" dirty="0"/>
              <a:t>（类似于深度学习网络中的前馈全连接</a:t>
            </a:r>
            <a:r>
              <a:rPr lang="en-US" altLang="zh-CN" dirty="0"/>
              <a:t>DNN</a:t>
            </a:r>
            <a:r>
              <a:rPr lang="zh-CN" altLang="en-US" dirty="0"/>
              <a:t>和</a:t>
            </a:r>
            <a:r>
              <a:rPr lang="en-US" altLang="zh-CN" dirty="0"/>
              <a:t>CNN</a:t>
            </a:r>
            <a:r>
              <a:rPr lang="zh-CN" altLang="en-US" dirty="0"/>
              <a:t>）</a:t>
            </a:r>
            <a:r>
              <a:rPr lang="zh-CN" altLang="en-US" dirty="0" smtClean="0"/>
              <a:t>。</a:t>
            </a:r>
            <a:endParaRPr lang="en-US" altLang="zh-CN" dirty="0" smtClean="0"/>
          </a:p>
          <a:p>
            <a:endParaRPr lang="en-US" altLang="zh-CN" dirty="0"/>
          </a:p>
          <a:p>
            <a:r>
              <a:rPr lang="zh-CN" altLang="en-US" b="1" dirty="0" smtClean="0">
                <a:solidFill>
                  <a:srgbClr val="FF0000"/>
                </a:solidFill>
              </a:rPr>
              <a:t>图</a:t>
            </a:r>
            <a:r>
              <a:rPr lang="zh-CN" altLang="en-US" b="1" dirty="0">
                <a:solidFill>
                  <a:srgbClr val="FF0000"/>
                </a:solidFill>
              </a:rPr>
              <a:t>嵌入</a:t>
            </a:r>
            <a:r>
              <a:rPr lang="zh-CN" altLang="en-US" dirty="0"/>
              <a:t>发展较早，</a:t>
            </a:r>
            <a:r>
              <a:rPr lang="zh-CN" altLang="en-US" dirty="0" smtClean="0">
                <a:solidFill>
                  <a:srgbClr val="121212"/>
                </a:solidFill>
                <a:latin typeface="-apple-system"/>
              </a:rPr>
              <a:t>方</a:t>
            </a:r>
            <a:r>
              <a:rPr lang="zh-CN" altLang="en-US" dirty="0">
                <a:solidFill>
                  <a:srgbClr val="121212"/>
                </a:solidFill>
                <a:latin typeface="-apple-system"/>
              </a:rPr>
              <a:t>法主要分为三类：</a:t>
            </a:r>
            <a:br>
              <a:rPr lang="zh-CN" altLang="en-US" dirty="0">
                <a:solidFill>
                  <a:srgbClr val="121212"/>
                </a:solidFill>
                <a:latin typeface="-apple-system"/>
              </a:rPr>
            </a:br>
            <a:endParaRPr lang="zh-CN" altLang="en-US"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基于因子分解的方法</a:t>
            </a:r>
          </a:p>
          <a:p>
            <a:pPr>
              <a:buFont typeface="Arial" panose="020B0604020202020204" pitchFamily="34" charset="0"/>
              <a:buChar char="•"/>
            </a:pPr>
            <a:r>
              <a:rPr lang="zh-CN" altLang="en-US" dirty="0">
                <a:solidFill>
                  <a:srgbClr val="121212"/>
                </a:solidFill>
                <a:latin typeface="-apple-system"/>
              </a:rPr>
              <a:t>基于随机游走的方法</a:t>
            </a:r>
          </a:p>
          <a:p>
            <a:pPr>
              <a:buFont typeface="Arial" panose="020B0604020202020204" pitchFamily="34" charset="0"/>
              <a:buChar char="•"/>
            </a:pPr>
            <a:r>
              <a:rPr lang="zh-CN" altLang="en-US" dirty="0">
                <a:solidFill>
                  <a:srgbClr val="121212"/>
                </a:solidFill>
                <a:latin typeface="-apple-system"/>
              </a:rPr>
              <a:t>基于深度学习的方法</a:t>
            </a:r>
          </a:p>
          <a:p>
            <a:r>
              <a:rPr lang="zh-CN" altLang="en-US" dirty="0">
                <a:solidFill>
                  <a:srgbClr val="121212"/>
                </a:solidFill>
                <a:latin typeface="-apple-system"/>
              </a:rPr>
              <a:t>其中，基于深度学习的图嵌入可以划到图神经网络的范畴。</a:t>
            </a:r>
            <a:endParaRPr lang="zh-CN" altLang="en-US" b="0" i="0" dirty="0">
              <a:solidFill>
                <a:srgbClr val="121212"/>
              </a:solidFill>
              <a:effectLst/>
              <a:latin typeface="-apple-system"/>
            </a:endParaRPr>
          </a:p>
        </p:txBody>
      </p:sp>
      <p:sp>
        <p:nvSpPr>
          <p:cNvPr id="6" name="矩形 5"/>
          <p:cNvSpPr/>
          <p:nvPr/>
        </p:nvSpPr>
        <p:spPr>
          <a:xfrm>
            <a:off x="604935" y="4158014"/>
            <a:ext cx="3856653" cy="1754326"/>
          </a:xfrm>
          <a:prstGeom prst="rect">
            <a:avLst/>
          </a:prstGeom>
        </p:spPr>
        <p:txBody>
          <a:bodyPr wrap="square">
            <a:spAutoFit/>
          </a:bodyPr>
          <a:lstStyle/>
          <a:p>
            <a:r>
              <a:rPr lang="en-US" altLang="zh-CN" b="1" dirty="0">
                <a:solidFill>
                  <a:srgbClr val="FF0000"/>
                </a:solidFill>
              </a:rPr>
              <a:t>Taxonomy of GNN</a:t>
            </a:r>
          </a:p>
          <a:p>
            <a:pPr marL="285750" indent="-285750">
              <a:buFont typeface="Wingdings" panose="05000000000000000000" pitchFamily="2" charset="2"/>
              <a:buChar char="l"/>
            </a:pPr>
            <a:r>
              <a:rPr lang="en-US" altLang="zh-CN" dirty="0"/>
              <a:t>Graph convolution networks</a:t>
            </a:r>
          </a:p>
          <a:p>
            <a:pPr marL="285750" indent="-285750">
              <a:buFont typeface="Wingdings" panose="05000000000000000000" pitchFamily="2" charset="2"/>
              <a:buChar char="l"/>
            </a:pPr>
            <a:r>
              <a:rPr lang="en-US" altLang="zh-CN" dirty="0"/>
              <a:t>Graph attention networks</a:t>
            </a:r>
          </a:p>
          <a:p>
            <a:pPr marL="285750" indent="-285750">
              <a:buFont typeface="Wingdings" panose="05000000000000000000" pitchFamily="2" charset="2"/>
              <a:buChar char="l"/>
            </a:pPr>
            <a:r>
              <a:rPr lang="en-US" altLang="zh-CN" dirty="0"/>
              <a:t>Graph </a:t>
            </a:r>
            <a:r>
              <a:rPr lang="en-US" altLang="zh-CN" dirty="0" err="1"/>
              <a:t>autoencoders</a:t>
            </a:r>
            <a:endParaRPr lang="en-US" altLang="zh-CN" dirty="0"/>
          </a:p>
          <a:p>
            <a:pPr marL="285750" indent="-285750">
              <a:buFont typeface="Wingdings" panose="05000000000000000000" pitchFamily="2" charset="2"/>
              <a:buChar char="l"/>
            </a:pPr>
            <a:r>
              <a:rPr lang="en-US" altLang="zh-CN" dirty="0"/>
              <a:t>Graph generative networks</a:t>
            </a:r>
          </a:p>
          <a:p>
            <a:pPr marL="285750" indent="-285750">
              <a:buFont typeface="Wingdings" panose="05000000000000000000" pitchFamily="2" charset="2"/>
              <a:buChar char="l"/>
            </a:pPr>
            <a:r>
              <a:rPr lang="en-US" altLang="zh-CN" dirty="0"/>
              <a:t>Graph spatial-temporal networks</a:t>
            </a:r>
            <a:endParaRPr lang="zh-CN" altLang="en-US" dirty="0"/>
          </a:p>
        </p:txBody>
      </p:sp>
      <p:pic>
        <p:nvPicPr>
          <p:cNvPr id="8" name="图片 7"/>
          <p:cNvPicPr>
            <a:picLocks noChangeAspect="1"/>
          </p:cNvPicPr>
          <p:nvPr/>
        </p:nvPicPr>
        <p:blipFill>
          <a:blip r:embed="rId2"/>
          <a:stretch>
            <a:fillRect/>
          </a:stretch>
        </p:blipFill>
        <p:spPr>
          <a:xfrm>
            <a:off x="6647138" y="1994119"/>
            <a:ext cx="5045441" cy="4238625"/>
          </a:xfrm>
          <a:prstGeom prst="rect">
            <a:avLst/>
          </a:prstGeom>
        </p:spPr>
      </p:pic>
    </p:spTree>
    <p:extLst>
      <p:ext uri="{BB962C8B-B14F-4D97-AF65-F5344CB8AC3E}">
        <p14:creationId xmlns:p14="http://schemas.microsoft.com/office/powerpoint/2010/main" val="187808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1" y="226797"/>
            <a:ext cx="5937379" cy="6324808"/>
          </a:xfrm>
          <a:prstGeom prst="rect">
            <a:avLst/>
          </a:prstGeom>
        </p:spPr>
        <p:txBody>
          <a:bodyPr wrap="square">
            <a:spAutoFit/>
          </a:bodyPr>
          <a:lstStyle/>
          <a:p>
            <a:pPr>
              <a:lnSpc>
                <a:spcPct val="150000"/>
              </a:lnSpc>
            </a:pPr>
            <a:r>
              <a:rPr lang="zh-CN" altLang="en-US" dirty="0"/>
              <a:t>图</a:t>
            </a:r>
            <a:r>
              <a:rPr lang="en-US" altLang="zh-CN" dirty="0"/>
              <a:t>G=</a:t>
            </a:r>
            <a:r>
              <a:rPr lang="zh-CN" altLang="en-US" dirty="0"/>
              <a:t>（</a:t>
            </a:r>
            <a:r>
              <a:rPr lang="en-US" altLang="zh-CN" dirty="0"/>
              <a:t>V</a:t>
            </a:r>
            <a:r>
              <a:rPr lang="zh-CN" altLang="en-US" dirty="0"/>
              <a:t>，</a:t>
            </a:r>
            <a:r>
              <a:rPr lang="en-US" altLang="zh-CN" dirty="0"/>
              <a:t>E</a:t>
            </a:r>
            <a:r>
              <a:rPr lang="zh-CN" altLang="en-US" dirty="0"/>
              <a:t>），很显然，</a:t>
            </a:r>
            <a:r>
              <a:rPr lang="zh-CN" altLang="en-US" b="1" dirty="0">
                <a:solidFill>
                  <a:srgbClr val="FF0000"/>
                </a:solidFill>
              </a:rPr>
              <a:t>图神经网络</a:t>
            </a:r>
            <a:r>
              <a:rPr lang="zh-CN" altLang="en-US" dirty="0"/>
              <a:t>就是把整个图</a:t>
            </a:r>
            <a:r>
              <a:rPr lang="en-US" altLang="zh-CN" dirty="0"/>
              <a:t>G</a:t>
            </a:r>
            <a:r>
              <a:rPr lang="zh-CN" altLang="en-US" dirty="0"/>
              <a:t>、每个节点</a:t>
            </a:r>
            <a:r>
              <a:rPr lang="en-US" altLang="zh-CN" dirty="0"/>
              <a:t>V</a:t>
            </a:r>
            <a:r>
              <a:rPr lang="zh-CN" altLang="en-US" dirty="0"/>
              <a:t>、每条边</a:t>
            </a:r>
            <a:r>
              <a:rPr lang="en-US" altLang="zh-CN" dirty="0"/>
              <a:t>E</a:t>
            </a:r>
            <a:r>
              <a:rPr lang="zh-CN" altLang="en-US" dirty="0"/>
              <a:t>转化为稠密向量。当然没必要每次都把</a:t>
            </a:r>
            <a:r>
              <a:rPr lang="en-US" altLang="zh-CN" dirty="0"/>
              <a:t>G</a:t>
            </a:r>
            <a:r>
              <a:rPr lang="zh-CN" altLang="en-US" dirty="0"/>
              <a:t>、</a:t>
            </a:r>
            <a:r>
              <a:rPr lang="en-US" altLang="zh-CN" dirty="0"/>
              <a:t>V</a:t>
            </a:r>
            <a:r>
              <a:rPr lang="zh-CN" altLang="en-US" dirty="0"/>
              <a:t>、</a:t>
            </a:r>
            <a:r>
              <a:rPr lang="en-US" altLang="zh-CN" dirty="0"/>
              <a:t>E</a:t>
            </a:r>
            <a:r>
              <a:rPr lang="zh-CN" altLang="en-US" dirty="0"/>
              <a:t>都进行向量化，哪部分向量化取决于实际的应用场景。一般来说主要包含三类任务：</a:t>
            </a:r>
            <a:br>
              <a:rPr lang="zh-CN" altLang="en-US" dirty="0"/>
            </a:br>
            <a:r>
              <a:rPr lang="en-US" altLang="zh-CN" b="1" dirty="0"/>
              <a:t>1 </a:t>
            </a:r>
            <a:r>
              <a:rPr lang="zh-CN" altLang="en-US" b="1" dirty="0"/>
              <a:t>节点层面任务</a:t>
            </a:r>
            <a:r>
              <a:rPr lang="zh-CN" altLang="en-US" dirty="0"/>
              <a:t/>
            </a:r>
            <a:br>
              <a:rPr lang="zh-CN" altLang="en-US" dirty="0"/>
            </a:br>
            <a:r>
              <a:rPr lang="zh-CN" altLang="en-US" dirty="0"/>
              <a:t>比如文章最开始提到的引文网络中，节点论文的分类，社交网络中用户标签的分类等。此时，主要关注节点和边层面的特征。</a:t>
            </a:r>
            <a:br>
              <a:rPr lang="zh-CN" altLang="en-US" dirty="0"/>
            </a:br>
            <a:r>
              <a:rPr lang="en-US" altLang="zh-CN" b="1" dirty="0"/>
              <a:t>2 </a:t>
            </a:r>
            <a:r>
              <a:rPr lang="zh-CN" altLang="en-US" b="1" dirty="0"/>
              <a:t>边层面任务</a:t>
            </a:r>
            <a:r>
              <a:rPr lang="zh-CN" altLang="en-US" dirty="0"/>
              <a:t/>
            </a:r>
            <a:br>
              <a:rPr lang="zh-CN" altLang="en-US" dirty="0"/>
            </a:br>
            <a:r>
              <a:rPr lang="zh-CN" altLang="en-US" dirty="0"/>
              <a:t>比如社交网络中，将用户作为节点，用户之间的关注关系建模为边，通过边预测实现社交用户的推荐。此时，主要关注节点和边的特征。</a:t>
            </a:r>
            <a:br>
              <a:rPr lang="zh-CN" altLang="en-US" dirty="0"/>
            </a:br>
            <a:r>
              <a:rPr lang="en-US" altLang="zh-CN" b="1" dirty="0"/>
              <a:t>3 </a:t>
            </a:r>
            <a:r>
              <a:rPr lang="zh-CN" altLang="en-US" b="1" dirty="0"/>
              <a:t>图层面的任务</a:t>
            </a:r>
            <a:r>
              <a:rPr lang="zh-CN" altLang="en-US" dirty="0"/>
              <a:t/>
            </a:r>
            <a:br>
              <a:rPr lang="zh-CN" altLang="en-US" dirty="0"/>
            </a:br>
            <a:r>
              <a:rPr lang="zh-CN" altLang="en-US" dirty="0"/>
              <a:t>比如对药物分子的分类。此时，任务不依赖于某个节点或某条边的属性，而是，需要考虑整个图的信息</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610472" y="1791478"/>
            <a:ext cx="5325520" cy="3380304"/>
          </a:xfrm>
          <a:prstGeom prst="rect">
            <a:avLst/>
          </a:prstGeom>
        </p:spPr>
      </p:pic>
    </p:spTree>
    <p:extLst>
      <p:ext uri="{BB962C8B-B14F-4D97-AF65-F5344CB8AC3E}">
        <p14:creationId xmlns:p14="http://schemas.microsoft.com/office/powerpoint/2010/main" val="50943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84801" y="438538"/>
            <a:ext cx="6435111" cy="5940102"/>
          </a:xfrm>
          <a:prstGeom prst="rect">
            <a:avLst/>
          </a:prstGeom>
        </p:spPr>
      </p:pic>
    </p:spTree>
    <p:extLst>
      <p:ext uri="{BB962C8B-B14F-4D97-AF65-F5344CB8AC3E}">
        <p14:creationId xmlns:p14="http://schemas.microsoft.com/office/powerpoint/2010/main" val="205002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09812" y="1314450"/>
            <a:ext cx="7572375" cy="4229100"/>
          </a:xfrm>
          <a:prstGeom prst="rect">
            <a:avLst/>
          </a:prstGeom>
        </p:spPr>
      </p:pic>
    </p:spTree>
    <p:extLst>
      <p:ext uri="{BB962C8B-B14F-4D97-AF65-F5344CB8AC3E}">
        <p14:creationId xmlns:p14="http://schemas.microsoft.com/office/powerpoint/2010/main" val="27436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p:cNvPicPr>
          <p:nvPr/>
        </p:nvPicPr>
        <p:blipFill>
          <a:blip r:embed="rId2"/>
          <a:stretch>
            <a:fillRect/>
          </a:stretch>
        </p:blipFill>
        <p:spPr>
          <a:xfrm>
            <a:off x="257518" y="1124102"/>
            <a:ext cx="5744885" cy="4886755"/>
          </a:xfrm>
          <a:prstGeom prst="rect">
            <a:avLst/>
          </a:prstGeom>
        </p:spPr>
      </p:pic>
      <p:pic>
        <p:nvPicPr>
          <p:cNvPr id="5" name="图片 4"/>
          <p:cNvPicPr>
            <a:picLocks/>
          </p:cNvPicPr>
          <p:nvPr/>
        </p:nvPicPr>
        <p:blipFill>
          <a:blip r:embed="rId3"/>
          <a:stretch>
            <a:fillRect/>
          </a:stretch>
        </p:blipFill>
        <p:spPr>
          <a:xfrm>
            <a:off x="6275665" y="1124101"/>
            <a:ext cx="5744885" cy="4886755"/>
          </a:xfrm>
          <a:prstGeom prst="rect">
            <a:avLst/>
          </a:prstGeom>
        </p:spPr>
      </p:pic>
    </p:spTree>
    <p:extLst>
      <p:ext uri="{BB962C8B-B14F-4D97-AF65-F5344CB8AC3E}">
        <p14:creationId xmlns:p14="http://schemas.microsoft.com/office/powerpoint/2010/main" val="167864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47028" y="127910"/>
            <a:ext cx="4297945" cy="523220"/>
          </a:xfrm>
          <a:prstGeom prst="rect">
            <a:avLst/>
          </a:prstGeom>
        </p:spPr>
        <p:txBody>
          <a:bodyPr wrap="square">
            <a:spAutoFit/>
          </a:bodyPr>
          <a:lstStyle/>
          <a:p>
            <a:pPr algn="ctr"/>
            <a:r>
              <a:rPr lang="zh-CN" altLang="en-US" sz="2800" b="1" dirty="0">
                <a:solidFill>
                  <a:srgbClr val="FF0000"/>
                </a:solidFill>
                <a:latin typeface="-apple-system"/>
              </a:rPr>
              <a:t>四大图神经网络框架简介</a:t>
            </a:r>
            <a:endParaRPr lang="zh-CN" altLang="en-US" sz="2800" b="1" i="0" dirty="0">
              <a:solidFill>
                <a:srgbClr val="FF0000"/>
              </a:solidFill>
              <a:effectLst/>
              <a:latin typeface="-apple-system"/>
            </a:endParaRPr>
          </a:p>
        </p:txBody>
      </p:sp>
      <p:sp>
        <p:nvSpPr>
          <p:cNvPr id="5" name="矩形 4"/>
          <p:cNvSpPr/>
          <p:nvPr/>
        </p:nvSpPr>
        <p:spPr>
          <a:xfrm>
            <a:off x="1147108" y="911681"/>
            <a:ext cx="7318991" cy="646331"/>
          </a:xfrm>
          <a:prstGeom prst="rect">
            <a:avLst/>
          </a:prstGeom>
        </p:spPr>
        <p:txBody>
          <a:bodyPr wrap="none">
            <a:spAutoFit/>
          </a:bodyPr>
          <a:lstStyle/>
          <a:p>
            <a:r>
              <a:rPr lang="en-US" altLang="zh-CN" dirty="0"/>
              <a:t>Deep Graph Library</a:t>
            </a:r>
            <a:r>
              <a:rPr lang="zh-CN" altLang="en-US" dirty="0"/>
              <a:t>（</a:t>
            </a:r>
            <a:r>
              <a:rPr lang="en-US" altLang="zh-CN" dirty="0"/>
              <a:t>DGL</a:t>
            </a:r>
            <a:r>
              <a:rPr lang="zh-CN" altLang="en-US" dirty="0" smtClean="0"/>
              <a:t>）</a:t>
            </a:r>
            <a:endParaRPr lang="en-US" altLang="zh-CN" dirty="0" smtClean="0"/>
          </a:p>
          <a:p>
            <a:r>
              <a:rPr lang="en-US" altLang="zh-CN" dirty="0"/>
              <a:t>New York University</a:t>
            </a:r>
            <a:r>
              <a:rPr lang="zh-CN" altLang="en-US" dirty="0"/>
              <a:t>（</a:t>
            </a:r>
            <a:r>
              <a:rPr lang="en-US" altLang="zh-CN" dirty="0"/>
              <a:t>NYU</a:t>
            </a:r>
            <a:r>
              <a:rPr lang="zh-CN" altLang="en-US" dirty="0"/>
              <a:t>）和</a:t>
            </a:r>
            <a:r>
              <a:rPr lang="en-US" altLang="zh-CN" dirty="0"/>
              <a:t>Amazon Web Services</a:t>
            </a:r>
            <a:r>
              <a:rPr lang="zh-CN" altLang="en-US" dirty="0"/>
              <a:t>（</a:t>
            </a:r>
            <a:r>
              <a:rPr lang="en-US" altLang="zh-CN" dirty="0"/>
              <a:t>AWS</a:t>
            </a:r>
            <a:r>
              <a:rPr lang="zh-CN" altLang="en-US" dirty="0"/>
              <a:t>）联合推出</a:t>
            </a:r>
          </a:p>
        </p:txBody>
      </p:sp>
      <p:sp>
        <p:nvSpPr>
          <p:cNvPr id="6" name="矩形 5"/>
          <p:cNvSpPr/>
          <p:nvPr/>
        </p:nvSpPr>
        <p:spPr>
          <a:xfrm>
            <a:off x="1093118" y="1792608"/>
            <a:ext cx="7426970" cy="646331"/>
          </a:xfrm>
          <a:prstGeom prst="rect">
            <a:avLst/>
          </a:prstGeom>
        </p:spPr>
        <p:txBody>
          <a:bodyPr wrap="none">
            <a:spAutoFit/>
          </a:bodyPr>
          <a:lstStyle/>
          <a:p>
            <a:r>
              <a:rPr lang="en-US" altLang="zh-CN" dirty="0" err="1"/>
              <a:t>PyTorch</a:t>
            </a:r>
            <a:r>
              <a:rPr lang="en-US" altLang="zh-CN" dirty="0"/>
              <a:t> Geometric</a:t>
            </a:r>
            <a:r>
              <a:rPr lang="zh-CN" altLang="en-US" dirty="0"/>
              <a:t>（</a:t>
            </a:r>
            <a:r>
              <a:rPr lang="en-US" altLang="zh-CN" dirty="0" err="1"/>
              <a:t>PyG</a:t>
            </a:r>
            <a:r>
              <a:rPr lang="zh-CN" altLang="en-US" dirty="0" smtClean="0"/>
              <a:t>）</a:t>
            </a:r>
            <a:endParaRPr lang="en-US" altLang="zh-CN" dirty="0" smtClean="0"/>
          </a:p>
          <a:p>
            <a:r>
              <a:rPr lang="zh-CN" altLang="en-US" dirty="0"/>
              <a:t>德国多特蒙德工业大学研究者推出的基于</a:t>
            </a:r>
            <a:r>
              <a:rPr lang="en-US" altLang="zh-CN" dirty="0" err="1"/>
              <a:t>PyTorch</a:t>
            </a:r>
            <a:r>
              <a:rPr lang="zh-CN" altLang="en-US" dirty="0"/>
              <a:t>的几何深度学习扩展库</a:t>
            </a:r>
          </a:p>
        </p:txBody>
      </p:sp>
      <p:sp>
        <p:nvSpPr>
          <p:cNvPr id="8" name="矩形 7"/>
          <p:cNvSpPr/>
          <p:nvPr/>
        </p:nvSpPr>
        <p:spPr>
          <a:xfrm>
            <a:off x="1093118" y="2777006"/>
            <a:ext cx="5262979" cy="646331"/>
          </a:xfrm>
          <a:prstGeom prst="rect">
            <a:avLst/>
          </a:prstGeom>
        </p:spPr>
        <p:txBody>
          <a:bodyPr wrap="none">
            <a:spAutoFit/>
          </a:bodyPr>
          <a:lstStyle/>
          <a:p>
            <a:r>
              <a:rPr lang="en-US" altLang="zh-CN" dirty="0"/>
              <a:t>Ant Graph machine Learning system</a:t>
            </a:r>
            <a:r>
              <a:rPr lang="zh-CN" altLang="en-US" dirty="0"/>
              <a:t>（</a:t>
            </a:r>
            <a:r>
              <a:rPr lang="en-US" altLang="zh-CN" dirty="0"/>
              <a:t>AGL</a:t>
            </a:r>
            <a:r>
              <a:rPr lang="zh-CN" altLang="en-US" dirty="0" smtClean="0"/>
              <a:t>）</a:t>
            </a:r>
            <a:endParaRPr lang="en-US" altLang="zh-CN" dirty="0" smtClean="0"/>
          </a:p>
          <a:p>
            <a:r>
              <a:rPr lang="zh-CN" altLang="en-US" dirty="0"/>
              <a:t>阿里的蚂蚁金服团队推出的大规模图机器学习系统</a:t>
            </a:r>
          </a:p>
        </p:txBody>
      </p:sp>
      <p:sp>
        <p:nvSpPr>
          <p:cNvPr id="9" name="矩形 8"/>
          <p:cNvSpPr/>
          <p:nvPr/>
        </p:nvSpPr>
        <p:spPr>
          <a:xfrm>
            <a:off x="1147108" y="3667452"/>
            <a:ext cx="4656980" cy="646331"/>
          </a:xfrm>
          <a:prstGeom prst="rect">
            <a:avLst/>
          </a:prstGeom>
        </p:spPr>
        <p:txBody>
          <a:bodyPr wrap="none">
            <a:spAutoFit/>
          </a:bodyPr>
          <a:lstStyle/>
          <a:p>
            <a:r>
              <a:rPr lang="en-US" altLang="zh-CN" dirty="0" err="1" smtClean="0"/>
              <a:t>tf_geometric</a:t>
            </a:r>
            <a:endParaRPr lang="en-US" altLang="zh-CN" dirty="0" smtClean="0"/>
          </a:p>
          <a:p>
            <a:r>
              <a:rPr lang="zh-CN" altLang="en-US" dirty="0"/>
              <a:t>受到</a:t>
            </a:r>
            <a:r>
              <a:rPr lang="en-US" altLang="zh-CN" dirty="0" err="1"/>
              <a:t>PyG</a:t>
            </a:r>
            <a:r>
              <a:rPr lang="zh-CN" altLang="en-US" dirty="0"/>
              <a:t>启发，为</a:t>
            </a:r>
            <a:r>
              <a:rPr lang="en-US" altLang="zh-CN" dirty="0"/>
              <a:t>GNN</a:t>
            </a:r>
            <a:r>
              <a:rPr lang="zh-CN" altLang="en-US" dirty="0"/>
              <a:t>创建了</a:t>
            </a:r>
            <a:r>
              <a:rPr lang="en-US" altLang="zh-CN" dirty="0" err="1"/>
              <a:t>TensoFlow</a:t>
            </a:r>
            <a:r>
              <a:rPr lang="zh-CN" altLang="en-US" dirty="0"/>
              <a:t>版本</a:t>
            </a:r>
          </a:p>
        </p:txBody>
      </p:sp>
      <p:sp>
        <p:nvSpPr>
          <p:cNvPr id="10" name="矩形 9"/>
          <p:cNvSpPr/>
          <p:nvPr/>
        </p:nvSpPr>
        <p:spPr>
          <a:xfrm>
            <a:off x="559419" y="6197959"/>
            <a:ext cx="6154249" cy="369332"/>
          </a:xfrm>
          <a:prstGeom prst="rect">
            <a:avLst/>
          </a:prstGeom>
        </p:spPr>
        <p:txBody>
          <a:bodyPr wrap="none">
            <a:spAutoFit/>
          </a:bodyPr>
          <a:lstStyle/>
          <a:p>
            <a:r>
              <a:rPr lang="en-US" altLang="zh-CN" dirty="0"/>
              <a:t>https://awesomeopensource.com/projects/graph-neural-networks</a:t>
            </a:r>
            <a:endParaRPr lang="zh-CN" altLang="en-US" dirty="0"/>
          </a:p>
        </p:txBody>
      </p:sp>
      <p:sp>
        <p:nvSpPr>
          <p:cNvPr id="11" name="矩形 10"/>
          <p:cNvSpPr/>
          <p:nvPr/>
        </p:nvSpPr>
        <p:spPr>
          <a:xfrm>
            <a:off x="559419" y="5809765"/>
            <a:ext cx="3959161" cy="369332"/>
          </a:xfrm>
          <a:prstGeom prst="rect">
            <a:avLst/>
          </a:prstGeom>
        </p:spPr>
        <p:txBody>
          <a:bodyPr wrap="none">
            <a:spAutoFit/>
          </a:bodyPr>
          <a:lstStyle/>
          <a:p>
            <a:r>
              <a:rPr lang="en-US" altLang="zh-CN"/>
              <a:t>https://zhuanlan.zhihu.com/p/115342917</a:t>
            </a:r>
            <a:endParaRPr lang="zh-CN" altLang="en-US" dirty="0"/>
          </a:p>
        </p:txBody>
      </p:sp>
      <p:sp>
        <p:nvSpPr>
          <p:cNvPr id="12" name="矩形 11"/>
          <p:cNvSpPr/>
          <p:nvPr/>
        </p:nvSpPr>
        <p:spPr>
          <a:xfrm>
            <a:off x="1147108" y="4755926"/>
            <a:ext cx="6096000" cy="646331"/>
          </a:xfrm>
          <a:prstGeom prst="rect">
            <a:avLst/>
          </a:prstGeom>
        </p:spPr>
        <p:txBody>
          <a:bodyPr>
            <a:spAutoFit/>
          </a:bodyPr>
          <a:lstStyle/>
          <a:p>
            <a:r>
              <a:rPr lang="en-US" altLang="zh-CN" dirty="0"/>
              <a:t>Paddle Graph Learning (PGL) </a:t>
            </a:r>
            <a:r>
              <a:rPr lang="zh-CN" altLang="en-US" dirty="0"/>
              <a:t>是一个基于 </a:t>
            </a:r>
            <a:r>
              <a:rPr lang="en-US" altLang="zh-CN" dirty="0" err="1"/>
              <a:t>PaddlePaddle</a:t>
            </a:r>
            <a:r>
              <a:rPr lang="en-US" altLang="zh-CN" dirty="0"/>
              <a:t> </a:t>
            </a:r>
            <a:r>
              <a:rPr lang="zh-CN" altLang="en-US" dirty="0"/>
              <a:t>的高效易用的图学习框架</a:t>
            </a:r>
            <a:r>
              <a:rPr lang="zh-CN" altLang="en-US" dirty="0" smtClean="0"/>
              <a:t>。</a:t>
            </a:r>
            <a:r>
              <a:rPr lang="en-US" altLang="zh-CN" dirty="0" smtClean="0"/>
              <a:t>--</a:t>
            </a:r>
            <a:r>
              <a:rPr lang="zh-CN" altLang="en-US" dirty="0" smtClean="0"/>
              <a:t>百度</a:t>
            </a:r>
            <a:endParaRPr lang="zh-CN" altLang="en-US" dirty="0"/>
          </a:p>
        </p:txBody>
      </p:sp>
    </p:spTree>
    <p:extLst>
      <p:ext uri="{BB962C8B-B14F-4D97-AF65-F5344CB8AC3E}">
        <p14:creationId xmlns:p14="http://schemas.microsoft.com/office/powerpoint/2010/main" val="1845915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tf5jb5o">
      <a:majorFont>
        <a:latin typeface="Times New Roman" panose="020F0302020204030204"/>
        <a:ea typeface="微软雅黑"/>
        <a:cs typeface=""/>
      </a:majorFont>
      <a:minorFont>
        <a:latin typeface="Times New Roman"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3454</TotalTime>
  <Words>4136</Words>
  <Application>Microsoft Office PowerPoint</Application>
  <PresentationFormat>宽屏</PresentationFormat>
  <Paragraphs>216</Paragraphs>
  <Slides>27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-apple-system</vt:lpstr>
      <vt:lpstr>等线</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陈@武</dc:creator>
  <cp:lastModifiedBy>jwchen</cp:lastModifiedBy>
  <cp:revision>102</cp:revision>
  <dcterms:created xsi:type="dcterms:W3CDTF">2021-01-15T07:04:55Z</dcterms:created>
  <dcterms:modified xsi:type="dcterms:W3CDTF">2021-03-16T12:24:58Z</dcterms:modified>
</cp:coreProperties>
</file>