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3" r:id="rId7"/>
    <p:sldId id="267" r:id="rId8"/>
    <p:sldId id="265" r:id="rId9"/>
    <p:sldId id="266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B0D340-9ADC-42DB-9107-C8092B0C0B97}">
  <a:tblStyle styleId="{BFB0D340-9ADC-42DB-9107-C8092B0C0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7" r:id="rId2"/>
    <p:sldLayoutId id="214748369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094043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5000" dirty="0"/>
              <a:t>AIML CA1 Classification</a:t>
            </a:r>
            <a:br>
              <a:rPr lang="en" sz="5000" dirty="0"/>
            </a:br>
            <a:r>
              <a:rPr lang="en-SG" sz="5000" dirty="0"/>
              <a:t>ST1511</a:t>
            </a:r>
            <a:endParaRPr sz="5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265590"/>
            <a:ext cx="7064100" cy="1105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Chiam Joon Wee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P2222415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DAAA/FT/2A/05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4B44F-6516-4F36-1AA4-DF82FA19E3D6}"/>
              </a:ext>
            </a:extLst>
          </p:cNvPr>
          <p:cNvSpPr txBox="1"/>
          <p:nvPr/>
        </p:nvSpPr>
        <p:spPr>
          <a:xfrm>
            <a:off x="2453268" y="341970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Background research &amp; 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6E3A3-5AC5-2892-8846-1410E8C0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44" y="975374"/>
            <a:ext cx="2189388" cy="570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0D5AD-165A-BC98-AB5D-EFD25169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89" y="2235325"/>
            <a:ext cx="1480409" cy="160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4E4AF-F68C-9659-4C9D-83FD2554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34" y="780318"/>
            <a:ext cx="3499678" cy="9234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579840-C94A-FCB2-2AA1-B540CF90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4" y="1741438"/>
            <a:ext cx="3140928" cy="28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C4F6A1-0808-DBFE-B1CC-524828D7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15" y="1778873"/>
            <a:ext cx="3421946" cy="30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4B44F-6516-4F36-1AA4-DF82FA19E3D6}"/>
              </a:ext>
            </a:extLst>
          </p:cNvPr>
          <p:cNvSpPr txBox="1"/>
          <p:nvPr/>
        </p:nvSpPr>
        <p:spPr>
          <a:xfrm>
            <a:off x="2453268" y="341970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Background research &amp; data exploration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BC089F-5B1F-2553-D45C-08D20352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2" y="765717"/>
            <a:ext cx="3039824" cy="209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A3F0EF-319E-21F5-7D23-AA883D07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935" y="765717"/>
            <a:ext cx="3107510" cy="21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D38620B-2F0F-06A4-FF5F-54F81324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89" y="626106"/>
            <a:ext cx="1909994" cy="196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C8841BD-DB8B-B9D8-C074-EEBCA40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6" y="2869422"/>
            <a:ext cx="4163122" cy="118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04B55E2-CAFC-0F43-ADA3-A7A38728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534" y="2571750"/>
            <a:ext cx="2242995" cy="15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3F14DBA-00B3-22CF-B698-C6F3F75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35" y="2869422"/>
            <a:ext cx="2326656" cy="14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9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55279-E466-A1A5-B218-6534E2C62DE2}"/>
              </a:ext>
            </a:extLst>
          </p:cNvPr>
          <p:cNvSpPr txBox="1"/>
          <p:nvPr/>
        </p:nvSpPr>
        <p:spPr>
          <a:xfrm>
            <a:off x="2453268" y="341970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Data engineering/ data 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8602A-4EED-6FCB-18F3-2518A8AF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4" y="647546"/>
            <a:ext cx="3776546" cy="1936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46667-0EAC-05BE-9024-8865C9FF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4" y="2735766"/>
            <a:ext cx="4564616" cy="2065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5FEF5-C552-FB7F-EA54-17866F252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087" y="647546"/>
            <a:ext cx="3689669" cy="1989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D87AB-32FE-19CC-CE50-D638AF83B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32" y="2942908"/>
            <a:ext cx="4144891" cy="16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25D7E-D805-6775-D69E-3D822D2C92DD}"/>
              </a:ext>
            </a:extLst>
          </p:cNvPr>
          <p:cNvSpPr txBox="1"/>
          <p:nvPr/>
        </p:nvSpPr>
        <p:spPr>
          <a:xfrm>
            <a:off x="2453268" y="341970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Modelling and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EB06-6DED-4A39-D365-2A32FE403F46}"/>
              </a:ext>
            </a:extLst>
          </p:cNvPr>
          <p:cNvSpPr txBox="1"/>
          <p:nvPr/>
        </p:nvSpPr>
        <p:spPr>
          <a:xfrm>
            <a:off x="237893" y="761259"/>
            <a:ext cx="381185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plan to evaluate my system.</a:t>
            </a:r>
          </a:p>
          <a:p>
            <a:endParaRPr lang="en-SG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Objective:</a:t>
            </a:r>
          </a:p>
          <a:p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Build a classification model to predict which customer will have default payment in the next month.</a:t>
            </a:r>
          </a:p>
          <a:p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Plan: </a:t>
            </a:r>
          </a:p>
          <a:p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Want to have true positives, to actually know if the customer defaults  </a:t>
            </a:r>
          </a:p>
          <a:p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Want to have true negatives as well, to know that the customer didn’t actually default.</a:t>
            </a:r>
          </a:p>
          <a:p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-Conclusion: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Therefore, I chose to look at F1 score</a:t>
            </a:r>
            <a:endParaRPr lang="en-SG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ADF4D-4D18-3A94-CF60-A0253486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8" y="2996429"/>
            <a:ext cx="3746096" cy="16021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449A8A-5F6B-C694-CFFF-D4A1379B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684065"/>
            <a:ext cx="3768379" cy="37753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328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5E4B7-931E-1E9C-65D9-490BF66C3238}"/>
              </a:ext>
            </a:extLst>
          </p:cNvPr>
          <p:cNvSpPr txBox="1"/>
          <p:nvPr/>
        </p:nvSpPr>
        <p:spPr>
          <a:xfrm>
            <a:off x="2163338" y="341970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Comparison to a dummy classifier as a 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D0E12-9C9D-0952-688D-DF36B634EF79}"/>
              </a:ext>
            </a:extLst>
          </p:cNvPr>
          <p:cNvSpPr txBox="1"/>
          <p:nvPr/>
        </p:nvSpPr>
        <p:spPr>
          <a:xfrm>
            <a:off x="2100149" y="3081453"/>
            <a:ext cx="6162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My models chosen for hyper param tuning are</a:t>
            </a:r>
          </a:p>
          <a:p>
            <a:pPr marL="285750" indent="-285750">
              <a:buFontTx/>
              <a:buChar char="-"/>
            </a:pPr>
            <a:r>
              <a:rPr lang="en-SG" dirty="0">
                <a:latin typeface="Montserrat" panose="00000500000000000000" pitchFamily="2" charset="0"/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SG" dirty="0">
                <a:latin typeface="Montserrat" panose="00000500000000000000" pitchFamily="2" charset="0"/>
              </a:rPr>
              <a:t>Gradient Boosting  </a:t>
            </a:r>
          </a:p>
          <a:p>
            <a:r>
              <a:rPr lang="en-SG" dirty="0">
                <a:latin typeface="Montserrat" panose="00000500000000000000" pitchFamily="2" charset="0"/>
              </a:rPr>
              <a:t>They have higher F1 score and roc score compared to the dummy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19AC4-91F6-A050-5C23-87611853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85" y="822785"/>
            <a:ext cx="2865820" cy="2082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9ABB2F-73B9-3DC6-518D-92668BE7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805" y="969573"/>
            <a:ext cx="3746096" cy="16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7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C25B9C-E3A9-84AE-5D16-532E35C0C03C}"/>
              </a:ext>
            </a:extLst>
          </p:cNvPr>
          <p:cNvSpPr txBox="1"/>
          <p:nvPr/>
        </p:nvSpPr>
        <p:spPr>
          <a:xfrm>
            <a:off x="3442010" y="0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Model improvement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22A63-E34D-9655-5B98-B60C6DC7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2" y="2985561"/>
            <a:ext cx="2577169" cy="204669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9BE12B2-9B51-022B-3464-7C08E753A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7" y="2976171"/>
            <a:ext cx="3452664" cy="205608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392B3-4DB6-9CD7-1E45-67E0D228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1" y="349869"/>
            <a:ext cx="4205208" cy="2556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2B1A4-62CE-8B89-0C4F-3F171D5E4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212" y="307776"/>
            <a:ext cx="3125063" cy="25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6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DC6C7-942A-576C-8625-7D29D96D7E84}"/>
              </a:ext>
            </a:extLst>
          </p:cNvPr>
          <p:cNvSpPr txBox="1"/>
          <p:nvPr/>
        </p:nvSpPr>
        <p:spPr>
          <a:xfrm>
            <a:off x="3442010" y="0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Model improvement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73BB8-9283-AA55-E57C-05AB201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12" y="2952185"/>
            <a:ext cx="3456609" cy="20584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41ACE5-26AE-FBF2-DB9A-94BE49A0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1" y="301362"/>
            <a:ext cx="4231944" cy="2648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34E20-E5D8-53D3-5BAE-22525448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45" y="301362"/>
            <a:ext cx="3863456" cy="2648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71052-8215-3CD2-13B0-84281F855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76" y="3012915"/>
            <a:ext cx="2643514" cy="20584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7252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CF8D2-2C6F-1E67-640E-8988910BF071}"/>
              </a:ext>
            </a:extLst>
          </p:cNvPr>
          <p:cNvSpPr txBox="1"/>
          <p:nvPr/>
        </p:nvSpPr>
        <p:spPr>
          <a:xfrm>
            <a:off x="949714" y="1346394"/>
            <a:ext cx="3705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2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- 58 type 1 error, 80 type 2 error</a:t>
            </a:r>
          </a:p>
          <a:p>
            <a:pPr lvl="2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F1 score = 0.722, ROC score 0.63</a:t>
            </a:r>
          </a:p>
          <a:p>
            <a:pPr marL="285750" indent="-285750">
              <a:buFontTx/>
              <a:buChar char="-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- 72 type 1 error, 40 type 2 error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F1 score = 0.749,  ROC score 0.64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F4278-509C-73AA-D162-FEB65FB25F2F}"/>
              </a:ext>
            </a:extLst>
          </p:cNvPr>
          <p:cNvSpPr txBox="1"/>
          <p:nvPr/>
        </p:nvSpPr>
        <p:spPr>
          <a:xfrm>
            <a:off x="2802674" y="334537"/>
            <a:ext cx="616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Montserrat" panose="00000500000000000000" pitchFamily="2" charset="0"/>
              </a:rPr>
              <a:t>Evaluation (which model is the best)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A5F7E-3521-4E4B-B5A5-C50B9703D60D}"/>
              </a:ext>
            </a:extLst>
          </p:cNvPr>
          <p:cNvSpPr txBox="1"/>
          <p:nvPr/>
        </p:nvSpPr>
        <p:spPr>
          <a:xfrm>
            <a:off x="4754135" y="1346394"/>
            <a:ext cx="34197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Gradient boosting model is the best model out of the other models as it has: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Highest F1 score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Lower type 1 and 2 errors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Higher ROC score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532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236</Words>
  <Application>Microsoft Office PowerPoint</Application>
  <PresentationFormat>On-screen Show (16:9)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Times New Roman</vt:lpstr>
      <vt:lpstr>Vidaloka</vt:lpstr>
      <vt:lpstr>Arial</vt:lpstr>
      <vt:lpstr>Minimalist Business Slides XL by Slidesgo</vt:lpstr>
      <vt:lpstr>AIML CA1 Classification ST1511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CHIAM JOON WEE</cp:lastModifiedBy>
  <cp:revision>35</cp:revision>
  <dcterms:modified xsi:type="dcterms:W3CDTF">2023-06-20T01:02:01Z</dcterms:modified>
</cp:coreProperties>
</file>