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8" r:id="rId6"/>
    <p:sldId id="271" r:id="rId7"/>
    <p:sldId id="270" r:id="rId8"/>
    <p:sldId id="261" r:id="rId9"/>
    <p:sldId id="260" r:id="rId10"/>
    <p:sldId id="262" r:id="rId11"/>
    <p:sldId id="269" r:id="rId12"/>
    <p:sldId id="272" r:id="rId13"/>
    <p:sldId id="273" r:id="rId14"/>
    <p:sldId id="26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DDC5F-F0FA-4D4F-A5A8-53468BF9C5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159BF92-903C-4A9D-BA9D-6A6917774668}">
      <dgm:prSet/>
      <dgm:spPr/>
      <dgm:t>
        <a:bodyPr/>
        <a:lstStyle/>
        <a:p>
          <a:pPr>
            <a:lnSpc>
              <a:spcPct val="100000"/>
            </a:lnSpc>
            <a:defRPr cap="all"/>
          </a:pPr>
          <a:r>
            <a:rPr lang="en-SG" dirty="0"/>
            <a:t>Accessibility of bus services</a:t>
          </a:r>
          <a:endParaRPr lang="en-US" dirty="0"/>
        </a:p>
      </dgm:t>
    </dgm:pt>
    <dgm:pt modelId="{68D4C719-00BF-453F-9A10-A3DE5AF49648}" type="parTrans" cxnId="{8D6E4FB5-242F-424F-A174-AA934D92302E}">
      <dgm:prSet/>
      <dgm:spPr/>
      <dgm:t>
        <a:bodyPr/>
        <a:lstStyle/>
        <a:p>
          <a:endParaRPr lang="en-US"/>
        </a:p>
      </dgm:t>
    </dgm:pt>
    <dgm:pt modelId="{60322E87-BCA8-44BA-841B-31A4DBB7A623}" type="sibTrans" cxnId="{8D6E4FB5-242F-424F-A174-AA934D92302E}">
      <dgm:prSet/>
      <dgm:spPr/>
      <dgm:t>
        <a:bodyPr/>
        <a:lstStyle/>
        <a:p>
          <a:endParaRPr lang="en-US"/>
        </a:p>
      </dgm:t>
    </dgm:pt>
    <dgm:pt modelId="{9D5892DD-656E-4A60-AEBE-266B38F2D4EA}">
      <dgm:prSet/>
      <dgm:spPr/>
      <dgm:t>
        <a:bodyPr/>
        <a:lstStyle/>
        <a:p>
          <a:pPr>
            <a:lnSpc>
              <a:spcPct val="100000"/>
            </a:lnSpc>
            <a:defRPr cap="all"/>
          </a:pPr>
          <a:r>
            <a:rPr lang="en-SG" dirty="0"/>
            <a:t>Analysis/Trend of bus services</a:t>
          </a:r>
          <a:endParaRPr lang="en-US" dirty="0"/>
        </a:p>
      </dgm:t>
    </dgm:pt>
    <dgm:pt modelId="{DD866811-D534-41E6-BF24-6B506C73DC69}" type="parTrans" cxnId="{396BB3CE-8F14-4D32-8A92-68DFC361E4FD}">
      <dgm:prSet/>
      <dgm:spPr/>
      <dgm:t>
        <a:bodyPr/>
        <a:lstStyle/>
        <a:p>
          <a:endParaRPr lang="en-SG"/>
        </a:p>
      </dgm:t>
    </dgm:pt>
    <dgm:pt modelId="{18234743-740B-43B3-82DF-77E78942CB9C}" type="sibTrans" cxnId="{396BB3CE-8F14-4D32-8A92-68DFC361E4FD}">
      <dgm:prSet/>
      <dgm:spPr/>
      <dgm:t>
        <a:bodyPr/>
        <a:lstStyle/>
        <a:p>
          <a:endParaRPr lang="en-SG"/>
        </a:p>
      </dgm:t>
    </dgm:pt>
    <dgm:pt modelId="{81C0E2B1-16B5-4A68-9F24-1417F3C14172}" type="pres">
      <dgm:prSet presAssocID="{AADDDC5F-F0FA-4D4F-A5A8-53468BF9C51C}" presName="root" presStyleCnt="0">
        <dgm:presLayoutVars>
          <dgm:dir/>
          <dgm:resizeHandles val="exact"/>
        </dgm:presLayoutVars>
      </dgm:prSet>
      <dgm:spPr/>
    </dgm:pt>
    <dgm:pt modelId="{E788227F-6C7E-4A6A-827B-42260BB260A7}" type="pres">
      <dgm:prSet presAssocID="{5159BF92-903C-4A9D-BA9D-6A6917774668}" presName="compNode" presStyleCnt="0"/>
      <dgm:spPr/>
    </dgm:pt>
    <dgm:pt modelId="{58C04737-56AD-456D-9EFF-FEE3E3C0ECBE}" type="pres">
      <dgm:prSet presAssocID="{5159BF92-903C-4A9D-BA9D-6A6917774668}" presName="iconBgRect" presStyleLbl="bgShp" presStyleIdx="0" presStyleCnt="2"/>
      <dgm:spPr/>
    </dgm:pt>
    <dgm:pt modelId="{7E1C0079-D481-4E85-9AA5-0DA97D79A210}" type="pres">
      <dgm:prSet presAssocID="{5159BF92-903C-4A9D-BA9D-6A69177746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5C9F6CE5-7494-490C-A125-07C1A04F51A7}" type="pres">
      <dgm:prSet presAssocID="{5159BF92-903C-4A9D-BA9D-6A6917774668}" presName="spaceRect" presStyleCnt="0"/>
      <dgm:spPr/>
    </dgm:pt>
    <dgm:pt modelId="{8E92819E-F7CC-4C72-ADFC-081D3714B34E}" type="pres">
      <dgm:prSet presAssocID="{5159BF92-903C-4A9D-BA9D-6A6917774668}" presName="textRect" presStyleLbl="revTx" presStyleIdx="0" presStyleCnt="2">
        <dgm:presLayoutVars>
          <dgm:chMax val="1"/>
          <dgm:chPref val="1"/>
        </dgm:presLayoutVars>
      </dgm:prSet>
      <dgm:spPr/>
    </dgm:pt>
    <dgm:pt modelId="{8468CE20-A092-4E4E-8E3B-95A46361ABB7}" type="pres">
      <dgm:prSet presAssocID="{60322E87-BCA8-44BA-841B-31A4DBB7A623}" presName="sibTrans" presStyleCnt="0"/>
      <dgm:spPr/>
    </dgm:pt>
    <dgm:pt modelId="{F6076C83-FA28-4E63-8064-85F9FE94EFE9}" type="pres">
      <dgm:prSet presAssocID="{9D5892DD-656E-4A60-AEBE-266B38F2D4EA}" presName="compNode" presStyleCnt="0"/>
      <dgm:spPr/>
    </dgm:pt>
    <dgm:pt modelId="{A62AB742-997E-4FA7-8714-9BD9DFD6FD84}" type="pres">
      <dgm:prSet presAssocID="{9D5892DD-656E-4A60-AEBE-266B38F2D4EA}" presName="iconBgRect" presStyleLbl="bgShp" presStyleIdx="1" presStyleCnt="2"/>
      <dgm:spPr/>
    </dgm:pt>
    <dgm:pt modelId="{BF72547E-FE71-4911-A49B-D173C5FFC0FC}" type="pres">
      <dgm:prSet presAssocID="{9D5892DD-656E-4A60-AEBE-266B38F2D4E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87FA041C-45E6-4B2B-B902-D2F451C193CC}" type="pres">
      <dgm:prSet presAssocID="{9D5892DD-656E-4A60-AEBE-266B38F2D4EA}" presName="spaceRect" presStyleCnt="0"/>
      <dgm:spPr/>
    </dgm:pt>
    <dgm:pt modelId="{FA09B079-B823-47B6-9289-F1E40E88AF5D}" type="pres">
      <dgm:prSet presAssocID="{9D5892DD-656E-4A60-AEBE-266B38F2D4EA}" presName="textRect" presStyleLbl="revTx" presStyleIdx="1" presStyleCnt="2" custLinFactNeighborX="526">
        <dgm:presLayoutVars>
          <dgm:chMax val="1"/>
          <dgm:chPref val="1"/>
        </dgm:presLayoutVars>
      </dgm:prSet>
      <dgm:spPr/>
    </dgm:pt>
  </dgm:ptLst>
  <dgm:cxnLst>
    <dgm:cxn modelId="{DB6AED9A-F116-4C3E-BE93-E60112DDD60C}" type="presOf" srcId="{9D5892DD-656E-4A60-AEBE-266B38F2D4EA}" destId="{FA09B079-B823-47B6-9289-F1E40E88AF5D}" srcOrd="0" destOrd="0" presId="urn:microsoft.com/office/officeart/2018/5/layout/IconCircleLabelList"/>
    <dgm:cxn modelId="{8D6E4FB5-242F-424F-A174-AA934D92302E}" srcId="{AADDDC5F-F0FA-4D4F-A5A8-53468BF9C51C}" destId="{5159BF92-903C-4A9D-BA9D-6A6917774668}" srcOrd="0" destOrd="0" parTransId="{68D4C719-00BF-453F-9A10-A3DE5AF49648}" sibTransId="{60322E87-BCA8-44BA-841B-31A4DBB7A623}"/>
    <dgm:cxn modelId="{396BB3CE-8F14-4D32-8A92-68DFC361E4FD}" srcId="{AADDDC5F-F0FA-4D4F-A5A8-53468BF9C51C}" destId="{9D5892DD-656E-4A60-AEBE-266B38F2D4EA}" srcOrd="1" destOrd="0" parTransId="{DD866811-D534-41E6-BF24-6B506C73DC69}" sibTransId="{18234743-740B-43B3-82DF-77E78942CB9C}"/>
    <dgm:cxn modelId="{13C3EDF4-E70C-4C41-B339-0E638C4E0319}" type="presOf" srcId="{AADDDC5F-F0FA-4D4F-A5A8-53468BF9C51C}" destId="{81C0E2B1-16B5-4A68-9F24-1417F3C14172}" srcOrd="0" destOrd="0" presId="urn:microsoft.com/office/officeart/2018/5/layout/IconCircleLabelList"/>
    <dgm:cxn modelId="{CF03BEFE-DB04-447C-81CE-F9F04EE63AC1}" type="presOf" srcId="{5159BF92-903C-4A9D-BA9D-6A6917774668}" destId="{8E92819E-F7CC-4C72-ADFC-081D3714B34E}" srcOrd="0" destOrd="0" presId="urn:microsoft.com/office/officeart/2018/5/layout/IconCircleLabelList"/>
    <dgm:cxn modelId="{CA36BD10-7B06-4CB5-BB0C-22D290016818}" type="presParOf" srcId="{81C0E2B1-16B5-4A68-9F24-1417F3C14172}" destId="{E788227F-6C7E-4A6A-827B-42260BB260A7}" srcOrd="0" destOrd="0" presId="urn:microsoft.com/office/officeart/2018/5/layout/IconCircleLabelList"/>
    <dgm:cxn modelId="{25335C9A-DEC0-4117-A691-7A1ACB5A2E5E}" type="presParOf" srcId="{E788227F-6C7E-4A6A-827B-42260BB260A7}" destId="{58C04737-56AD-456D-9EFF-FEE3E3C0ECBE}" srcOrd="0" destOrd="0" presId="urn:microsoft.com/office/officeart/2018/5/layout/IconCircleLabelList"/>
    <dgm:cxn modelId="{FC0FE8F5-134D-47C8-ADDE-C6C0C1F755D2}" type="presParOf" srcId="{E788227F-6C7E-4A6A-827B-42260BB260A7}" destId="{7E1C0079-D481-4E85-9AA5-0DA97D79A210}" srcOrd="1" destOrd="0" presId="urn:microsoft.com/office/officeart/2018/5/layout/IconCircleLabelList"/>
    <dgm:cxn modelId="{430D1CC5-89B5-441C-AA74-6C65EF276AFE}" type="presParOf" srcId="{E788227F-6C7E-4A6A-827B-42260BB260A7}" destId="{5C9F6CE5-7494-490C-A125-07C1A04F51A7}" srcOrd="2" destOrd="0" presId="urn:microsoft.com/office/officeart/2018/5/layout/IconCircleLabelList"/>
    <dgm:cxn modelId="{802F9AC7-11FC-45F2-8B05-AA2A1C31D9B2}" type="presParOf" srcId="{E788227F-6C7E-4A6A-827B-42260BB260A7}" destId="{8E92819E-F7CC-4C72-ADFC-081D3714B34E}" srcOrd="3" destOrd="0" presId="urn:microsoft.com/office/officeart/2018/5/layout/IconCircleLabelList"/>
    <dgm:cxn modelId="{985E1989-73ED-412C-8FB0-67E6003AF6F6}" type="presParOf" srcId="{81C0E2B1-16B5-4A68-9F24-1417F3C14172}" destId="{8468CE20-A092-4E4E-8E3B-95A46361ABB7}" srcOrd="1" destOrd="0" presId="urn:microsoft.com/office/officeart/2018/5/layout/IconCircleLabelList"/>
    <dgm:cxn modelId="{872586C5-DC7F-48DE-975F-DA771B08C4EE}" type="presParOf" srcId="{81C0E2B1-16B5-4A68-9F24-1417F3C14172}" destId="{F6076C83-FA28-4E63-8064-85F9FE94EFE9}" srcOrd="2" destOrd="0" presId="urn:microsoft.com/office/officeart/2018/5/layout/IconCircleLabelList"/>
    <dgm:cxn modelId="{C605CAC0-BE9B-46B1-9437-83C835C2B188}" type="presParOf" srcId="{F6076C83-FA28-4E63-8064-85F9FE94EFE9}" destId="{A62AB742-997E-4FA7-8714-9BD9DFD6FD84}" srcOrd="0" destOrd="0" presId="urn:microsoft.com/office/officeart/2018/5/layout/IconCircleLabelList"/>
    <dgm:cxn modelId="{46963A0A-0F95-49EE-AB8F-76A651A4E7D4}" type="presParOf" srcId="{F6076C83-FA28-4E63-8064-85F9FE94EFE9}" destId="{BF72547E-FE71-4911-A49B-D173C5FFC0FC}" srcOrd="1" destOrd="0" presId="urn:microsoft.com/office/officeart/2018/5/layout/IconCircleLabelList"/>
    <dgm:cxn modelId="{1F82088E-695B-4B41-8751-2D4755D8C187}" type="presParOf" srcId="{F6076C83-FA28-4E63-8064-85F9FE94EFE9}" destId="{87FA041C-45E6-4B2B-B902-D2F451C193CC}" srcOrd="2" destOrd="0" presId="urn:microsoft.com/office/officeart/2018/5/layout/IconCircleLabelList"/>
    <dgm:cxn modelId="{4288AB1A-C882-4672-8B7F-DABBCDB0D009}" type="presParOf" srcId="{F6076C83-FA28-4E63-8064-85F9FE94EFE9}" destId="{FA09B079-B823-47B6-9289-F1E40E88AF5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04737-56AD-456D-9EFF-FEE3E3C0ECBE}">
      <dsp:nvSpPr>
        <dsp:cNvPr id="0" name=""/>
        <dsp:cNvSpPr/>
      </dsp:nvSpPr>
      <dsp:spPr>
        <a:xfrm>
          <a:off x="1999753" y="18279"/>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1C0079-D481-4E85-9AA5-0DA97D79A210}">
      <dsp:nvSpPr>
        <dsp:cNvPr id="0" name=""/>
        <dsp:cNvSpPr/>
      </dsp:nvSpPr>
      <dsp:spPr>
        <a:xfrm>
          <a:off x="2460440" y="478966"/>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2819E-F7CC-4C72-ADFC-081D3714B34E}">
      <dsp:nvSpPr>
        <dsp:cNvPr id="0" name=""/>
        <dsp:cNvSpPr/>
      </dsp:nvSpPr>
      <dsp:spPr>
        <a:xfrm>
          <a:off x="1308721" y="2853279"/>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cap="all"/>
          </a:pPr>
          <a:r>
            <a:rPr lang="en-SG" sz="2900" kern="1200" dirty="0"/>
            <a:t>Accessibility of bus services</a:t>
          </a:r>
          <a:endParaRPr lang="en-US" sz="2900" kern="1200" dirty="0"/>
        </a:p>
      </dsp:txBody>
      <dsp:txXfrm>
        <a:off x="1308721" y="2853279"/>
        <a:ext cx="3543750" cy="720000"/>
      </dsp:txXfrm>
    </dsp:sp>
    <dsp:sp modelId="{A62AB742-997E-4FA7-8714-9BD9DFD6FD84}">
      <dsp:nvSpPr>
        <dsp:cNvPr id="0" name=""/>
        <dsp:cNvSpPr/>
      </dsp:nvSpPr>
      <dsp:spPr>
        <a:xfrm>
          <a:off x="6163659" y="18279"/>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2547E-FE71-4911-A49B-D173C5FFC0FC}">
      <dsp:nvSpPr>
        <dsp:cNvPr id="0" name=""/>
        <dsp:cNvSpPr/>
      </dsp:nvSpPr>
      <dsp:spPr>
        <a:xfrm>
          <a:off x="6624346" y="478966"/>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09B079-B823-47B6-9289-F1E40E88AF5D}">
      <dsp:nvSpPr>
        <dsp:cNvPr id="0" name=""/>
        <dsp:cNvSpPr/>
      </dsp:nvSpPr>
      <dsp:spPr>
        <a:xfrm>
          <a:off x="5491268" y="2853279"/>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89050">
            <a:lnSpc>
              <a:spcPct val="100000"/>
            </a:lnSpc>
            <a:spcBef>
              <a:spcPct val="0"/>
            </a:spcBef>
            <a:spcAft>
              <a:spcPct val="35000"/>
            </a:spcAft>
            <a:buNone/>
            <a:defRPr cap="all"/>
          </a:pPr>
          <a:r>
            <a:rPr lang="en-SG" sz="2900" kern="1200" dirty="0"/>
            <a:t>Analysis/Trend of bus services</a:t>
          </a:r>
          <a:endParaRPr lang="en-US" sz="2900" kern="1200" dirty="0"/>
        </a:p>
      </dsp:txBody>
      <dsp:txXfrm>
        <a:off x="5491268" y="2853279"/>
        <a:ext cx="354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7611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725433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21026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668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30792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2645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85361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6041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3831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63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2/7/2023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52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2/7/2023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85074"/>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85" r:id="rId4"/>
    <p:sldLayoutId id="2147483686"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gov.sg/dataset/public-transport-utilisation-average-public-transport-ridership?view_id=3619b55d-d1c2-4891-8b43-97b192bcb0c4&amp;resource_id=552b8662-3cbc-48c0-9fbb-abdc07fb377a" TargetMode="External"/><Relationship Id="rId2" Type="http://schemas.openxmlformats.org/officeDocument/2006/relationships/hyperlink" Target="https://data.gov.sg/dataset/annual-age-bus-population-by-passenger-capac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mpty train">
            <a:extLst>
              <a:ext uri="{FF2B5EF4-FFF2-40B4-BE49-F238E27FC236}">
                <a16:creationId xmlns:a16="http://schemas.microsoft.com/office/drawing/2014/main" id="{FE00B9AA-9A00-9477-4F39-B239BE49FD62}"/>
              </a:ext>
            </a:extLst>
          </p:cNvPr>
          <p:cNvPicPr>
            <a:picLocks noChangeAspect="1"/>
          </p:cNvPicPr>
          <p:nvPr/>
        </p:nvPicPr>
        <p:blipFill rotWithShape="1">
          <a:blip r:embed="rId2">
            <a:alphaModFix amt="60000"/>
          </a:blip>
          <a:srcRect t="2527" r="-2" b="13231"/>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567FD0-E7D4-6600-9A1F-6955396784F1}"/>
              </a:ext>
            </a:extLst>
          </p:cNvPr>
          <p:cNvSpPr>
            <a:spLocks noGrp="1"/>
          </p:cNvSpPr>
          <p:nvPr>
            <p:ph type="ctrTitle"/>
          </p:nvPr>
        </p:nvSpPr>
        <p:spPr>
          <a:xfrm>
            <a:off x="2661849" y="1921623"/>
            <a:ext cx="6868301" cy="1750731"/>
          </a:xfrm>
        </p:spPr>
        <p:txBody>
          <a:bodyPr anchor="b">
            <a:normAutofit/>
          </a:bodyPr>
          <a:lstStyle/>
          <a:p>
            <a:pPr algn="ctr"/>
            <a:r>
              <a:rPr lang="en-SG" dirty="0">
                <a:solidFill>
                  <a:srgbClr val="FFFFFF"/>
                </a:solidFill>
              </a:rPr>
              <a:t>Singapore’s Land Public Transport</a:t>
            </a:r>
          </a:p>
        </p:txBody>
      </p:sp>
      <p:sp>
        <p:nvSpPr>
          <p:cNvPr id="3" name="Subtitle 2">
            <a:extLst>
              <a:ext uri="{FF2B5EF4-FFF2-40B4-BE49-F238E27FC236}">
                <a16:creationId xmlns:a16="http://schemas.microsoft.com/office/drawing/2014/main" id="{21B7D9B3-CFA3-BE8B-F4DB-684F7325CD8D}"/>
              </a:ext>
            </a:extLst>
          </p:cNvPr>
          <p:cNvSpPr>
            <a:spLocks noGrp="1"/>
          </p:cNvSpPr>
          <p:nvPr>
            <p:ph type="subTitle" idx="1"/>
          </p:nvPr>
        </p:nvSpPr>
        <p:spPr>
          <a:xfrm>
            <a:off x="4448496" y="4936376"/>
            <a:ext cx="3295006" cy="847166"/>
          </a:xfrm>
        </p:spPr>
        <p:txBody>
          <a:bodyPr>
            <a:normAutofit fontScale="85000" lnSpcReduction="10000"/>
          </a:bodyPr>
          <a:lstStyle/>
          <a:p>
            <a:pPr marL="0" lvl="0" indent="0" algn="l" rtl="0">
              <a:spcBef>
                <a:spcPts val="0"/>
              </a:spcBef>
              <a:spcAft>
                <a:spcPts val="0"/>
              </a:spcAft>
              <a:buNone/>
            </a:pPr>
            <a:r>
              <a:rPr lang="en-SG" dirty="0"/>
              <a:t>Chiam Joon Wee</a:t>
            </a:r>
          </a:p>
          <a:p>
            <a:pPr marL="0" lvl="0" indent="0" algn="l" rtl="0">
              <a:spcBef>
                <a:spcPts val="0"/>
              </a:spcBef>
              <a:spcAft>
                <a:spcPts val="0"/>
              </a:spcAft>
              <a:buNone/>
            </a:pPr>
            <a:r>
              <a:rPr lang="en-SG" dirty="0"/>
              <a:t>P2222415</a:t>
            </a:r>
          </a:p>
          <a:p>
            <a:pPr marL="0" lvl="0" indent="0" algn="l" rtl="0">
              <a:spcBef>
                <a:spcPts val="0"/>
              </a:spcBef>
              <a:spcAft>
                <a:spcPts val="0"/>
              </a:spcAft>
              <a:buNone/>
            </a:pPr>
            <a:r>
              <a:rPr lang="en-SG" dirty="0"/>
              <a:t>DAAA/FT/1B/05</a:t>
            </a:r>
          </a:p>
          <a:p>
            <a:pPr algn="ctr"/>
            <a:endParaRPr lang="en-SG" dirty="0">
              <a:solidFill>
                <a:srgbClr val="FFFFFF"/>
              </a:solidFill>
            </a:endParaRP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41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AC590-43CD-CB01-DCBC-2014202EB002}"/>
              </a:ext>
            </a:extLst>
          </p:cNvPr>
          <p:cNvSpPr>
            <a:spLocks noGrp="1"/>
          </p:cNvSpPr>
          <p:nvPr>
            <p:ph type="title"/>
          </p:nvPr>
        </p:nvSpPr>
        <p:spPr>
          <a:xfrm>
            <a:off x="882079" y="689690"/>
            <a:ext cx="10427840" cy="1086056"/>
          </a:xfrm>
        </p:spPr>
        <p:txBody>
          <a:bodyPr/>
          <a:lstStyle/>
          <a:p>
            <a:r>
              <a:rPr lang="en-SG" dirty="0"/>
              <a:t>Nature of datasets</a:t>
            </a:r>
          </a:p>
        </p:txBody>
      </p:sp>
      <p:sp>
        <p:nvSpPr>
          <p:cNvPr id="3" name="Content Placeholder 2">
            <a:extLst>
              <a:ext uri="{FF2B5EF4-FFF2-40B4-BE49-F238E27FC236}">
                <a16:creationId xmlns:a16="http://schemas.microsoft.com/office/drawing/2014/main" id="{C3127F8F-B110-06E9-9BF3-208149CBD160}"/>
              </a:ext>
            </a:extLst>
          </p:cNvPr>
          <p:cNvSpPr>
            <a:spLocks noGrp="1"/>
          </p:cNvSpPr>
          <p:nvPr>
            <p:ph idx="1"/>
          </p:nvPr>
        </p:nvSpPr>
        <p:spPr>
          <a:xfrm>
            <a:off x="882078" y="1775746"/>
            <a:ext cx="10427841" cy="4633396"/>
          </a:xfrm>
        </p:spPr>
        <p:txBody>
          <a:bodyPr>
            <a:normAutofit/>
          </a:bodyPr>
          <a:lstStyle/>
          <a:p>
            <a:r>
              <a:rPr lang="en-US" sz="1800" dirty="0"/>
              <a:t>Yearly-</a:t>
            </a:r>
            <a:r>
              <a:rPr lang="en-US" sz="1800" dirty="0" err="1"/>
              <a:t>ave</a:t>
            </a:r>
            <a:r>
              <a:rPr lang="en-US" sz="1800" dirty="0"/>
              <a:t>-daily-pt-ridership</a:t>
            </a:r>
            <a:r>
              <a:rPr lang="en-SG" sz="1800" dirty="0"/>
              <a:t> </a:t>
            </a:r>
          </a:p>
          <a:p>
            <a:pPr lvl="2"/>
            <a:r>
              <a:rPr lang="en-SG" dirty="0"/>
              <a:t>Year, Mode, Ridership </a:t>
            </a:r>
          </a:p>
          <a:p>
            <a:r>
              <a:rPr lang="en-US" sz="1800" dirty="0"/>
              <a:t>Annual-bus-population-by-passenger-capacity </a:t>
            </a:r>
          </a:p>
          <a:p>
            <a:pPr marL="560070" lvl="1" indent="-285750">
              <a:buFont typeface="Arial" panose="020B0604020202020204" pitchFamily="34" charset="0"/>
              <a:buChar char="•"/>
            </a:pPr>
            <a:r>
              <a:rPr lang="en-SG" i="0" dirty="0"/>
              <a:t>Year, Capacity, number of buses</a:t>
            </a:r>
          </a:p>
          <a:p>
            <a:pPr marL="560070" lvl="1" indent="-285750">
              <a:buFont typeface="Arial" panose="020B0604020202020204" pitchFamily="34" charset="0"/>
              <a:buChar char="•"/>
            </a:pPr>
            <a:endParaRPr lang="en-SG" i="0" dirty="0"/>
          </a:p>
          <a:p>
            <a:pPr indent="0">
              <a:buNone/>
            </a:pPr>
            <a:r>
              <a:rPr lang="en-SG" i="0" dirty="0"/>
              <a:t>Links to the dataset : </a:t>
            </a:r>
          </a:p>
          <a:p>
            <a:pPr indent="0">
              <a:buNone/>
            </a:pPr>
            <a:r>
              <a:rPr lang="en-SG" sz="1400" i="0" dirty="0">
                <a:hlinkClick r:id="rId2"/>
              </a:rPr>
              <a:t>https://data.gov.sg/dataset/annual-age-bus-population-by-passenger-capacity</a:t>
            </a:r>
            <a:r>
              <a:rPr lang="en-SG" sz="1400" i="0" dirty="0"/>
              <a:t> </a:t>
            </a:r>
          </a:p>
          <a:p>
            <a:pPr indent="0">
              <a:buNone/>
            </a:pPr>
            <a:r>
              <a:rPr lang="en-SG" sz="1400" i="0" dirty="0">
                <a:hlinkClick r:id="rId3"/>
              </a:rPr>
              <a:t>https://data.gov.sg/dataset/public-transport-utilisation-average-public-transport-ridership?view_id=3619b55d-d1c2-4891-8b43-97b192bcb0c4&amp;resource_id=552b8662-3cbc-48c0-9fbb-abdc07fb377a</a:t>
            </a:r>
            <a:r>
              <a:rPr lang="en-SG" sz="1400" i="0" dirty="0"/>
              <a:t> </a:t>
            </a:r>
          </a:p>
          <a:p>
            <a:pPr indent="0">
              <a:buNone/>
            </a:pPr>
            <a:endParaRPr lang="en-SG" i="0" dirty="0"/>
          </a:p>
        </p:txBody>
      </p:sp>
    </p:spTree>
    <p:extLst>
      <p:ext uri="{BB962C8B-B14F-4D97-AF65-F5344CB8AC3E}">
        <p14:creationId xmlns:p14="http://schemas.microsoft.com/office/powerpoint/2010/main" val="199598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0658-B029-989A-8EF6-716B68AB56AC}"/>
              </a:ext>
            </a:extLst>
          </p:cNvPr>
          <p:cNvSpPr>
            <a:spLocks noGrp="1"/>
          </p:cNvSpPr>
          <p:nvPr>
            <p:ph type="title"/>
          </p:nvPr>
        </p:nvSpPr>
        <p:spPr>
          <a:xfrm>
            <a:off x="882080" y="550506"/>
            <a:ext cx="10427840" cy="1651519"/>
          </a:xfrm>
        </p:spPr>
        <p:txBody>
          <a:bodyPr>
            <a:normAutofit fontScale="90000"/>
          </a:bodyPr>
          <a:lstStyle/>
          <a:p>
            <a:r>
              <a:rPr lang="en-US" sz="3600" dirty="0"/>
              <a:t>Distribution of distance travelled by each operator including all bus services</a:t>
            </a:r>
            <a:br>
              <a:rPr lang="en-US" dirty="0"/>
            </a:br>
            <a:endParaRPr lang="en-SG" dirty="0"/>
          </a:p>
        </p:txBody>
      </p:sp>
      <p:sp>
        <p:nvSpPr>
          <p:cNvPr id="3" name="Content Placeholder 2">
            <a:extLst>
              <a:ext uri="{FF2B5EF4-FFF2-40B4-BE49-F238E27FC236}">
                <a16:creationId xmlns:a16="http://schemas.microsoft.com/office/drawing/2014/main" id="{1086BED0-9E05-C119-9DB2-D81F661F2A70}"/>
              </a:ext>
            </a:extLst>
          </p:cNvPr>
          <p:cNvSpPr>
            <a:spLocks noGrp="1"/>
          </p:cNvSpPr>
          <p:nvPr>
            <p:ph idx="1"/>
          </p:nvPr>
        </p:nvSpPr>
        <p:spPr>
          <a:xfrm>
            <a:off x="755780" y="1805473"/>
            <a:ext cx="5962261" cy="4216827"/>
          </a:xfrm>
        </p:spPr>
        <p:txBody>
          <a:bodyPr/>
          <a:lstStyle/>
          <a:p>
            <a:r>
              <a:rPr lang="en-SG" dirty="0"/>
              <a:t>This violin plot shows the distance travelled by each operator. Looking at the violin plot, it shows that the mean distance of 15km travelled by each operator. We can also see that SMRT services travel the most distance compared to the other bus services.</a:t>
            </a:r>
          </a:p>
        </p:txBody>
      </p:sp>
      <p:pic>
        <p:nvPicPr>
          <p:cNvPr id="10" name="Picture 9">
            <a:extLst>
              <a:ext uri="{FF2B5EF4-FFF2-40B4-BE49-F238E27FC236}">
                <a16:creationId xmlns:a16="http://schemas.microsoft.com/office/drawing/2014/main" id="{979B5EEE-339D-4055-EF6B-2427D8C4E1FF}"/>
              </a:ext>
            </a:extLst>
          </p:cNvPr>
          <p:cNvPicPr>
            <a:picLocks noChangeAspect="1"/>
          </p:cNvPicPr>
          <p:nvPr/>
        </p:nvPicPr>
        <p:blipFill>
          <a:blip r:embed="rId2"/>
          <a:stretch>
            <a:fillRect/>
          </a:stretch>
        </p:blipFill>
        <p:spPr>
          <a:xfrm>
            <a:off x="6844341" y="1754155"/>
            <a:ext cx="5051311" cy="4319464"/>
          </a:xfrm>
          <a:prstGeom prst="rect">
            <a:avLst/>
          </a:prstGeom>
        </p:spPr>
      </p:pic>
    </p:spTree>
    <p:extLst>
      <p:ext uri="{BB962C8B-B14F-4D97-AF65-F5344CB8AC3E}">
        <p14:creationId xmlns:p14="http://schemas.microsoft.com/office/powerpoint/2010/main" val="271205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7297-809F-B87A-5E36-54FEA290EA3B}"/>
              </a:ext>
            </a:extLst>
          </p:cNvPr>
          <p:cNvSpPr>
            <a:spLocks noGrp="1"/>
          </p:cNvSpPr>
          <p:nvPr>
            <p:ph type="title"/>
          </p:nvPr>
        </p:nvSpPr>
        <p:spPr>
          <a:xfrm>
            <a:off x="744985" y="293429"/>
            <a:ext cx="10427840" cy="1194317"/>
          </a:xfrm>
        </p:spPr>
        <p:txBody>
          <a:bodyPr/>
          <a:lstStyle/>
          <a:p>
            <a:r>
              <a:rPr lang="en-US" dirty="0"/>
              <a:t>Bus services and ridership over the years</a:t>
            </a:r>
            <a:endParaRPr lang="en-SG" dirty="0"/>
          </a:p>
        </p:txBody>
      </p:sp>
      <p:sp>
        <p:nvSpPr>
          <p:cNvPr id="3" name="Content Placeholder 2">
            <a:extLst>
              <a:ext uri="{FF2B5EF4-FFF2-40B4-BE49-F238E27FC236}">
                <a16:creationId xmlns:a16="http://schemas.microsoft.com/office/drawing/2014/main" id="{90E45DCB-3B0D-A79B-4B53-607677947799}"/>
              </a:ext>
            </a:extLst>
          </p:cNvPr>
          <p:cNvSpPr>
            <a:spLocks noGrp="1"/>
          </p:cNvSpPr>
          <p:nvPr>
            <p:ph idx="1"/>
          </p:nvPr>
        </p:nvSpPr>
        <p:spPr>
          <a:xfrm>
            <a:off x="868420" y="1698171"/>
            <a:ext cx="4030151" cy="5076824"/>
          </a:xfrm>
        </p:spPr>
        <p:txBody>
          <a:bodyPr/>
          <a:lstStyle/>
          <a:p>
            <a:pPr marL="0" indent="0">
              <a:buNone/>
            </a:pPr>
            <a:r>
              <a:rPr lang="en-SG" dirty="0"/>
              <a:t>We can see the ridership over the years increase and the number of buses over the years increase. The middle regression plot that as the number of buses increase, the amount of ridership increase.</a:t>
            </a:r>
          </a:p>
        </p:txBody>
      </p:sp>
      <p:pic>
        <p:nvPicPr>
          <p:cNvPr id="12" name="Picture 11">
            <a:extLst>
              <a:ext uri="{FF2B5EF4-FFF2-40B4-BE49-F238E27FC236}">
                <a16:creationId xmlns:a16="http://schemas.microsoft.com/office/drawing/2014/main" id="{1B6210A6-E54F-D8E6-0871-00B2A0195A1A}"/>
              </a:ext>
            </a:extLst>
          </p:cNvPr>
          <p:cNvPicPr>
            <a:picLocks noChangeAspect="1"/>
          </p:cNvPicPr>
          <p:nvPr/>
        </p:nvPicPr>
        <p:blipFill>
          <a:blip r:embed="rId2"/>
          <a:stretch>
            <a:fillRect/>
          </a:stretch>
        </p:blipFill>
        <p:spPr>
          <a:xfrm>
            <a:off x="4861162" y="1623527"/>
            <a:ext cx="7118046" cy="4301411"/>
          </a:xfrm>
          <a:prstGeom prst="rect">
            <a:avLst/>
          </a:prstGeom>
        </p:spPr>
      </p:pic>
    </p:spTree>
    <p:extLst>
      <p:ext uri="{BB962C8B-B14F-4D97-AF65-F5344CB8AC3E}">
        <p14:creationId xmlns:p14="http://schemas.microsoft.com/office/powerpoint/2010/main" val="129746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0FDF-55A5-FF7C-7019-2D34C42439FA}"/>
              </a:ext>
            </a:extLst>
          </p:cNvPr>
          <p:cNvSpPr>
            <a:spLocks noGrp="1"/>
          </p:cNvSpPr>
          <p:nvPr>
            <p:ph type="title"/>
          </p:nvPr>
        </p:nvSpPr>
        <p:spPr>
          <a:xfrm>
            <a:off x="849759" y="774441"/>
            <a:ext cx="10427840" cy="1159925"/>
          </a:xfrm>
        </p:spPr>
        <p:txBody>
          <a:bodyPr>
            <a:normAutofit fontScale="90000"/>
          </a:bodyPr>
          <a:lstStyle/>
          <a:p>
            <a:r>
              <a:rPr lang="en-SG" dirty="0"/>
              <a:t>Comparing the variables such as bus frequency, services, operator and distance</a:t>
            </a:r>
          </a:p>
        </p:txBody>
      </p:sp>
      <p:sp>
        <p:nvSpPr>
          <p:cNvPr id="3" name="Content Placeholder 2">
            <a:extLst>
              <a:ext uri="{FF2B5EF4-FFF2-40B4-BE49-F238E27FC236}">
                <a16:creationId xmlns:a16="http://schemas.microsoft.com/office/drawing/2014/main" id="{387BA24B-3172-B418-4064-F407EAB99C00}"/>
              </a:ext>
            </a:extLst>
          </p:cNvPr>
          <p:cNvSpPr>
            <a:spLocks noGrp="1"/>
          </p:cNvSpPr>
          <p:nvPr>
            <p:ph idx="1"/>
          </p:nvPr>
        </p:nvSpPr>
        <p:spPr>
          <a:xfrm>
            <a:off x="849758" y="2065983"/>
            <a:ext cx="4422038" cy="4596074"/>
          </a:xfrm>
        </p:spPr>
        <p:txBody>
          <a:bodyPr/>
          <a:lstStyle/>
          <a:p>
            <a:r>
              <a:rPr lang="en-SG" dirty="0"/>
              <a:t>On the right, it is a </a:t>
            </a:r>
            <a:r>
              <a:rPr lang="en-SG" dirty="0" err="1"/>
              <a:t>pairplot</a:t>
            </a:r>
            <a:r>
              <a:rPr lang="en-SG" dirty="0"/>
              <a:t> with all the variable after I wrangled the data. The objective is to see the trends between Distance, Operator, PM and AM Peak Frequency and Service Number. We can actually see that the distance the bus travelled does not actually affect the AM and PM Peak Frequency.  There’s not really a specific and direct trend here.</a:t>
            </a:r>
          </a:p>
        </p:txBody>
      </p:sp>
      <p:pic>
        <p:nvPicPr>
          <p:cNvPr id="5" name="Picture 4">
            <a:extLst>
              <a:ext uri="{FF2B5EF4-FFF2-40B4-BE49-F238E27FC236}">
                <a16:creationId xmlns:a16="http://schemas.microsoft.com/office/drawing/2014/main" id="{5D3D5A1C-92DF-AD9F-0818-F192B4FCA586}"/>
              </a:ext>
            </a:extLst>
          </p:cNvPr>
          <p:cNvPicPr>
            <a:picLocks noChangeAspect="1"/>
          </p:cNvPicPr>
          <p:nvPr/>
        </p:nvPicPr>
        <p:blipFill>
          <a:blip r:embed="rId2"/>
          <a:stretch>
            <a:fillRect/>
          </a:stretch>
        </p:blipFill>
        <p:spPr>
          <a:xfrm>
            <a:off x="5374696" y="1934365"/>
            <a:ext cx="6787310" cy="4391789"/>
          </a:xfrm>
          <a:prstGeom prst="rect">
            <a:avLst/>
          </a:prstGeom>
        </p:spPr>
      </p:pic>
    </p:spTree>
    <p:extLst>
      <p:ext uri="{BB962C8B-B14F-4D97-AF65-F5344CB8AC3E}">
        <p14:creationId xmlns:p14="http://schemas.microsoft.com/office/powerpoint/2010/main" val="158714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033B-52FE-3294-B1F1-10364C47E010}"/>
              </a:ext>
            </a:extLst>
          </p:cNvPr>
          <p:cNvSpPr>
            <a:spLocks noGrp="1"/>
          </p:cNvSpPr>
          <p:nvPr>
            <p:ph type="title"/>
          </p:nvPr>
        </p:nvSpPr>
        <p:spPr/>
        <p:txBody>
          <a:bodyPr/>
          <a:lstStyle/>
          <a:p>
            <a:r>
              <a:rPr lang="en-SG" dirty="0"/>
              <a:t>Insights </a:t>
            </a:r>
          </a:p>
        </p:txBody>
      </p:sp>
      <p:sp>
        <p:nvSpPr>
          <p:cNvPr id="3" name="Content Placeholder 2">
            <a:extLst>
              <a:ext uri="{FF2B5EF4-FFF2-40B4-BE49-F238E27FC236}">
                <a16:creationId xmlns:a16="http://schemas.microsoft.com/office/drawing/2014/main" id="{C9F303B2-515D-4C42-EA88-68F0A364D045}"/>
              </a:ext>
            </a:extLst>
          </p:cNvPr>
          <p:cNvSpPr>
            <a:spLocks noGrp="1"/>
          </p:cNvSpPr>
          <p:nvPr>
            <p:ph idx="1"/>
          </p:nvPr>
        </p:nvSpPr>
        <p:spPr/>
        <p:txBody>
          <a:bodyPr>
            <a:normAutofit/>
          </a:bodyPr>
          <a:lstStyle/>
          <a:p>
            <a:r>
              <a:rPr lang="en-SG" dirty="0"/>
              <a:t>With any operator you take, you are able to travel 15km on the average. The amount of distance travelled by the operators differs following the ranking of SMRT, GAS, SBST, TTS.</a:t>
            </a:r>
          </a:p>
          <a:p>
            <a:r>
              <a:rPr lang="en-SG" dirty="0"/>
              <a:t>The number of buses increase over the years, together with the amount of ridership also increases. The </a:t>
            </a:r>
            <a:r>
              <a:rPr lang="en-SG" dirty="0" err="1"/>
              <a:t>regplot</a:t>
            </a:r>
            <a:r>
              <a:rPr lang="en-SG" dirty="0"/>
              <a:t> in the middle shows that actually when the number of buses increase, the ridership increases as well.</a:t>
            </a:r>
          </a:p>
          <a:p>
            <a:r>
              <a:rPr lang="en-SG" dirty="0"/>
              <a:t>We can see that the bus services offered are able to take us to places and there are not specific relationship. For example if we were to take a bus that travels for 10.5km, that bus may have a frequency of 7, meaning arriving every 7 minutes. Another bus might travel for 10.7km and have a frequency of 15, meaning arriving every 15mintues. Showing no correlation.</a:t>
            </a:r>
          </a:p>
          <a:p>
            <a:endParaRPr lang="en-SG" dirty="0"/>
          </a:p>
        </p:txBody>
      </p:sp>
    </p:spTree>
    <p:extLst>
      <p:ext uri="{BB962C8B-B14F-4D97-AF65-F5344CB8AC3E}">
        <p14:creationId xmlns:p14="http://schemas.microsoft.com/office/powerpoint/2010/main" val="284104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DC79-259E-ACC0-922C-DFBB278A39D5}"/>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5B6766B5-0D05-DACD-FB43-D0F0C600B3FB}"/>
              </a:ext>
            </a:extLst>
          </p:cNvPr>
          <p:cNvSpPr>
            <a:spLocks noGrp="1"/>
          </p:cNvSpPr>
          <p:nvPr>
            <p:ph idx="1"/>
          </p:nvPr>
        </p:nvSpPr>
        <p:spPr/>
        <p:txBody>
          <a:bodyPr/>
          <a:lstStyle/>
          <a:p>
            <a:r>
              <a:rPr lang="en-SG" dirty="0"/>
              <a:t>I suggest that the bus frequency during peak hours could be slightly faster from a 7 minutes in the morning to a 5 minutes frequency</a:t>
            </a:r>
          </a:p>
          <a:p>
            <a:r>
              <a:rPr lang="en-SG" dirty="0"/>
              <a:t>In the future, the arrival of buses that travel long distances could be have a higher frequency. </a:t>
            </a:r>
          </a:p>
        </p:txBody>
      </p:sp>
    </p:spTree>
    <p:extLst>
      <p:ext uri="{BB962C8B-B14F-4D97-AF65-F5344CB8AC3E}">
        <p14:creationId xmlns:p14="http://schemas.microsoft.com/office/powerpoint/2010/main" val="34689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76DD5E-4A73-AFF3-3CBC-B77382DF37CF}"/>
              </a:ext>
            </a:extLst>
          </p:cNvPr>
          <p:cNvSpPr>
            <a:spLocks noGrp="1"/>
          </p:cNvSpPr>
          <p:nvPr>
            <p:ph type="title"/>
          </p:nvPr>
        </p:nvSpPr>
        <p:spPr>
          <a:xfrm>
            <a:off x="849760" y="876302"/>
            <a:ext cx="10427840" cy="1086056"/>
          </a:xfrm>
        </p:spPr>
        <p:txBody>
          <a:bodyPr>
            <a:normAutofit/>
          </a:bodyPr>
          <a:lstStyle/>
          <a:p>
            <a:r>
              <a:rPr lang="en-SG" dirty="0">
                <a:latin typeface="Bookman Old Style" panose="02050604050505020204" pitchFamily="18" charset="0"/>
              </a:rPr>
              <a:t>Objectives</a:t>
            </a:r>
          </a:p>
        </p:txBody>
      </p:sp>
      <p:cxnSp>
        <p:nvCxnSpPr>
          <p:cNvPr id="11" name="Straight Connector 10">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3E60B27-7010-D906-712D-9909DF61B4B4}"/>
              </a:ext>
            </a:extLst>
          </p:cNvPr>
          <p:cNvGraphicFramePr>
            <a:graphicFrameLocks noGrp="1"/>
          </p:cNvGraphicFramePr>
          <p:nvPr>
            <p:ph idx="1"/>
            <p:extLst>
              <p:ext uri="{D42A27DB-BD31-4B8C-83A1-F6EECF244321}">
                <p14:modId xmlns:p14="http://schemas.microsoft.com/office/powerpoint/2010/main" val="640060407"/>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22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5842-2172-D352-D321-E30C723BFA6A}"/>
              </a:ext>
            </a:extLst>
          </p:cNvPr>
          <p:cNvSpPr>
            <a:spLocks noGrp="1"/>
          </p:cNvSpPr>
          <p:nvPr>
            <p:ph type="title"/>
          </p:nvPr>
        </p:nvSpPr>
        <p:spPr/>
        <p:txBody>
          <a:bodyPr/>
          <a:lstStyle/>
          <a:p>
            <a:r>
              <a:rPr lang="en-SG" dirty="0"/>
              <a:t>Accessibility of bus services</a:t>
            </a:r>
          </a:p>
        </p:txBody>
      </p:sp>
      <p:sp>
        <p:nvSpPr>
          <p:cNvPr id="3" name="Content Placeholder 2">
            <a:extLst>
              <a:ext uri="{FF2B5EF4-FFF2-40B4-BE49-F238E27FC236}">
                <a16:creationId xmlns:a16="http://schemas.microsoft.com/office/drawing/2014/main" id="{5373BA66-6618-6693-9DE2-C7B318EED37F}"/>
              </a:ext>
            </a:extLst>
          </p:cNvPr>
          <p:cNvSpPr>
            <a:spLocks noGrp="1"/>
          </p:cNvSpPr>
          <p:nvPr>
            <p:ph idx="1"/>
          </p:nvPr>
        </p:nvSpPr>
        <p:spPr/>
        <p:txBody>
          <a:bodyPr/>
          <a:lstStyle/>
          <a:p>
            <a:r>
              <a:rPr lang="en-US" dirty="0"/>
              <a:t> AM/PM Peak Frequency, no. of services by Operator  (bus_services.csv) </a:t>
            </a:r>
          </a:p>
          <a:p>
            <a:r>
              <a:rPr lang="en-US" dirty="0"/>
              <a:t>Distance between each bus stop by operator  (bus_routes.csv) </a:t>
            </a:r>
          </a:p>
          <a:p>
            <a:r>
              <a:rPr lang="en-US" dirty="0"/>
              <a:t>Bus stops around Singapore (bus_stop.csv)</a:t>
            </a:r>
            <a:endParaRPr lang="en-SG" dirty="0"/>
          </a:p>
        </p:txBody>
      </p:sp>
    </p:spTree>
    <p:extLst>
      <p:ext uri="{BB962C8B-B14F-4D97-AF65-F5344CB8AC3E}">
        <p14:creationId xmlns:p14="http://schemas.microsoft.com/office/powerpoint/2010/main" val="169996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560D-D212-796E-03FB-48DFF61B28F8}"/>
              </a:ext>
            </a:extLst>
          </p:cNvPr>
          <p:cNvSpPr>
            <a:spLocks noGrp="1"/>
          </p:cNvSpPr>
          <p:nvPr>
            <p:ph type="title"/>
          </p:nvPr>
        </p:nvSpPr>
        <p:spPr>
          <a:xfrm>
            <a:off x="882080" y="531069"/>
            <a:ext cx="10427840" cy="1086056"/>
          </a:xfrm>
        </p:spPr>
        <p:txBody>
          <a:bodyPr/>
          <a:lstStyle/>
          <a:p>
            <a:r>
              <a:rPr lang="en-SG" dirty="0"/>
              <a:t>Nature of datasets</a:t>
            </a:r>
          </a:p>
        </p:txBody>
      </p:sp>
      <p:sp>
        <p:nvSpPr>
          <p:cNvPr id="3" name="Content Placeholder 2">
            <a:extLst>
              <a:ext uri="{FF2B5EF4-FFF2-40B4-BE49-F238E27FC236}">
                <a16:creationId xmlns:a16="http://schemas.microsoft.com/office/drawing/2014/main" id="{322E64D2-468B-81DD-FC2F-999BC179164C}"/>
              </a:ext>
            </a:extLst>
          </p:cNvPr>
          <p:cNvSpPr>
            <a:spLocks noGrp="1"/>
          </p:cNvSpPr>
          <p:nvPr>
            <p:ph idx="1"/>
          </p:nvPr>
        </p:nvSpPr>
        <p:spPr>
          <a:xfrm>
            <a:off x="882080" y="1617124"/>
            <a:ext cx="10427841" cy="4634385"/>
          </a:xfrm>
        </p:spPr>
        <p:txBody>
          <a:bodyPr>
            <a:normAutofit/>
          </a:bodyPr>
          <a:lstStyle/>
          <a:p>
            <a:r>
              <a:rPr lang="en-SG" sz="1800" dirty="0" err="1"/>
              <a:t>Bus_services</a:t>
            </a:r>
            <a:endParaRPr lang="en-SG" sz="1800" dirty="0"/>
          </a:p>
          <a:p>
            <a:pPr lvl="2"/>
            <a:r>
              <a:rPr lang="en-SG" sz="1600" dirty="0" err="1"/>
              <a:t>ServiceNo</a:t>
            </a:r>
            <a:r>
              <a:rPr lang="en-SG" sz="1600" dirty="0"/>
              <a:t>, Operator, Direction, Category, </a:t>
            </a:r>
            <a:r>
              <a:rPr lang="en-SG" sz="1600" dirty="0" err="1"/>
              <a:t>OriginCode</a:t>
            </a:r>
            <a:r>
              <a:rPr lang="en-SG" sz="1600" dirty="0"/>
              <a:t>, </a:t>
            </a:r>
            <a:r>
              <a:rPr lang="en-SG" sz="1600" dirty="0" err="1"/>
              <a:t>DestinationCode</a:t>
            </a:r>
            <a:r>
              <a:rPr lang="en-SG" sz="1600" dirty="0"/>
              <a:t>, </a:t>
            </a:r>
            <a:r>
              <a:rPr lang="en-SG" sz="1600" dirty="0" err="1"/>
              <a:t>AM_Peak_Freq</a:t>
            </a:r>
            <a:r>
              <a:rPr lang="en-SG" sz="1600" dirty="0"/>
              <a:t>, </a:t>
            </a:r>
            <a:r>
              <a:rPr lang="en-SG" sz="1600" dirty="0" err="1"/>
              <a:t>AM_Offpeak_Freq</a:t>
            </a:r>
            <a:r>
              <a:rPr lang="en-SG" sz="1600" dirty="0"/>
              <a:t>, </a:t>
            </a:r>
            <a:r>
              <a:rPr lang="en-SG" sz="1600" dirty="0" err="1"/>
              <a:t>PM_Peak_Freq</a:t>
            </a:r>
            <a:r>
              <a:rPr lang="en-SG" sz="1600" dirty="0"/>
              <a:t>, </a:t>
            </a:r>
            <a:r>
              <a:rPr lang="en-SG" sz="1600" dirty="0" err="1"/>
              <a:t>PM_Offpeak_Freq</a:t>
            </a:r>
            <a:r>
              <a:rPr lang="en-SG" sz="1600" dirty="0"/>
              <a:t>, </a:t>
            </a:r>
            <a:r>
              <a:rPr lang="en-SG" sz="1600" dirty="0" err="1"/>
              <a:t>LoopDesc</a:t>
            </a:r>
            <a:endParaRPr lang="en-SG" sz="1600" dirty="0"/>
          </a:p>
          <a:p>
            <a:pPr lvl="3"/>
            <a:r>
              <a:rPr lang="en-SG" sz="1400" dirty="0"/>
              <a:t>AM/PM frequency means how often a bus comes in the morning and noon</a:t>
            </a:r>
          </a:p>
          <a:p>
            <a:pPr lvl="3"/>
            <a:r>
              <a:rPr lang="en-SG" sz="1400" dirty="0"/>
              <a:t>Category – trunk/ service</a:t>
            </a:r>
          </a:p>
          <a:p>
            <a:pPr lvl="3"/>
            <a:r>
              <a:rPr lang="en-SG" sz="1400" dirty="0"/>
              <a:t>Operator – different operators  SST GAS SMRT SBST</a:t>
            </a:r>
          </a:p>
          <a:p>
            <a:r>
              <a:rPr lang="en-SG" sz="1800" dirty="0" err="1"/>
              <a:t>Bus_route</a:t>
            </a:r>
            <a:endParaRPr lang="en-SG" sz="1800" dirty="0"/>
          </a:p>
          <a:p>
            <a:pPr lvl="2"/>
            <a:r>
              <a:rPr lang="en-SG" sz="1600" dirty="0" err="1"/>
              <a:t>ServiceNo</a:t>
            </a:r>
            <a:r>
              <a:rPr lang="en-SG" sz="1600" dirty="0"/>
              <a:t>, Operator, Direction, </a:t>
            </a:r>
            <a:r>
              <a:rPr lang="en-SG" sz="1600" dirty="0" err="1"/>
              <a:t>StopSequence</a:t>
            </a:r>
            <a:r>
              <a:rPr lang="en-SG" sz="1600" dirty="0"/>
              <a:t>, </a:t>
            </a:r>
            <a:r>
              <a:rPr lang="en-SG" sz="1600" dirty="0" err="1"/>
              <a:t>BusStopCode</a:t>
            </a:r>
            <a:r>
              <a:rPr lang="en-SG" sz="1600" dirty="0"/>
              <a:t>, Distance, </a:t>
            </a:r>
            <a:r>
              <a:rPr lang="en-SG" sz="1600" dirty="0" err="1"/>
              <a:t>WD_FirstBus,WD_LastBus</a:t>
            </a:r>
            <a:r>
              <a:rPr lang="en-SG" sz="1600" dirty="0"/>
              <a:t>, </a:t>
            </a:r>
            <a:r>
              <a:rPr lang="en-SG" sz="1600" dirty="0" err="1"/>
              <a:t>SAT_FirstBus</a:t>
            </a:r>
            <a:r>
              <a:rPr lang="en-SG" sz="1600" dirty="0"/>
              <a:t>, </a:t>
            </a:r>
            <a:r>
              <a:rPr lang="en-SG" sz="1600" dirty="0" err="1"/>
              <a:t>SAT_LastBus</a:t>
            </a:r>
            <a:r>
              <a:rPr lang="en-SG" sz="1600" dirty="0"/>
              <a:t>, </a:t>
            </a:r>
            <a:r>
              <a:rPr lang="en-SG" sz="1600" dirty="0" err="1"/>
              <a:t>SUN_FirstBus</a:t>
            </a:r>
            <a:r>
              <a:rPr lang="en-SG" sz="1600" dirty="0"/>
              <a:t>, </a:t>
            </a:r>
            <a:r>
              <a:rPr lang="en-SG" sz="1600" dirty="0" err="1"/>
              <a:t>SUN_LastBus</a:t>
            </a:r>
            <a:endParaRPr lang="en-SG" sz="1600" dirty="0"/>
          </a:p>
          <a:p>
            <a:pPr lvl="3"/>
            <a:r>
              <a:rPr lang="en-SG" sz="1400" dirty="0"/>
              <a:t>Timing of first bus and last bus throughout the week. </a:t>
            </a:r>
          </a:p>
          <a:p>
            <a:r>
              <a:rPr lang="en-SG" sz="1800" dirty="0" err="1"/>
              <a:t>Bus_stops</a:t>
            </a:r>
            <a:endParaRPr lang="en-SG" sz="1800" dirty="0"/>
          </a:p>
          <a:p>
            <a:pPr lvl="2"/>
            <a:r>
              <a:rPr lang="fr-FR" sz="1600" dirty="0" err="1"/>
              <a:t>BusStopCode</a:t>
            </a:r>
            <a:r>
              <a:rPr lang="fr-FR" sz="1600" dirty="0"/>
              <a:t>	, </a:t>
            </a:r>
            <a:r>
              <a:rPr lang="fr-FR" sz="1600" dirty="0" err="1"/>
              <a:t>RoadName</a:t>
            </a:r>
            <a:r>
              <a:rPr lang="fr-FR" sz="1600" dirty="0"/>
              <a:t>, Description, Latitude, Longitude</a:t>
            </a:r>
          </a:p>
          <a:p>
            <a:pPr lvl="2"/>
            <a:endParaRPr lang="en-SG" dirty="0"/>
          </a:p>
          <a:p>
            <a:endParaRPr lang="en-SG" dirty="0"/>
          </a:p>
        </p:txBody>
      </p:sp>
    </p:spTree>
    <p:extLst>
      <p:ext uri="{BB962C8B-B14F-4D97-AF65-F5344CB8AC3E}">
        <p14:creationId xmlns:p14="http://schemas.microsoft.com/office/powerpoint/2010/main" val="223323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EC95-84D5-EAF7-4510-1E1AC4A084D9}"/>
              </a:ext>
            </a:extLst>
          </p:cNvPr>
          <p:cNvSpPr>
            <a:spLocks noGrp="1"/>
          </p:cNvSpPr>
          <p:nvPr>
            <p:ph type="title"/>
          </p:nvPr>
        </p:nvSpPr>
        <p:spPr>
          <a:xfrm>
            <a:off x="849758" y="816506"/>
            <a:ext cx="10427840" cy="1427202"/>
          </a:xfrm>
        </p:spPr>
        <p:txBody>
          <a:bodyPr>
            <a:noAutofit/>
          </a:bodyPr>
          <a:lstStyle/>
          <a:p>
            <a:r>
              <a:rPr lang="en-US" sz="3200" dirty="0"/>
              <a:t>AM/PM Peak Frequency, no. of services by Operator  (bus_services.csv)</a:t>
            </a:r>
            <a:br>
              <a:rPr lang="en-SG" sz="3200" dirty="0"/>
            </a:br>
            <a:endParaRPr lang="en-SG" sz="3200" dirty="0"/>
          </a:p>
        </p:txBody>
      </p:sp>
      <p:sp>
        <p:nvSpPr>
          <p:cNvPr id="3" name="Content Placeholder 2">
            <a:extLst>
              <a:ext uri="{FF2B5EF4-FFF2-40B4-BE49-F238E27FC236}">
                <a16:creationId xmlns:a16="http://schemas.microsoft.com/office/drawing/2014/main" id="{2C3BD444-B2B1-2572-720D-85D599256B1E}"/>
              </a:ext>
            </a:extLst>
          </p:cNvPr>
          <p:cNvSpPr>
            <a:spLocks noGrp="1"/>
          </p:cNvSpPr>
          <p:nvPr>
            <p:ph idx="1"/>
          </p:nvPr>
        </p:nvSpPr>
        <p:spPr>
          <a:xfrm>
            <a:off x="849759" y="1810139"/>
            <a:ext cx="5118724" cy="4159143"/>
          </a:xfrm>
        </p:spPr>
        <p:txBody>
          <a:bodyPr/>
          <a:lstStyle/>
          <a:p>
            <a:r>
              <a:rPr lang="en-SG" dirty="0"/>
              <a:t>This histogram shows the frequency of bus arrivals. By looking at the frequency of services during AM/PM peak , we can see that bus services come by the interval of every 7minutes in the morning and 9 minutes in the evening. </a:t>
            </a:r>
          </a:p>
        </p:txBody>
      </p:sp>
      <p:pic>
        <p:nvPicPr>
          <p:cNvPr id="6" name="Picture 5">
            <a:extLst>
              <a:ext uri="{FF2B5EF4-FFF2-40B4-BE49-F238E27FC236}">
                <a16:creationId xmlns:a16="http://schemas.microsoft.com/office/drawing/2014/main" id="{5B46E0CC-AC19-44CC-45CE-D275550C8539}"/>
              </a:ext>
            </a:extLst>
          </p:cNvPr>
          <p:cNvPicPr>
            <a:picLocks noChangeAspect="1"/>
          </p:cNvPicPr>
          <p:nvPr/>
        </p:nvPicPr>
        <p:blipFill>
          <a:blip r:embed="rId2"/>
          <a:stretch>
            <a:fillRect/>
          </a:stretch>
        </p:blipFill>
        <p:spPr>
          <a:xfrm>
            <a:off x="5853211" y="1233499"/>
            <a:ext cx="5850303" cy="4999350"/>
          </a:xfrm>
          <a:prstGeom prst="rect">
            <a:avLst/>
          </a:prstGeom>
        </p:spPr>
      </p:pic>
    </p:spTree>
    <p:extLst>
      <p:ext uri="{BB962C8B-B14F-4D97-AF65-F5344CB8AC3E}">
        <p14:creationId xmlns:p14="http://schemas.microsoft.com/office/powerpoint/2010/main" val="258803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2F53-80F1-708F-E58E-0283944B13D6}"/>
              </a:ext>
            </a:extLst>
          </p:cNvPr>
          <p:cNvSpPr>
            <a:spLocks noGrp="1"/>
          </p:cNvSpPr>
          <p:nvPr>
            <p:ph type="title"/>
          </p:nvPr>
        </p:nvSpPr>
        <p:spPr>
          <a:xfrm>
            <a:off x="849760" y="876302"/>
            <a:ext cx="10427840" cy="1189682"/>
          </a:xfrm>
        </p:spPr>
        <p:txBody>
          <a:bodyPr>
            <a:noAutofit/>
          </a:bodyPr>
          <a:lstStyle/>
          <a:p>
            <a:r>
              <a:rPr lang="en-US" sz="3200" dirty="0"/>
              <a:t>Distance between each bus stop by operator  (bus_routes.csv)</a:t>
            </a:r>
            <a:br>
              <a:rPr lang="en-US" sz="3200" dirty="0"/>
            </a:br>
            <a:endParaRPr lang="en-SG" sz="3200" dirty="0"/>
          </a:p>
        </p:txBody>
      </p:sp>
      <p:sp>
        <p:nvSpPr>
          <p:cNvPr id="3" name="Content Placeholder 2">
            <a:extLst>
              <a:ext uri="{FF2B5EF4-FFF2-40B4-BE49-F238E27FC236}">
                <a16:creationId xmlns:a16="http://schemas.microsoft.com/office/drawing/2014/main" id="{0237AB2F-B5F2-D4D4-B665-883AA598A1EF}"/>
              </a:ext>
            </a:extLst>
          </p:cNvPr>
          <p:cNvSpPr>
            <a:spLocks noGrp="1"/>
          </p:cNvSpPr>
          <p:nvPr>
            <p:ph idx="1"/>
          </p:nvPr>
        </p:nvSpPr>
        <p:spPr>
          <a:xfrm>
            <a:off x="849758" y="1604865"/>
            <a:ext cx="4534005" cy="4364417"/>
          </a:xfrm>
        </p:spPr>
        <p:txBody>
          <a:bodyPr/>
          <a:lstStyle/>
          <a:p>
            <a:r>
              <a:rPr lang="en-SG" dirty="0"/>
              <a:t>The distance between each bus stop for each operator is mostly distributed within 0.4 km. </a:t>
            </a:r>
            <a:r>
              <a:rPr lang="en-US" dirty="0"/>
              <a:t>This means that the bus stops are relatively near one another</a:t>
            </a:r>
            <a:endParaRPr lang="en-SG" dirty="0"/>
          </a:p>
        </p:txBody>
      </p:sp>
      <p:pic>
        <p:nvPicPr>
          <p:cNvPr id="15" name="Picture 14">
            <a:extLst>
              <a:ext uri="{FF2B5EF4-FFF2-40B4-BE49-F238E27FC236}">
                <a16:creationId xmlns:a16="http://schemas.microsoft.com/office/drawing/2014/main" id="{B182A514-8CDD-4D32-9B1F-682B42370F44}"/>
              </a:ext>
            </a:extLst>
          </p:cNvPr>
          <p:cNvPicPr>
            <a:picLocks noChangeAspect="1"/>
          </p:cNvPicPr>
          <p:nvPr/>
        </p:nvPicPr>
        <p:blipFill>
          <a:blip r:embed="rId2"/>
          <a:stretch>
            <a:fillRect/>
          </a:stretch>
        </p:blipFill>
        <p:spPr>
          <a:xfrm>
            <a:off x="5829106" y="1177429"/>
            <a:ext cx="6067425" cy="5404161"/>
          </a:xfrm>
          <a:prstGeom prst="rect">
            <a:avLst/>
          </a:prstGeom>
        </p:spPr>
      </p:pic>
    </p:spTree>
    <p:extLst>
      <p:ext uri="{BB962C8B-B14F-4D97-AF65-F5344CB8AC3E}">
        <p14:creationId xmlns:p14="http://schemas.microsoft.com/office/powerpoint/2010/main" val="387548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DA29-9ED5-BCFD-9C08-B129CAFAB15B}"/>
              </a:ext>
            </a:extLst>
          </p:cNvPr>
          <p:cNvSpPr>
            <a:spLocks noGrp="1"/>
          </p:cNvSpPr>
          <p:nvPr>
            <p:ph type="title"/>
          </p:nvPr>
        </p:nvSpPr>
        <p:spPr>
          <a:xfrm>
            <a:off x="849758" y="552034"/>
            <a:ext cx="10427840" cy="1473238"/>
          </a:xfrm>
        </p:spPr>
        <p:txBody>
          <a:bodyPr>
            <a:normAutofit/>
          </a:bodyPr>
          <a:lstStyle/>
          <a:p>
            <a:r>
              <a:rPr lang="en-US" sz="3200" dirty="0"/>
              <a:t>Distribution of Bus stops</a:t>
            </a:r>
            <a:br>
              <a:rPr lang="en-SG" dirty="0"/>
            </a:br>
            <a:endParaRPr lang="en-SG" dirty="0"/>
          </a:p>
        </p:txBody>
      </p:sp>
      <p:sp>
        <p:nvSpPr>
          <p:cNvPr id="3" name="Content Placeholder 2">
            <a:extLst>
              <a:ext uri="{FF2B5EF4-FFF2-40B4-BE49-F238E27FC236}">
                <a16:creationId xmlns:a16="http://schemas.microsoft.com/office/drawing/2014/main" id="{F3DF27DC-61B3-2455-4491-C83DAB2BEC1E}"/>
              </a:ext>
            </a:extLst>
          </p:cNvPr>
          <p:cNvSpPr>
            <a:spLocks noGrp="1"/>
          </p:cNvSpPr>
          <p:nvPr>
            <p:ph idx="1"/>
          </p:nvPr>
        </p:nvSpPr>
        <p:spPr>
          <a:xfrm>
            <a:off x="849758" y="1484785"/>
            <a:ext cx="5159156" cy="4461344"/>
          </a:xfrm>
        </p:spPr>
        <p:txBody>
          <a:bodyPr/>
          <a:lstStyle/>
          <a:p>
            <a:r>
              <a:rPr lang="en-SG" dirty="0"/>
              <a:t>The bus stops are distributed over Singapore, on the map I have a slider, it shows on that particular road Holland road, the different bus stop codes. As we can see there is actually a few bus stop available at that particular area. As the slider moves it shows the different bus stops all over Singapore. It actually is distributed all over Singapore. This shows that with bus services are easily accessible and we can go around Singapore conveniently.</a:t>
            </a:r>
          </a:p>
        </p:txBody>
      </p:sp>
      <p:pic>
        <p:nvPicPr>
          <p:cNvPr id="7" name="Picture 6">
            <a:extLst>
              <a:ext uri="{FF2B5EF4-FFF2-40B4-BE49-F238E27FC236}">
                <a16:creationId xmlns:a16="http://schemas.microsoft.com/office/drawing/2014/main" id="{D68DCB59-685B-D6AC-8B27-D06972220C32}"/>
              </a:ext>
            </a:extLst>
          </p:cNvPr>
          <p:cNvPicPr>
            <a:picLocks noChangeAspect="1"/>
          </p:cNvPicPr>
          <p:nvPr/>
        </p:nvPicPr>
        <p:blipFill>
          <a:blip r:embed="rId2"/>
          <a:stretch>
            <a:fillRect/>
          </a:stretch>
        </p:blipFill>
        <p:spPr>
          <a:xfrm>
            <a:off x="6233032" y="1343797"/>
            <a:ext cx="5829881" cy="4351056"/>
          </a:xfrm>
          <a:prstGeom prst="rect">
            <a:avLst/>
          </a:prstGeom>
        </p:spPr>
      </p:pic>
    </p:spTree>
    <p:extLst>
      <p:ext uri="{BB962C8B-B14F-4D97-AF65-F5344CB8AC3E}">
        <p14:creationId xmlns:p14="http://schemas.microsoft.com/office/powerpoint/2010/main" val="130749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2B30-A3E2-BF24-D0D0-0A70A725EAB4}"/>
              </a:ext>
            </a:extLst>
          </p:cNvPr>
          <p:cNvSpPr>
            <a:spLocks noGrp="1"/>
          </p:cNvSpPr>
          <p:nvPr>
            <p:ph type="title"/>
          </p:nvPr>
        </p:nvSpPr>
        <p:spPr/>
        <p:txBody>
          <a:bodyPr/>
          <a:lstStyle/>
          <a:p>
            <a:r>
              <a:rPr lang="en-SG" dirty="0"/>
              <a:t>Insights </a:t>
            </a:r>
          </a:p>
        </p:txBody>
      </p:sp>
      <p:sp>
        <p:nvSpPr>
          <p:cNvPr id="3" name="Content Placeholder 2">
            <a:extLst>
              <a:ext uri="{FF2B5EF4-FFF2-40B4-BE49-F238E27FC236}">
                <a16:creationId xmlns:a16="http://schemas.microsoft.com/office/drawing/2014/main" id="{A562E912-E3B8-0F56-E2E1-DF244182F27D}"/>
              </a:ext>
            </a:extLst>
          </p:cNvPr>
          <p:cNvSpPr>
            <a:spLocks noGrp="1"/>
          </p:cNvSpPr>
          <p:nvPr>
            <p:ph idx="1"/>
          </p:nvPr>
        </p:nvSpPr>
        <p:spPr/>
        <p:txBody>
          <a:bodyPr/>
          <a:lstStyle/>
          <a:p>
            <a:r>
              <a:rPr lang="en-SG" dirty="0"/>
              <a:t>With the bus frequency at 7 and 9 for AM and PM peak frequencies, being generally fast, we can get access to a bus and get to our destination relatively fast.</a:t>
            </a:r>
          </a:p>
          <a:p>
            <a:r>
              <a:rPr lang="en-SG" dirty="0"/>
              <a:t>The average distance between each bus stop being an average of 0.4km. </a:t>
            </a:r>
            <a:r>
              <a:rPr lang="en-US" dirty="0"/>
              <a:t>This means that the bus stops are relatively near one another. We can get access to a bus easily. There will always be bus stops near people as the distance is short. People don’t need to walk as far to get to a bus stop take a bus.</a:t>
            </a:r>
            <a:endParaRPr lang="en-SG" dirty="0"/>
          </a:p>
          <a:p>
            <a:r>
              <a:rPr lang="en-SG" dirty="0"/>
              <a:t>With bus stops available on different parts of Singapore (differentiated by road name), we are able to travel to that part of Singapore.</a:t>
            </a:r>
          </a:p>
        </p:txBody>
      </p:sp>
    </p:spTree>
    <p:extLst>
      <p:ext uri="{BB962C8B-B14F-4D97-AF65-F5344CB8AC3E}">
        <p14:creationId xmlns:p14="http://schemas.microsoft.com/office/powerpoint/2010/main" val="234935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95226-67F5-DF18-69AF-065AA200BFBE}"/>
              </a:ext>
            </a:extLst>
          </p:cNvPr>
          <p:cNvSpPr>
            <a:spLocks noGrp="1"/>
          </p:cNvSpPr>
          <p:nvPr>
            <p:ph type="title"/>
          </p:nvPr>
        </p:nvSpPr>
        <p:spPr/>
        <p:txBody>
          <a:bodyPr/>
          <a:lstStyle/>
          <a:p>
            <a:r>
              <a:rPr lang="en-SG" dirty="0"/>
              <a:t>Analysis/Trend of bus services</a:t>
            </a:r>
          </a:p>
        </p:txBody>
      </p:sp>
      <p:sp>
        <p:nvSpPr>
          <p:cNvPr id="3" name="Content Placeholder 2">
            <a:extLst>
              <a:ext uri="{FF2B5EF4-FFF2-40B4-BE49-F238E27FC236}">
                <a16:creationId xmlns:a16="http://schemas.microsoft.com/office/drawing/2014/main" id="{69286601-17AD-91A0-D768-B18727D02008}"/>
              </a:ext>
            </a:extLst>
          </p:cNvPr>
          <p:cNvSpPr>
            <a:spLocks noGrp="1"/>
          </p:cNvSpPr>
          <p:nvPr>
            <p:ph idx="1"/>
          </p:nvPr>
        </p:nvSpPr>
        <p:spPr/>
        <p:txBody>
          <a:bodyPr/>
          <a:lstStyle/>
          <a:p>
            <a:r>
              <a:rPr lang="en-US" dirty="0"/>
              <a:t>Distribution of distance travelled by each operator including all bus services (bus_routes.csv)</a:t>
            </a:r>
            <a:endParaRPr lang="en-SG" dirty="0"/>
          </a:p>
          <a:p>
            <a:r>
              <a:rPr lang="en-SG" dirty="0"/>
              <a:t>Comparing the variables such as bus frequency, services, operator and distance, whether they have correlation. (bus_routes.csv + bus_services.csv)</a:t>
            </a:r>
          </a:p>
          <a:p>
            <a:r>
              <a:rPr lang="en-US" dirty="0"/>
              <a:t>Bus services and ridership over the years                                                                               (annual-bus-population-by-passenger-capacity.csv and yearly-ave-daily-pt-ridership.csv)</a:t>
            </a:r>
          </a:p>
        </p:txBody>
      </p:sp>
    </p:spTree>
    <p:extLst>
      <p:ext uri="{BB962C8B-B14F-4D97-AF65-F5344CB8AC3E}">
        <p14:creationId xmlns:p14="http://schemas.microsoft.com/office/powerpoint/2010/main" val="313355164"/>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223B30"/>
      </a:dk2>
      <a:lt2>
        <a:srgbClr val="E8E2E6"/>
      </a:lt2>
      <a:accent1>
        <a:srgbClr val="43B671"/>
      </a:accent1>
      <a:accent2>
        <a:srgbClr val="3AB538"/>
      </a:accent2>
      <a:accent3>
        <a:srgbClr val="72B041"/>
      </a:accent3>
      <a:accent4>
        <a:srgbClr val="98AA34"/>
      </a:accent4>
      <a:accent5>
        <a:srgbClr val="BD9D46"/>
      </a:accent5>
      <a:accent6>
        <a:srgbClr val="B55F38"/>
      </a:accent6>
      <a:hlink>
        <a:srgbClr val="8D832F"/>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2172</TotalTime>
  <Words>1043</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Bookman Old Style</vt:lpstr>
      <vt:lpstr>Georgia Pro Light</vt:lpstr>
      <vt:lpstr>VaultVTI</vt:lpstr>
      <vt:lpstr>Singapore’s Land Public Transport</vt:lpstr>
      <vt:lpstr>Objectives</vt:lpstr>
      <vt:lpstr>Accessibility of bus services</vt:lpstr>
      <vt:lpstr>Nature of datasets</vt:lpstr>
      <vt:lpstr>AM/PM Peak Frequency, no. of services by Operator  (bus_services.csv) </vt:lpstr>
      <vt:lpstr>Distance between each bus stop by operator  (bus_routes.csv) </vt:lpstr>
      <vt:lpstr>Distribution of Bus stops </vt:lpstr>
      <vt:lpstr>Insights </vt:lpstr>
      <vt:lpstr>Analysis/Trend of bus services</vt:lpstr>
      <vt:lpstr>Nature of datasets</vt:lpstr>
      <vt:lpstr>Distribution of distance travelled by each operator including all bus services </vt:lpstr>
      <vt:lpstr>Bus services and ridership over the years</vt:lpstr>
      <vt:lpstr>Comparing the variables such as bus frequency, services, operator and distance</vt:lpstr>
      <vt:lpstr>Insights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transport in Singapore</dc:title>
  <dc:creator>CHIAM JOON WEE</dc:creator>
  <cp:lastModifiedBy>CHIAM JOON WEE</cp:lastModifiedBy>
  <cp:revision>56</cp:revision>
  <dcterms:created xsi:type="dcterms:W3CDTF">2023-01-31T02:12:03Z</dcterms:created>
  <dcterms:modified xsi:type="dcterms:W3CDTF">2023-02-07T09:36:33Z</dcterms:modified>
</cp:coreProperties>
</file>