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8e2a85bf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8e2a85bf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With this problem statement, our group first decided to do a bit of research to understand more about this concept.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found out that an</a:t>
            </a:r>
            <a:r>
              <a:rPr lang="en-GB"/>
              <a:t> open nursing home concept is the concept of a nursing home having greater open areas, such as </a:t>
            </a:r>
            <a:r>
              <a:rPr lang="en-GB">
                <a:solidFill>
                  <a:schemeClr val="dk1"/>
                </a:solidFill>
              </a:rPr>
              <a:t>gardens, exercise areas, open sitting areas and more</a:t>
            </a:r>
            <a:r>
              <a:rPr lang="en-GB"/>
              <a:t>. These nursing homes would allow the elderly residents to roam freely, improving their mental health. The elderly living in these nursing homes would not be restricted to rooms and can be able to interact with surroundings hence being more active.</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However, with such open nursing homes concepts, there are now more risks that the elderly will face. For instance, there will be higher risks of the elderly falling without being noticed. This concept of open style nursing </a:t>
            </a:r>
            <a:r>
              <a:rPr lang="en-GB"/>
              <a:t>home </a:t>
            </a:r>
            <a:r>
              <a:rPr lang="en-GB"/>
              <a:t>will also give caregivers </a:t>
            </a:r>
            <a:r>
              <a:rPr lang="en-GB">
                <a:solidFill>
                  <a:schemeClr val="dk1"/>
                </a:solidFill>
              </a:rPr>
              <a:t>added responsibilities to follow the elderly around and make sure that they are in sight.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According to data in </a:t>
            </a:r>
            <a:r>
              <a:rPr lang="en-GB"/>
              <a:t>Singapore, falls account for 40% of injury-related deaths for elderly, which shows that it is a serious issue which needs to be tackled in open nursing home concepts.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With that</a:t>
            </a:r>
            <a:r>
              <a:rPr lang="en-GB"/>
              <a:t>, I will now talk about our group’s solution to the challenges </a:t>
            </a:r>
            <a:r>
              <a:rPr lang="en-GB"/>
              <a:t>highlighted here.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8e2a85bf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8e2a85bf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our solution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 shown these are the key features of our prototype. (read from slides)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Short demo (</a:t>
            </a:r>
            <a:r>
              <a:rPr lang="en-GB">
                <a:solidFill>
                  <a:schemeClr val="dk1"/>
                </a:solidFill>
              </a:rPr>
              <a:t>*insert rz video*)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Cctv detect the elderly falling.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(Explain how the notification will be sent when the elderly falls.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5f831438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5f831438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our solution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 shown these are the key features of our prototype. (read from slides)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Short demo (</a:t>
            </a:r>
            <a:r>
              <a:rPr lang="en-GB">
                <a:solidFill>
                  <a:schemeClr val="dk1"/>
                </a:solidFill>
              </a:rPr>
              <a:t>*insert rz video*)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Cctv detect the elderly falling.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(Explain how the notification will be sent when the elderly falls.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8e2a85bf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8e2a85bf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8e2a85bf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8e2a85bf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rgbClr val="595959"/>
                </a:solidFill>
                <a:latin typeface="Lato"/>
                <a:ea typeface="Lato"/>
                <a:cs typeface="Lato"/>
                <a:sym typeface="Lato"/>
              </a:rPr>
              <a:t>What makes ur soln stand out:</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GB" sz="1300">
                <a:solidFill>
                  <a:srgbClr val="595959"/>
                </a:solidFill>
                <a:latin typeface="Lato"/>
                <a:ea typeface="Lato"/>
                <a:cs typeface="Lato"/>
                <a:sym typeface="Lato"/>
              </a:rPr>
              <a:t>Pretty cheap. Use software on current cctv</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GB" sz="1300">
                <a:solidFill>
                  <a:srgbClr val="595959"/>
                </a:solidFill>
                <a:latin typeface="Lato"/>
                <a:ea typeface="Lato"/>
                <a:cs typeface="Lato"/>
                <a:sym typeface="Lato"/>
              </a:rPr>
              <a:t>It links people to the web. Web integration which enables the nurses or family member to keep track when the elderly fall.</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GB" sz="1300">
                <a:solidFill>
                  <a:srgbClr val="595959"/>
                </a:solidFill>
                <a:latin typeface="Lato"/>
                <a:ea typeface="Lato"/>
                <a:cs typeface="Lato"/>
                <a:sym typeface="Lato"/>
              </a:rPr>
              <a:t>Saving manpower of nurses</a:t>
            </a:r>
            <a:endParaRPr sz="1300">
              <a:solidFill>
                <a:srgbClr val="595959"/>
              </a:solidFill>
              <a:latin typeface="Lato"/>
              <a:ea typeface="Lato"/>
              <a:cs typeface="Lato"/>
              <a:sym typeface="Lato"/>
            </a:endParaRPr>
          </a:p>
          <a:p>
            <a:pPr indent="-311150" lvl="0" marL="457200" rtl="0" algn="l">
              <a:lnSpc>
                <a:spcPct val="115000"/>
              </a:lnSpc>
              <a:spcBef>
                <a:spcPts val="1200"/>
              </a:spcBef>
              <a:spcAft>
                <a:spcPts val="0"/>
              </a:spcAft>
              <a:buClr>
                <a:srgbClr val="595959"/>
              </a:buClr>
              <a:buSzPts val="1300"/>
              <a:buFont typeface="Lato"/>
              <a:buChar char="-"/>
            </a:pPr>
            <a:r>
              <a:rPr lang="en-GB" sz="1300">
                <a:solidFill>
                  <a:srgbClr val="595959"/>
                </a:solidFill>
                <a:latin typeface="Lato"/>
                <a:ea typeface="Lato"/>
                <a:cs typeface="Lato"/>
                <a:sym typeface="Lato"/>
              </a:rPr>
              <a:t>Reduce the nurse workload of taking of the elderly </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GB" sz="1300">
                <a:solidFill>
                  <a:srgbClr val="595959"/>
                </a:solidFill>
                <a:latin typeface="Lato"/>
                <a:ea typeface="Lato"/>
                <a:cs typeface="Lato"/>
                <a:sym typeface="Lato"/>
              </a:rPr>
              <a:t>Dont have to need alot of nurses to take care </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GB" sz="1300">
                <a:solidFill>
                  <a:srgbClr val="595959"/>
                </a:solidFill>
                <a:latin typeface="Lato"/>
                <a:ea typeface="Lato"/>
                <a:cs typeface="Lato"/>
                <a:sym typeface="Lato"/>
              </a:rPr>
              <a:t>Free up workload and can take care of other residents</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GB" sz="1300">
                <a:solidFill>
                  <a:srgbClr val="595959"/>
                </a:solidFill>
                <a:latin typeface="Lato"/>
                <a:ea typeface="Lato"/>
                <a:cs typeface="Lato"/>
                <a:sym typeface="Lato"/>
              </a:rPr>
              <a:t>Could be nurses/healthcare personnel</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t/>
            </a:r>
            <a:endParaRPr sz="13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5f831438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85f831438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8e2a85bfa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8e2a85bfa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127.0.0.1:500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729625" y="3401500"/>
            <a:ext cx="7688100" cy="112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by Flameingo (Joon Wee, Rui Zhuo and Li Jet)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SP DAAA</a:t>
            </a:r>
            <a:endParaRPr/>
          </a:p>
        </p:txBody>
      </p:sp>
      <p:sp>
        <p:nvSpPr>
          <p:cNvPr id="87" name="Google Shape;87;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00"/>
              <a:t>Question:</a:t>
            </a:r>
            <a:endParaRPr sz="3000"/>
          </a:p>
          <a:p>
            <a:pPr indent="0" lvl="0" marL="0" rtl="0" algn="l">
              <a:spcBef>
                <a:spcPts val="0"/>
              </a:spcBef>
              <a:spcAft>
                <a:spcPts val="0"/>
              </a:spcAft>
              <a:buSzPts val="990"/>
              <a:buNone/>
            </a:pPr>
            <a:r>
              <a:rPr b="0" i="1" lang="en-GB" sz="3000"/>
              <a:t>How could we ensure the safety and security of nursing home residents in an “open nursing home concept”</a:t>
            </a:r>
            <a:endParaRPr b="0" i="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5669250" y="2408266"/>
            <a:ext cx="3474750" cy="1477934"/>
          </a:xfrm>
          <a:prstGeom prst="rect">
            <a:avLst/>
          </a:prstGeom>
          <a:noFill/>
          <a:ln>
            <a:noFill/>
          </a:ln>
        </p:spPr>
      </p:pic>
      <p:sp>
        <p:nvSpPr>
          <p:cNvPr id="93" name="Google Shape;93;p14"/>
          <p:cNvSpPr txBox="1"/>
          <p:nvPr>
            <p:ph type="title"/>
          </p:nvPr>
        </p:nvSpPr>
        <p:spPr>
          <a:xfrm>
            <a:off x="519000" y="1195400"/>
            <a:ext cx="7688700" cy="5352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GB" sz="3000"/>
              <a:t>Background info</a:t>
            </a:r>
            <a:endParaRPr sz="3000"/>
          </a:p>
        </p:txBody>
      </p:sp>
      <p:sp>
        <p:nvSpPr>
          <p:cNvPr id="94" name="Google Shape;94;p14"/>
          <p:cNvSpPr txBox="1"/>
          <p:nvPr>
            <p:ph idx="1" type="body"/>
          </p:nvPr>
        </p:nvSpPr>
        <p:spPr>
          <a:xfrm>
            <a:off x="340350" y="1844575"/>
            <a:ext cx="5328900" cy="3164400"/>
          </a:xfrm>
          <a:prstGeom prst="rect">
            <a:avLst/>
          </a:prstGeom>
          <a:noFill/>
        </p:spPr>
        <p:txBody>
          <a:bodyPr anchorCtr="0" anchor="t" bIns="91425" lIns="91425" spcFirstLastPara="1" rIns="91425" wrap="square" tIns="91425">
            <a:noAutofit/>
          </a:bodyPr>
          <a:lstStyle/>
          <a:p>
            <a:pPr indent="-323850" lvl="0" marL="457200" rtl="0" algn="l">
              <a:lnSpc>
                <a:spcPct val="116363"/>
              </a:lnSpc>
              <a:spcBef>
                <a:spcPts val="0"/>
              </a:spcBef>
              <a:spcAft>
                <a:spcPts val="0"/>
              </a:spcAft>
              <a:buClr>
                <a:schemeClr val="dk2"/>
              </a:buClr>
              <a:buSzPts val="1500"/>
              <a:buChar char="❖"/>
            </a:pPr>
            <a:r>
              <a:rPr lang="en-GB" sz="1500">
                <a:solidFill>
                  <a:schemeClr val="dk2"/>
                </a:solidFill>
              </a:rPr>
              <a:t>Open nursing home concept</a:t>
            </a:r>
            <a:endParaRPr sz="1500">
              <a:solidFill>
                <a:schemeClr val="dk2"/>
              </a:solidFill>
            </a:endParaRPr>
          </a:p>
          <a:p>
            <a:pPr indent="-323850" lvl="1" marL="914400" rtl="0" algn="l">
              <a:lnSpc>
                <a:spcPct val="116363"/>
              </a:lnSpc>
              <a:spcBef>
                <a:spcPts val="0"/>
              </a:spcBef>
              <a:spcAft>
                <a:spcPts val="0"/>
              </a:spcAft>
              <a:buClr>
                <a:schemeClr val="dk2"/>
              </a:buClr>
              <a:buSzPts val="1500"/>
              <a:buChar char="➢"/>
            </a:pPr>
            <a:r>
              <a:rPr lang="en-GB" sz="1500">
                <a:solidFill>
                  <a:schemeClr val="dk2"/>
                </a:solidFill>
              </a:rPr>
              <a:t>Open areas</a:t>
            </a:r>
            <a:endParaRPr sz="1500">
              <a:solidFill>
                <a:schemeClr val="dk2"/>
              </a:solidFill>
            </a:endParaRPr>
          </a:p>
          <a:p>
            <a:pPr indent="-323850" lvl="1" marL="914400" rtl="0" algn="l">
              <a:lnSpc>
                <a:spcPct val="116363"/>
              </a:lnSpc>
              <a:spcBef>
                <a:spcPts val="0"/>
              </a:spcBef>
              <a:spcAft>
                <a:spcPts val="0"/>
              </a:spcAft>
              <a:buClr>
                <a:schemeClr val="dk2"/>
              </a:buClr>
              <a:buSzPts val="1500"/>
              <a:buChar char="➢"/>
            </a:pPr>
            <a:r>
              <a:rPr lang="en-GB" sz="1500">
                <a:solidFill>
                  <a:schemeClr val="dk2"/>
                </a:solidFill>
              </a:rPr>
              <a:t>Allows elderly to roam freely</a:t>
            </a:r>
            <a:endParaRPr sz="1500">
              <a:solidFill>
                <a:schemeClr val="dk2"/>
              </a:solidFill>
            </a:endParaRPr>
          </a:p>
          <a:p>
            <a:pPr indent="-323850" lvl="1" marL="914400" rtl="0" algn="l">
              <a:lnSpc>
                <a:spcPct val="116363"/>
              </a:lnSpc>
              <a:spcBef>
                <a:spcPts val="0"/>
              </a:spcBef>
              <a:spcAft>
                <a:spcPts val="0"/>
              </a:spcAft>
              <a:buClr>
                <a:schemeClr val="dk2"/>
              </a:buClr>
              <a:buSzPts val="1500"/>
              <a:buChar char="➢"/>
            </a:pPr>
            <a:r>
              <a:rPr lang="en-GB" sz="1500">
                <a:solidFill>
                  <a:schemeClr val="dk2"/>
                </a:solidFill>
              </a:rPr>
              <a:t>Improves their mental health</a:t>
            </a:r>
            <a:endParaRPr sz="1500">
              <a:solidFill>
                <a:schemeClr val="dk2"/>
              </a:solidFill>
            </a:endParaRPr>
          </a:p>
          <a:p>
            <a:pPr indent="-323850" lvl="0" marL="457200" rtl="0" algn="l">
              <a:lnSpc>
                <a:spcPct val="116363"/>
              </a:lnSpc>
              <a:spcBef>
                <a:spcPts val="0"/>
              </a:spcBef>
              <a:spcAft>
                <a:spcPts val="0"/>
              </a:spcAft>
              <a:buClr>
                <a:schemeClr val="dk2"/>
              </a:buClr>
              <a:buSzPts val="1500"/>
              <a:buChar char="❖"/>
            </a:pPr>
            <a:r>
              <a:rPr lang="en-GB" sz="1500">
                <a:solidFill>
                  <a:schemeClr val="dk2"/>
                </a:solidFill>
              </a:rPr>
              <a:t>Risks and challenges of such nursing homes</a:t>
            </a:r>
            <a:endParaRPr sz="1500">
              <a:solidFill>
                <a:schemeClr val="dk2"/>
              </a:solidFill>
            </a:endParaRPr>
          </a:p>
          <a:p>
            <a:pPr indent="-323850" lvl="1" marL="914400" rtl="0" algn="l">
              <a:lnSpc>
                <a:spcPct val="116363"/>
              </a:lnSpc>
              <a:spcBef>
                <a:spcPts val="0"/>
              </a:spcBef>
              <a:spcAft>
                <a:spcPts val="0"/>
              </a:spcAft>
              <a:buClr>
                <a:schemeClr val="dk2"/>
              </a:buClr>
              <a:buSzPts val="1500"/>
              <a:buChar char="➢"/>
            </a:pPr>
            <a:r>
              <a:rPr lang="en-GB" sz="1500">
                <a:solidFill>
                  <a:schemeClr val="dk2"/>
                </a:solidFill>
              </a:rPr>
              <a:t>Undetected falling</a:t>
            </a:r>
            <a:endParaRPr sz="1500">
              <a:solidFill>
                <a:schemeClr val="dk2"/>
              </a:solidFill>
            </a:endParaRPr>
          </a:p>
          <a:p>
            <a:pPr indent="-323850" lvl="1" marL="914400" rtl="0" algn="l">
              <a:lnSpc>
                <a:spcPct val="116363"/>
              </a:lnSpc>
              <a:spcBef>
                <a:spcPts val="0"/>
              </a:spcBef>
              <a:spcAft>
                <a:spcPts val="0"/>
              </a:spcAft>
              <a:buClr>
                <a:schemeClr val="dk2"/>
              </a:buClr>
              <a:buSzPts val="1500"/>
              <a:buChar char="➢"/>
            </a:pPr>
            <a:r>
              <a:rPr lang="en-GB" sz="1500">
                <a:solidFill>
                  <a:schemeClr val="dk2"/>
                </a:solidFill>
              </a:rPr>
              <a:t>Insufficient caregivers taking care of free-roaming elderly</a:t>
            </a:r>
            <a:endParaRPr sz="1500">
              <a:solidFill>
                <a:schemeClr val="dk2"/>
              </a:solidFill>
            </a:endParaRPr>
          </a:p>
          <a:p>
            <a:pPr indent="-323850" lvl="0" marL="457200" rtl="0" algn="l">
              <a:lnSpc>
                <a:spcPct val="116363"/>
              </a:lnSpc>
              <a:spcBef>
                <a:spcPts val="0"/>
              </a:spcBef>
              <a:spcAft>
                <a:spcPts val="0"/>
              </a:spcAft>
              <a:buClr>
                <a:schemeClr val="dk2"/>
              </a:buClr>
              <a:buSzPts val="1500"/>
              <a:buChar char="❖"/>
            </a:pPr>
            <a:r>
              <a:rPr lang="en-GB" sz="1500">
                <a:solidFill>
                  <a:schemeClr val="dk2"/>
                </a:solidFill>
              </a:rPr>
              <a:t>Falls account for 40% of injury-related deaths for elderly</a:t>
            </a:r>
            <a:endParaRPr sz="1500">
              <a:solidFill>
                <a:schemeClr val="dk2"/>
              </a:solidFill>
            </a:endParaRPr>
          </a:p>
          <a:p>
            <a:pPr indent="-323850" lvl="0" marL="457200" rtl="0" algn="l">
              <a:lnSpc>
                <a:spcPct val="116363"/>
              </a:lnSpc>
              <a:spcBef>
                <a:spcPts val="0"/>
              </a:spcBef>
              <a:spcAft>
                <a:spcPts val="0"/>
              </a:spcAft>
              <a:buClr>
                <a:schemeClr val="dk2"/>
              </a:buClr>
              <a:buSzPts val="1500"/>
              <a:buChar char="❖"/>
            </a:pPr>
            <a:r>
              <a:rPr lang="en-GB" sz="1500">
                <a:solidFill>
                  <a:schemeClr val="dk2"/>
                </a:solidFill>
              </a:rPr>
              <a:t>With this open area, there will be a huge risk of injury from the falls of the elderly</a:t>
            </a:r>
            <a:endParaRPr sz="1500">
              <a:solidFill>
                <a:schemeClr val="dk2"/>
              </a:solidFill>
            </a:endParaRPr>
          </a:p>
          <a:p>
            <a:pPr indent="0" lvl="0" marL="0" rtl="0" algn="l">
              <a:lnSpc>
                <a:spcPct val="95000"/>
              </a:lnSpc>
              <a:spcBef>
                <a:spcPts val="0"/>
              </a:spcBef>
              <a:spcAft>
                <a:spcPts val="1200"/>
              </a:spcAft>
              <a:buSzPts val="275"/>
              <a:buNone/>
            </a:pPr>
            <a:r>
              <a:t/>
            </a:r>
            <a:endParaRPr sz="11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653250" y="116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Our solution –Eldercare 1.0</a:t>
            </a:r>
            <a:endParaRPr sz="3000"/>
          </a:p>
        </p:txBody>
      </p:sp>
      <p:pic>
        <p:nvPicPr>
          <p:cNvPr id="100" name="Google Shape;100;p15"/>
          <p:cNvPicPr preferRelativeResize="0"/>
          <p:nvPr/>
        </p:nvPicPr>
        <p:blipFill>
          <a:blip r:embed="rId3">
            <a:alphaModFix/>
          </a:blip>
          <a:stretch>
            <a:fillRect/>
          </a:stretch>
        </p:blipFill>
        <p:spPr>
          <a:xfrm>
            <a:off x="1297675" y="2057525"/>
            <a:ext cx="650767" cy="610625"/>
          </a:xfrm>
          <a:prstGeom prst="rect">
            <a:avLst/>
          </a:prstGeom>
          <a:noFill/>
          <a:ln>
            <a:noFill/>
          </a:ln>
        </p:spPr>
      </p:pic>
      <p:pic>
        <p:nvPicPr>
          <p:cNvPr id="101" name="Google Shape;101;p15"/>
          <p:cNvPicPr preferRelativeResize="0"/>
          <p:nvPr/>
        </p:nvPicPr>
        <p:blipFill>
          <a:blip r:embed="rId4">
            <a:alphaModFix/>
          </a:blip>
          <a:stretch>
            <a:fillRect/>
          </a:stretch>
        </p:blipFill>
        <p:spPr>
          <a:xfrm>
            <a:off x="1297675" y="2630168"/>
            <a:ext cx="650767" cy="610625"/>
          </a:xfrm>
          <a:prstGeom prst="rect">
            <a:avLst/>
          </a:prstGeom>
          <a:noFill/>
          <a:ln>
            <a:noFill/>
          </a:ln>
        </p:spPr>
      </p:pic>
      <p:pic>
        <p:nvPicPr>
          <p:cNvPr id="102" name="Google Shape;102;p15"/>
          <p:cNvPicPr preferRelativeResize="0"/>
          <p:nvPr/>
        </p:nvPicPr>
        <p:blipFill>
          <a:blip r:embed="rId5">
            <a:alphaModFix/>
          </a:blip>
          <a:stretch>
            <a:fillRect/>
          </a:stretch>
        </p:blipFill>
        <p:spPr>
          <a:xfrm>
            <a:off x="1297675" y="3240793"/>
            <a:ext cx="650767" cy="610625"/>
          </a:xfrm>
          <a:prstGeom prst="rect">
            <a:avLst/>
          </a:prstGeom>
          <a:noFill/>
          <a:ln>
            <a:noFill/>
          </a:ln>
        </p:spPr>
      </p:pic>
      <p:pic>
        <p:nvPicPr>
          <p:cNvPr id="103" name="Google Shape;103;p15"/>
          <p:cNvPicPr preferRelativeResize="0"/>
          <p:nvPr/>
        </p:nvPicPr>
        <p:blipFill>
          <a:blip r:embed="rId6">
            <a:alphaModFix/>
          </a:blip>
          <a:stretch>
            <a:fillRect/>
          </a:stretch>
        </p:blipFill>
        <p:spPr>
          <a:xfrm>
            <a:off x="1297675" y="3932452"/>
            <a:ext cx="650767" cy="610625"/>
          </a:xfrm>
          <a:prstGeom prst="rect">
            <a:avLst/>
          </a:prstGeom>
          <a:noFill/>
          <a:ln>
            <a:noFill/>
          </a:ln>
        </p:spPr>
      </p:pic>
      <p:sp>
        <p:nvSpPr>
          <p:cNvPr id="104" name="Google Shape;104;p15"/>
          <p:cNvSpPr txBox="1"/>
          <p:nvPr/>
        </p:nvSpPr>
        <p:spPr>
          <a:xfrm>
            <a:off x="2338576" y="2668150"/>
            <a:ext cx="64479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1600">
                <a:solidFill>
                  <a:schemeClr val="accent1"/>
                </a:solidFill>
                <a:latin typeface="Lato"/>
                <a:ea typeface="Lato"/>
                <a:cs typeface="Lato"/>
                <a:sym typeface="Lato"/>
              </a:rPr>
              <a:t>Analyses video to detect falls and detect who it is with the help of opencv</a:t>
            </a:r>
            <a:endParaRPr sz="1600"/>
          </a:p>
        </p:txBody>
      </p:sp>
      <p:sp>
        <p:nvSpPr>
          <p:cNvPr id="105" name="Google Shape;105;p15"/>
          <p:cNvSpPr txBox="1"/>
          <p:nvPr/>
        </p:nvSpPr>
        <p:spPr>
          <a:xfrm>
            <a:off x="2337611" y="3971723"/>
            <a:ext cx="3595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1600">
                <a:solidFill>
                  <a:schemeClr val="accent1"/>
                </a:solidFill>
                <a:latin typeface="Lato"/>
                <a:ea typeface="Lato"/>
                <a:cs typeface="Lato"/>
                <a:sym typeface="Lato"/>
              </a:rPr>
              <a:t>Sending alerts to nurses in the homes</a:t>
            </a:r>
            <a:endParaRPr sz="1700"/>
          </a:p>
        </p:txBody>
      </p:sp>
      <p:sp>
        <p:nvSpPr>
          <p:cNvPr id="106" name="Google Shape;106;p15"/>
          <p:cNvSpPr txBox="1"/>
          <p:nvPr/>
        </p:nvSpPr>
        <p:spPr>
          <a:xfrm>
            <a:off x="2338572" y="3420325"/>
            <a:ext cx="54042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1600">
                <a:solidFill>
                  <a:schemeClr val="accent1"/>
                </a:solidFill>
                <a:latin typeface="Lato"/>
                <a:ea typeface="Lato"/>
                <a:cs typeface="Lato"/>
                <a:sym typeface="Lato"/>
              </a:rPr>
              <a:t>Notifications will also be sent to caregivers</a:t>
            </a:r>
            <a:endParaRPr sz="1600"/>
          </a:p>
        </p:txBody>
      </p:sp>
      <p:sp>
        <p:nvSpPr>
          <p:cNvPr id="107" name="Google Shape;107;p15"/>
          <p:cNvSpPr txBox="1"/>
          <p:nvPr/>
        </p:nvSpPr>
        <p:spPr>
          <a:xfrm>
            <a:off x="2337597" y="2076825"/>
            <a:ext cx="45765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1600">
                <a:solidFill>
                  <a:schemeClr val="accent1"/>
                </a:solidFill>
                <a:latin typeface="Lato"/>
                <a:ea typeface="Lato"/>
                <a:cs typeface="Lato"/>
                <a:sym typeface="Lato"/>
              </a:rPr>
              <a:t>Make use of existing cameras in the </a:t>
            </a:r>
            <a:r>
              <a:rPr lang="en-GB" sz="1600">
                <a:solidFill>
                  <a:schemeClr val="accent1"/>
                </a:solidFill>
                <a:latin typeface="Lato"/>
                <a:ea typeface="Lato"/>
                <a:cs typeface="Lato"/>
                <a:sym typeface="Lato"/>
              </a:rPr>
              <a:t>com</a:t>
            </a:r>
            <a:r>
              <a:rPr lang="en-GB" sz="1600">
                <a:solidFill>
                  <a:schemeClr val="accent1"/>
                </a:solidFill>
                <a:latin typeface="Lato"/>
                <a:ea typeface="Lato"/>
                <a:cs typeface="Lato"/>
                <a:sym typeface="Lato"/>
              </a:rPr>
              <a:t>pound</a:t>
            </a:r>
            <a:endParaRPr sz="16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653250" y="116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Our solution – Diagram</a:t>
            </a:r>
            <a:endParaRPr sz="3000"/>
          </a:p>
        </p:txBody>
      </p:sp>
      <p:pic>
        <p:nvPicPr>
          <p:cNvPr id="113" name="Google Shape;113;p16"/>
          <p:cNvPicPr preferRelativeResize="0"/>
          <p:nvPr/>
        </p:nvPicPr>
        <p:blipFill rotWithShape="1">
          <a:blip r:embed="rId3">
            <a:alphaModFix/>
          </a:blip>
          <a:srcRect b="10418" l="0" r="0" t="0"/>
          <a:stretch/>
        </p:blipFill>
        <p:spPr>
          <a:xfrm>
            <a:off x="820000" y="1804900"/>
            <a:ext cx="3565050" cy="2810476"/>
          </a:xfrm>
          <a:prstGeom prst="rect">
            <a:avLst/>
          </a:prstGeom>
          <a:noFill/>
          <a:ln>
            <a:noFill/>
          </a:ln>
        </p:spPr>
      </p:pic>
      <p:cxnSp>
        <p:nvCxnSpPr>
          <p:cNvPr id="114" name="Google Shape;114;p16"/>
          <p:cNvCxnSpPr/>
          <p:nvPr/>
        </p:nvCxnSpPr>
        <p:spPr>
          <a:xfrm flipH="1" rot="10800000">
            <a:off x="3680550" y="1888525"/>
            <a:ext cx="2313300" cy="827400"/>
          </a:xfrm>
          <a:prstGeom prst="straightConnector1">
            <a:avLst/>
          </a:prstGeom>
          <a:noFill/>
          <a:ln cap="flat" cmpd="sng" w="9525">
            <a:solidFill>
              <a:schemeClr val="dk2"/>
            </a:solidFill>
            <a:prstDash val="solid"/>
            <a:round/>
            <a:headEnd len="med" w="med" type="none"/>
            <a:tailEnd len="med" w="med" type="none"/>
          </a:ln>
        </p:spPr>
      </p:cxnSp>
      <p:sp>
        <p:nvSpPr>
          <p:cNvPr id="115" name="Google Shape;115;p16"/>
          <p:cNvSpPr txBox="1"/>
          <p:nvPr/>
        </p:nvSpPr>
        <p:spPr>
          <a:xfrm>
            <a:off x="5974900" y="1709800"/>
            <a:ext cx="3056100" cy="6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Uses AI Video to track who falls </a:t>
            </a:r>
            <a:endParaRPr>
              <a:latin typeface="Lato"/>
              <a:ea typeface="Lato"/>
              <a:cs typeface="Lato"/>
              <a:sym typeface="Lato"/>
            </a:endParaRPr>
          </a:p>
        </p:txBody>
      </p:sp>
      <p:sp>
        <p:nvSpPr>
          <p:cNvPr id="116" name="Google Shape;116;p16"/>
          <p:cNvSpPr txBox="1"/>
          <p:nvPr/>
        </p:nvSpPr>
        <p:spPr>
          <a:xfrm>
            <a:off x="5881000" y="3392950"/>
            <a:ext cx="3150000" cy="6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Able to tell </a:t>
            </a:r>
            <a:r>
              <a:rPr lang="en-GB">
                <a:latin typeface="Lato"/>
                <a:ea typeface="Lato"/>
                <a:cs typeface="Lato"/>
                <a:sym typeface="Lato"/>
              </a:rPr>
              <a:t>who is the person who falls</a:t>
            </a:r>
            <a:endParaRPr>
              <a:latin typeface="Lato"/>
              <a:ea typeface="Lato"/>
              <a:cs typeface="Lato"/>
              <a:sym typeface="Lato"/>
            </a:endParaRPr>
          </a:p>
        </p:txBody>
      </p:sp>
      <p:cxnSp>
        <p:nvCxnSpPr>
          <p:cNvPr id="117" name="Google Shape;117;p16"/>
          <p:cNvCxnSpPr>
            <a:endCxn id="116" idx="1"/>
          </p:cNvCxnSpPr>
          <p:nvPr/>
        </p:nvCxnSpPr>
        <p:spPr>
          <a:xfrm>
            <a:off x="3567700" y="2791150"/>
            <a:ext cx="2313300" cy="902700"/>
          </a:xfrm>
          <a:prstGeom prst="straightConnector1">
            <a:avLst/>
          </a:prstGeom>
          <a:noFill/>
          <a:ln cap="flat" cmpd="sng" w="9525">
            <a:solidFill>
              <a:schemeClr val="dk2"/>
            </a:solidFill>
            <a:prstDash val="solid"/>
            <a:round/>
            <a:headEnd len="med" w="med" type="none"/>
            <a:tailEnd len="med" w="med" type="none"/>
          </a:ln>
        </p:spPr>
      </p:cxnSp>
      <p:sp>
        <p:nvSpPr>
          <p:cNvPr id="118" name="Google Shape;118;p16"/>
          <p:cNvSpPr txBox="1"/>
          <p:nvPr/>
        </p:nvSpPr>
        <p:spPr>
          <a:xfrm>
            <a:off x="2712000" y="4464925"/>
            <a:ext cx="4372500" cy="6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latin typeface="Lato"/>
                <a:ea typeface="Lato"/>
                <a:cs typeface="Lato"/>
                <a:sym typeface="Lato"/>
              </a:rPr>
              <a:t>This is important for the safety of elderly!</a:t>
            </a:r>
            <a:endParaRPr>
              <a:solidFill>
                <a:srgbClr val="FF0000"/>
              </a:solidFill>
              <a:latin typeface="Lato"/>
              <a:ea typeface="Lato"/>
              <a:cs typeface="Lato"/>
              <a:sym typeface="Lato"/>
            </a:endParaRPr>
          </a:p>
        </p:txBody>
      </p:sp>
      <p:pic>
        <p:nvPicPr>
          <p:cNvPr id="119" name="Google Shape;119;p16"/>
          <p:cNvPicPr preferRelativeResize="0"/>
          <p:nvPr/>
        </p:nvPicPr>
        <p:blipFill>
          <a:blip r:embed="rId4">
            <a:alphaModFix/>
          </a:blip>
          <a:stretch>
            <a:fillRect/>
          </a:stretch>
        </p:blipFill>
        <p:spPr>
          <a:xfrm>
            <a:off x="6944945" y="2120400"/>
            <a:ext cx="1022105" cy="90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653250" y="12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Prototype Demo</a:t>
            </a:r>
            <a:endParaRPr sz="3000"/>
          </a:p>
        </p:txBody>
      </p:sp>
      <p:sp>
        <p:nvSpPr>
          <p:cNvPr id="125" name="Google Shape;125;p17"/>
          <p:cNvSpPr txBox="1"/>
          <p:nvPr>
            <p:ph idx="1" type="body"/>
          </p:nvPr>
        </p:nvSpPr>
        <p:spPr>
          <a:xfrm>
            <a:off x="727650" y="16369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Here, we will demo our prototype</a:t>
            </a:r>
            <a:endParaRPr/>
          </a:p>
        </p:txBody>
      </p:sp>
      <p:pic>
        <p:nvPicPr>
          <p:cNvPr id="126" name="Google Shape;126;p17"/>
          <p:cNvPicPr preferRelativeResize="0"/>
          <p:nvPr/>
        </p:nvPicPr>
        <p:blipFill>
          <a:blip r:embed="rId3">
            <a:alphaModFix/>
          </a:blip>
          <a:stretch>
            <a:fillRect/>
          </a:stretch>
        </p:blipFill>
        <p:spPr>
          <a:xfrm>
            <a:off x="2044425" y="1987250"/>
            <a:ext cx="5228401" cy="2759725"/>
          </a:xfrm>
          <a:prstGeom prst="rect">
            <a:avLst/>
          </a:prstGeom>
          <a:noFill/>
          <a:ln>
            <a:noFill/>
          </a:ln>
        </p:spPr>
      </p:pic>
      <p:sp>
        <p:nvSpPr>
          <p:cNvPr id="127" name="Google Shape;127;p17"/>
          <p:cNvSpPr txBox="1"/>
          <p:nvPr/>
        </p:nvSpPr>
        <p:spPr>
          <a:xfrm>
            <a:off x="3319300" y="47469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4"/>
              </a:rPr>
              <a:t>http://127.0.0.1:5000/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672050" y="1202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00"/>
              <a:t>Value proposition</a:t>
            </a:r>
            <a:endParaRPr sz="3000"/>
          </a:p>
        </p:txBody>
      </p:sp>
      <p:sp>
        <p:nvSpPr>
          <p:cNvPr id="133" name="Google Shape;133;p18"/>
          <p:cNvSpPr txBox="1"/>
          <p:nvPr>
            <p:ph idx="1" type="body"/>
          </p:nvPr>
        </p:nvSpPr>
        <p:spPr>
          <a:xfrm>
            <a:off x="729450" y="1850275"/>
            <a:ext cx="7688700" cy="2788800"/>
          </a:xfrm>
          <a:prstGeom prst="rect">
            <a:avLst/>
          </a:prstGeom>
        </p:spPr>
        <p:txBody>
          <a:bodyPr anchorCtr="0" anchor="t" bIns="91425" lIns="91425" spcFirstLastPara="1" rIns="91425" wrap="square" tIns="91425">
            <a:noAutofit/>
          </a:bodyPr>
          <a:lstStyle/>
          <a:p>
            <a:pPr indent="-352107" lvl="0" marL="457200" rtl="0" algn="l">
              <a:lnSpc>
                <a:spcPct val="95000"/>
              </a:lnSpc>
              <a:spcBef>
                <a:spcPts val="0"/>
              </a:spcBef>
              <a:spcAft>
                <a:spcPts val="0"/>
              </a:spcAft>
              <a:buSzPts val="1945"/>
              <a:buChar char="-"/>
            </a:pPr>
            <a:r>
              <a:rPr lang="en-GB" sz="1945"/>
              <a:t>Cheap to implement. Software on </a:t>
            </a:r>
            <a:r>
              <a:rPr lang="en-GB" sz="1945"/>
              <a:t>currently available cctv installed.</a:t>
            </a:r>
            <a:endParaRPr sz="1945"/>
          </a:p>
          <a:p>
            <a:pPr indent="-352107" lvl="0" marL="457200" rtl="0" algn="l">
              <a:lnSpc>
                <a:spcPct val="95000"/>
              </a:lnSpc>
              <a:spcBef>
                <a:spcPts val="0"/>
              </a:spcBef>
              <a:spcAft>
                <a:spcPts val="0"/>
              </a:spcAft>
              <a:buSzPts val="1945"/>
              <a:buChar char="-"/>
            </a:pPr>
            <a:r>
              <a:rPr lang="en-GB" sz="1945"/>
              <a:t>Able to be used online with our web application.</a:t>
            </a:r>
            <a:endParaRPr sz="1945"/>
          </a:p>
          <a:p>
            <a:pPr indent="-352107" lvl="0" marL="457200" rtl="0" algn="l">
              <a:lnSpc>
                <a:spcPct val="95000"/>
              </a:lnSpc>
              <a:spcBef>
                <a:spcPts val="0"/>
              </a:spcBef>
              <a:spcAft>
                <a:spcPts val="0"/>
              </a:spcAft>
              <a:buSzPts val="1945"/>
              <a:buChar char="-"/>
            </a:pPr>
            <a:r>
              <a:rPr lang="en-GB" sz="1945"/>
              <a:t>Saves manpower (the caregivers do not need to follow those elderly that do not need assistance in walking)</a:t>
            </a:r>
            <a:endParaRPr sz="1945"/>
          </a:p>
          <a:p>
            <a:pPr indent="-352107" lvl="0" marL="457200" rtl="0" algn="l">
              <a:lnSpc>
                <a:spcPct val="95000"/>
              </a:lnSpc>
              <a:spcBef>
                <a:spcPts val="0"/>
              </a:spcBef>
              <a:spcAft>
                <a:spcPts val="0"/>
              </a:spcAft>
              <a:buSzPts val="1945"/>
              <a:buChar char="-"/>
            </a:pPr>
            <a:r>
              <a:rPr lang="en-GB" sz="1945"/>
              <a:t>The nurses and caregivers will be notified at first instance when the elderly falls.</a:t>
            </a:r>
            <a:endParaRPr sz="194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653250" y="12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Future Major Improvements</a:t>
            </a:r>
            <a:endParaRPr sz="3000"/>
          </a:p>
        </p:txBody>
      </p:sp>
      <p:sp>
        <p:nvSpPr>
          <p:cNvPr id="139" name="Google Shape;139;p19"/>
          <p:cNvSpPr txBox="1"/>
          <p:nvPr>
            <p:ph idx="1" type="body"/>
          </p:nvPr>
        </p:nvSpPr>
        <p:spPr>
          <a:xfrm>
            <a:off x="729450" y="2078875"/>
            <a:ext cx="7990800" cy="2828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sz="1900"/>
              <a:t>We aim to improve our accuracy of our model with Deep Learning</a:t>
            </a:r>
            <a:endParaRPr sz="1900"/>
          </a:p>
          <a:p>
            <a:pPr indent="-349250" lvl="0" marL="457200" rtl="0" algn="l">
              <a:spcBef>
                <a:spcPts val="0"/>
              </a:spcBef>
              <a:spcAft>
                <a:spcPts val="0"/>
              </a:spcAft>
              <a:buSzPts val="1900"/>
              <a:buChar char="-"/>
            </a:pPr>
            <a:r>
              <a:rPr lang="en-GB" sz="1900"/>
              <a:t>We aim to train on with falling down video  datasets</a:t>
            </a:r>
            <a:endParaRPr sz="1900"/>
          </a:p>
          <a:p>
            <a:pPr indent="-349250" lvl="0" marL="457200" rtl="0" algn="l">
              <a:spcBef>
                <a:spcPts val="0"/>
              </a:spcBef>
              <a:spcAft>
                <a:spcPts val="0"/>
              </a:spcAft>
              <a:buSzPts val="1900"/>
              <a:buChar char="-"/>
            </a:pPr>
            <a:r>
              <a:rPr lang="en-GB" sz="1900"/>
              <a:t>Improve our sending of message with phone number (Enable notifications to be sent to phone)</a:t>
            </a:r>
            <a:endParaRPr sz="1900"/>
          </a:p>
          <a:p>
            <a:pPr indent="-349250" lvl="0" marL="457200" rtl="0" algn="l">
              <a:spcBef>
                <a:spcPts val="0"/>
              </a:spcBef>
              <a:spcAft>
                <a:spcPts val="0"/>
              </a:spcAft>
              <a:buSzPts val="1900"/>
              <a:buChar char="-"/>
            </a:pPr>
            <a:r>
              <a:rPr lang="en-GB" sz="1900"/>
              <a:t>For future uses, we hope to collaborate with the government (govtech) to further improve the technology and to be implemented in the near future.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idx="4294967295" type="body"/>
          </p:nvPr>
        </p:nvSpPr>
        <p:spPr>
          <a:xfrm>
            <a:off x="2113875" y="1772200"/>
            <a:ext cx="5744700" cy="111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sz="6000"/>
              <a:t>THANK YOU</a:t>
            </a:r>
            <a:r>
              <a:rPr b="1" lang="en-GB" sz="8000"/>
              <a:t> </a:t>
            </a:r>
            <a:endParaRPr b="1" sz="80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