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9" r:id="rId4"/>
    <p:sldId id="266" r:id="rId5"/>
    <p:sldId id="268" r:id="rId6"/>
    <p:sldId id="267" r:id="rId7"/>
    <p:sldId id="272" r:id="rId8"/>
    <p:sldId id="265" r:id="rId9"/>
    <p:sldId id="270" r:id="rId10"/>
    <p:sldId id="271" r:id="rId11"/>
    <p:sldId id="258" r:id="rId12"/>
    <p:sldId id="260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351" autoAdjust="0"/>
    <p:restoredTop sz="94660"/>
  </p:normalViewPr>
  <p:slideViewPr>
    <p:cSldViewPr snapToGrid="0">
      <p:cViewPr varScale="1">
        <p:scale>
          <a:sx n="62" d="100"/>
          <a:sy n="62" d="100"/>
        </p:scale>
        <p:origin x="-84" y="-10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23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364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300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278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748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548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088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2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74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082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729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2158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w0153.tistory.com/1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w0153.tistory.com/1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tw0153.tistory.com/1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2298356" y="2244805"/>
            <a:ext cx="7729489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b="1" kern="0" dirty="0" err="1" smtClean="0">
                <a:solidFill>
                  <a:schemeClr val="bg1"/>
                </a:solidFill>
              </a:rPr>
              <a:t>서울</a:t>
            </a:r>
            <a:r>
              <a:rPr lang="ko-KR" altLang="en-US" sz="4400" dirty="0" err="1" smtClean="0">
                <a:solidFill>
                  <a:schemeClr val="bg1"/>
                </a:solidFill>
              </a:rPr>
              <a:t>ㆍ</a:t>
            </a:r>
            <a:r>
              <a:rPr lang="ko-KR" altLang="en-US" sz="4400" b="1" kern="0" dirty="0" err="1" smtClean="0">
                <a:solidFill>
                  <a:schemeClr val="bg1"/>
                </a:solidFill>
              </a:rPr>
              <a:t>경기</a:t>
            </a:r>
            <a:endParaRPr lang="en-US" altLang="ko-KR" sz="4400" b="1" kern="0" dirty="0" smtClean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ko-KR" altLang="en-US" sz="4400" b="1" kern="0" dirty="0" smtClean="0">
                <a:solidFill>
                  <a:schemeClr val="bg1"/>
                </a:solidFill>
              </a:rPr>
              <a:t>대형 교통사고 감소를 위한</a:t>
            </a:r>
            <a:endParaRPr lang="en-US" altLang="ko-KR" sz="4400" b="1" kern="0" dirty="0" smtClean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ko-KR" altLang="en-US" sz="4400" b="1" kern="0" dirty="0" smtClean="0">
                <a:solidFill>
                  <a:schemeClr val="bg1"/>
                </a:solidFill>
              </a:rPr>
              <a:t>데이터 분석</a:t>
            </a:r>
            <a:endParaRPr lang="en-US" altLang="ko-KR" sz="4400" b="1" kern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7276527" y="5005853"/>
            <a:ext cx="4915473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b="1" kern="0" dirty="0" smtClean="0">
                <a:solidFill>
                  <a:schemeClr val="bg1"/>
                </a:solidFill>
              </a:rPr>
              <a:t>최지웅</a:t>
            </a:r>
            <a:endParaRPr lang="en-US" altLang="ko-KR" b="1" kern="0" dirty="0" smtClean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ko-KR" altLang="en-US" b="1" kern="0" dirty="0" smtClean="0">
                <a:solidFill>
                  <a:schemeClr val="bg1"/>
                </a:solidFill>
              </a:rPr>
              <a:t>정재황</a:t>
            </a:r>
            <a:endParaRPr lang="en-US" altLang="ko-KR" b="1" kern="0" dirty="0" smtClean="0">
              <a:solidFill>
                <a:schemeClr val="bg1"/>
              </a:solidFill>
            </a:endParaRPr>
          </a:p>
          <a:p>
            <a:pPr algn="ctr" latinLnBrk="0">
              <a:defRPr/>
            </a:pPr>
            <a:r>
              <a:rPr lang="en-US" altLang="ko-KR" b="1" kern="0" dirty="0" smtClean="0">
                <a:solidFill>
                  <a:schemeClr val="bg1"/>
                </a:solidFill>
              </a:rPr>
              <a:t>20211795 </a:t>
            </a:r>
            <a:r>
              <a:rPr lang="ko-KR" altLang="en-US" b="1" kern="0" dirty="0" smtClean="0">
                <a:solidFill>
                  <a:schemeClr val="bg1"/>
                </a:solidFill>
              </a:rPr>
              <a:t>양윤수</a:t>
            </a:r>
            <a:endParaRPr lang="en-US" altLang="ko-KR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02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결과 도출 및 분석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해결방안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 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FF129CE-AB5F-4963-AD36-9D2FF2DAC4AA}"/>
              </a:ext>
            </a:extLst>
          </p:cNvPr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="" xmlns:a1611="http://schemas.microsoft.com/office/drawing/2016/11/main" r:id="rId4"/>
                </a:ext>
              </a:extLst>
            </a:blip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318852" y="1782342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213347" y="4414042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타원 49"/>
          <p:cNvSpPr/>
          <p:nvPr/>
        </p:nvSpPr>
        <p:spPr>
          <a:xfrm>
            <a:off x="2088108" y="2551599"/>
            <a:ext cx="885371" cy="885371"/>
          </a:xfrm>
          <a:prstGeom prst="ellipse">
            <a:avLst/>
          </a:prstGeom>
          <a:solidFill>
            <a:srgbClr val="25AB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Group 28"/>
          <p:cNvGrpSpPr>
            <a:grpSpLocks noChangeAspect="1"/>
          </p:cNvGrpSpPr>
          <p:nvPr/>
        </p:nvGrpSpPr>
        <p:grpSpPr bwMode="auto">
          <a:xfrm>
            <a:off x="2377839" y="2860419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원호 64"/>
          <p:cNvSpPr/>
          <p:nvPr/>
        </p:nvSpPr>
        <p:spPr>
          <a:xfrm>
            <a:off x="1225487" y="1689026"/>
            <a:ext cx="2592000" cy="2592000"/>
          </a:xfrm>
          <a:prstGeom prst="arc">
            <a:avLst>
              <a:gd name="adj1" fmla="val 16200000"/>
              <a:gd name="adj2" fmla="val 14025116"/>
            </a:avLst>
          </a:prstGeom>
          <a:noFill/>
          <a:ln w="31750">
            <a:solidFill>
              <a:srgbClr val="25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6245" y="1532660"/>
            <a:ext cx="606490" cy="606490"/>
          </a:xfrm>
          <a:prstGeom prst="ellipse">
            <a:avLst/>
          </a:prstGeom>
          <a:solidFill>
            <a:srgbClr val="25ABC8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65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674880" y="1782342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569375" y="4414042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타원 67"/>
          <p:cNvSpPr/>
          <p:nvPr/>
        </p:nvSpPr>
        <p:spPr>
          <a:xfrm>
            <a:off x="5444136" y="2551599"/>
            <a:ext cx="885371" cy="885371"/>
          </a:xfrm>
          <a:prstGeom prst="ellipse">
            <a:avLst/>
          </a:prstGeom>
          <a:solidFill>
            <a:srgbClr val="25AB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9" name="Group 28"/>
          <p:cNvGrpSpPr>
            <a:grpSpLocks noChangeAspect="1"/>
          </p:cNvGrpSpPr>
          <p:nvPr/>
        </p:nvGrpSpPr>
        <p:grpSpPr bwMode="auto">
          <a:xfrm>
            <a:off x="5733867" y="2860419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7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원호 71"/>
          <p:cNvSpPr/>
          <p:nvPr/>
        </p:nvSpPr>
        <p:spPr>
          <a:xfrm>
            <a:off x="4581515" y="1689026"/>
            <a:ext cx="2592000" cy="2592000"/>
          </a:xfrm>
          <a:prstGeom prst="arc">
            <a:avLst>
              <a:gd name="adj1" fmla="val 16200000"/>
              <a:gd name="adj2" fmla="val 14025116"/>
            </a:avLst>
          </a:prstGeom>
          <a:noFill/>
          <a:ln w="31750">
            <a:solidFill>
              <a:srgbClr val="25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532273" y="1532660"/>
            <a:ext cx="606490" cy="606490"/>
          </a:xfrm>
          <a:prstGeom prst="ellipse">
            <a:avLst/>
          </a:prstGeom>
          <a:solidFill>
            <a:srgbClr val="25ABC8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65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030908" y="1782342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925403" y="4414042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타원 75"/>
          <p:cNvSpPr/>
          <p:nvPr/>
        </p:nvSpPr>
        <p:spPr>
          <a:xfrm>
            <a:off x="8800164" y="2551599"/>
            <a:ext cx="885371" cy="885371"/>
          </a:xfrm>
          <a:prstGeom prst="ellipse">
            <a:avLst/>
          </a:prstGeom>
          <a:solidFill>
            <a:srgbClr val="25AB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7" name="Group 28"/>
          <p:cNvGrpSpPr>
            <a:grpSpLocks noChangeAspect="1"/>
          </p:cNvGrpSpPr>
          <p:nvPr/>
        </p:nvGrpSpPr>
        <p:grpSpPr bwMode="auto">
          <a:xfrm>
            <a:off x="9089895" y="2860419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원호 79"/>
          <p:cNvSpPr/>
          <p:nvPr/>
        </p:nvSpPr>
        <p:spPr>
          <a:xfrm>
            <a:off x="7937543" y="1689026"/>
            <a:ext cx="2592000" cy="2592000"/>
          </a:xfrm>
          <a:prstGeom prst="arc">
            <a:avLst>
              <a:gd name="adj1" fmla="val 16200000"/>
              <a:gd name="adj2" fmla="val 14025116"/>
            </a:avLst>
          </a:prstGeom>
          <a:noFill/>
          <a:ln w="31750">
            <a:solidFill>
              <a:srgbClr val="25A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8888301" y="1532660"/>
            <a:ext cx="606490" cy="606490"/>
          </a:xfrm>
          <a:prstGeom prst="ellipse">
            <a:avLst/>
          </a:prstGeom>
          <a:solidFill>
            <a:srgbClr val="25ABC8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65</a:t>
            </a:r>
            <a:r>
              <a:rPr lang="en-US" altLang="ko-KR" sz="1100" dirty="0">
                <a:solidFill>
                  <a:prstClr val="white"/>
                </a:solidFill>
              </a:rPr>
              <a:t>%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22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FF129CE-AB5F-4963-AD36-9D2FF2DAC4AA}"/>
              </a:ext>
            </a:extLst>
          </p:cNvPr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="" xmlns:a1611="http://schemas.microsoft.com/office/drawing/2016/11/main" r:id="rId4"/>
                </a:ext>
              </a:extLst>
            </a:blip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440536" y="1193502"/>
            <a:ext cx="32825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833177" y="3295943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6440536" y="5344217"/>
            <a:ext cx="32825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459780" y="5348573"/>
            <a:ext cx="32825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1121300" y="3275117"/>
            <a:ext cx="32825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2373910" y="1222223"/>
            <a:ext cx="328258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4158351" y="1536013"/>
            <a:ext cx="3802174" cy="4365318"/>
            <a:chOff x="4354854" y="1802713"/>
            <a:chExt cx="3802174" cy="436531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rot="18000000">
              <a:off x="4354854" y="2994164"/>
              <a:ext cx="3802174" cy="19010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6310855" y="1802713"/>
              <a:ext cx="40664" cy="436531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/>
            <p:cNvGrpSpPr/>
            <p:nvPr/>
          </p:nvGrpSpPr>
          <p:grpSpPr>
            <a:xfrm>
              <a:off x="4947308" y="2432874"/>
              <a:ext cx="2767759" cy="2994450"/>
              <a:chOff x="3844925" y="1265238"/>
              <a:chExt cx="4535488" cy="4906963"/>
            </a:xfrm>
          </p:grpSpPr>
          <p:sp>
            <p:nvSpPr>
              <p:cNvPr id="87" name="Freeform 6"/>
              <p:cNvSpPr>
                <a:spLocks/>
              </p:cNvSpPr>
              <p:nvPr/>
            </p:nvSpPr>
            <p:spPr bwMode="auto">
              <a:xfrm>
                <a:off x="3844925" y="1265238"/>
                <a:ext cx="4535488" cy="4906963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A4DCA0"/>
                  </a:gs>
                  <a:gs pos="100000">
                    <a:srgbClr val="25ABC8"/>
                  </a:gs>
                </a:gsLst>
                <a:path path="circle">
                  <a:fillToRect l="50000" t="50000" r="50000" b="50000"/>
                </a:path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Freeform 6"/>
              <p:cNvSpPr>
                <a:spLocks/>
              </p:cNvSpPr>
              <p:nvPr/>
            </p:nvSpPr>
            <p:spPr bwMode="auto">
              <a:xfrm>
                <a:off x="5018782" y="2535238"/>
                <a:ext cx="2187774" cy="2366962"/>
              </a:xfrm>
              <a:custGeom>
                <a:avLst/>
                <a:gdLst>
                  <a:gd name="T0" fmla="*/ 2971 w 5715"/>
                  <a:gd name="T1" fmla="*/ 6 h 6183"/>
                  <a:gd name="T2" fmla="*/ 3198 w 5715"/>
                  <a:gd name="T3" fmla="*/ 42 h 6183"/>
                  <a:gd name="T4" fmla="*/ 3417 w 5715"/>
                  <a:gd name="T5" fmla="*/ 117 h 6183"/>
                  <a:gd name="T6" fmla="*/ 3625 w 5715"/>
                  <a:gd name="T7" fmla="*/ 227 h 6183"/>
                  <a:gd name="T8" fmla="*/ 5167 w 5715"/>
                  <a:gd name="T9" fmla="*/ 1228 h 6183"/>
                  <a:gd name="T10" fmla="*/ 5340 w 5715"/>
                  <a:gd name="T11" fmla="*/ 1387 h 6183"/>
                  <a:gd name="T12" fmla="*/ 5484 w 5715"/>
                  <a:gd name="T13" fmla="*/ 1569 h 6183"/>
                  <a:gd name="T14" fmla="*/ 5595 w 5715"/>
                  <a:gd name="T15" fmla="*/ 1774 h 6183"/>
                  <a:gd name="T16" fmla="*/ 5671 w 5715"/>
                  <a:gd name="T17" fmla="*/ 1993 h 6183"/>
                  <a:gd name="T18" fmla="*/ 5711 w 5715"/>
                  <a:gd name="T19" fmla="*/ 2224 h 6183"/>
                  <a:gd name="T20" fmla="*/ 5715 w 5715"/>
                  <a:gd name="T21" fmla="*/ 3839 h 6183"/>
                  <a:gd name="T22" fmla="*/ 5696 w 5715"/>
                  <a:gd name="T23" fmla="*/ 4076 h 6183"/>
                  <a:gd name="T24" fmla="*/ 5638 w 5715"/>
                  <a:gd name="T25" fmla="*/ 4303 h 6183"/>
                  <a:gd name="T26" fmla="*/ 5544 w 5715"/>
                  <a:gd name="T27" fmla="*/ 4515 h 6183"/>
                  <a:gd name="T28" fmla="*/ 5416 w 5715"/>
                  <a:gd name="T29" fmla="*/ 4708 h 6183"/>
                  <a:gd name="T30" fmla="*/ 5257 w 5715"/>
                  <a:gd name="T31" fmla="*/ 4879 h 6183"/>
                  <a:gd name="T32" fmla="*/ 5069 w 5715"/>
                  <a:gd name="T33" fmla="*/ 5023 h 6183"/>
                  <a:gd name="T34" fmla="*/ 3522 w 5715"/>
                  <a:gd name="T35" fmla="*/ 6016 h 6183"/>
                  <a:gd name="T36" fmla="*/ 3308 w 5715"/>
                  <a:gd name="T37" fmla="*/ 6110 h 6183"/>
                  <a:gd name="T38" fmla="*/ 3085 w 5715"/>
                  <a:gd name="T39" fmla="*/ 6164 h 6183"/>
                  <a:gd name="T40" fmla="*/ 2856 w 5715"/>
                  <a:gd name="T41" fmla="*/ 6183 h 6183"/>
                  <a:gd name="T42" fmla="*/ 2629 w 5715"/>
                  <a:gd name="T43" fmla="*/ 6164 h 6183"/>
                  <a:gd name="T44" fmla="*/ 2406 w 5715"/>
                  <a:gd name="T45" fmla="*/ 6110 h 6183"/>
                  <a:gd name="T46" fmla="*/ 2192 w 5715"/>
                  <a:gd name="T47" fmla="*/ 6016 h 6183"/>
                  <a:gd name="T48" fmla="*/ 645 w 5715"/>
                  <a:gd name="T49" fmla="*/ 5023 h 6183"/>
                  <a:gd name="T50" fmla="*/ 458 w 5715"/>
                  <a:gd name="T51" fmla="*/ 4879 h 6183"/>
                  <a:gd name="T52" fmla="*/ 298 w 5715"/>
                  <a:gd name="T53" fmla="*/ 4708 h 6183"/>
                  <a:gd name="T54" fmla="*/ 171 w 5715"/>
                  <a:gd name="T55" fmla="*/ 4515 h 6183"/>
                  <a:gd name="T56" fmla="*/ 77 w 5715"/>
                  <a:gd name="T57" fmla="*/ 4303 h 6183"/>
                  <a:gd name="T58" fmla="*/ 19 w 5715"/>
                  <a:gd name="T59" fmla="*/ 4076 h 6183"/>
                  <a:gd name="T60" fmla="*/ 0 w 5715"/>
                  <a:gd name="T61" fmla="*/ 3839 h 6183"/>
                  <a:gd name="T62" fmla="*/ 4 w 5715"/>
                  <a:gd name="T63" fmla="*/ 2224 h 6183"/>
                  <a:gd name="T64" fmla="*/ 43 w 5715"/>
                  <a:gd name="T65" fmla="*/ 1993 h 6183"/>
                  <a:gd name="T66" fmla="*/ 120 w 5715"/>
                  <a:gd name="T67" fmla="*/ 1774 h 6183"/>
                  <a:gd name="T68" fmla="*/ 231 w 5715"/>
                  <a:gd name="T69" fmla="*/ 1569 h 6183"/>
                  <a:gd name="T70" fmla="*/ 375 w 5715"/>
                  <a:gd name="T71" fmla="*/ 1387 h 6183"/>
                  <a:gd name="T72" fmla="*/ 548 w 5715"/>
                  <a:gd name="T73" fmla="*/ 1228 h 6183"/>
                  <a:gd name="T74" fmla="*/ 2089 w 5715"/>
                  <a:gd name="T75" fmla="*/ 227 h 6183"/>
                  <a:gd name="T76" fmla="*/ 2297 w 5715"/>
                  <a:gd name="T77" fmla="*/ 117 h 6183"/>
                  <a:gd name="T78" fmla="*/ 2517 w 5715"/>
                  <a:gd name="T79" fmla="*/ 42 h 6183"/>
                  <a:gd name="T80" fmla="*/ 2742 w 5715"/>
                  <a:gd name="T81" fmla="*/ 6 h 6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715" h="6183">
                    <a:moveTo>
                      <a:pt x="2856" y="0"/>
                    </a:moveTo>
                    <a:lnTo>
                      <a:pt x="2971" y="6"/>
                    </a:lnTo>
                    <a:lnTo>
                      <a:pt x="3085" y="19"/>
                    </a:lnTo>
                    <a:lnTo>
                      <a:pt x="3198" y="42"/>
                    </a:lnTo>
                    <a:lnTo>
                      <a:pt x="3308" y="74"/>
                    </a:lnTo>
                    <a:lnTo>
                      <a:pt x="3417" y="117"/>
                    </a:lnTo>
                    <a:lnTo>
                      <a:pt x="3522" y="167"/>
                    </a:lnTo>
                    <a:lnTo>
                      <a:pt x="3625" y="227"/>
                    </a:lnTo>
                    <a:lnTo>
                      <a:pt x="5069" y="1160"/>
                    </a:lnTo>
                    <a:lnTo>
                      <a:pt x="5167" y="1228"/>
                    </a:lnTo>
                    <a:lnTo>
                      <a:pt x="5257" y="1304"/>
                    </a:lnTo>
                    <a:lnTo>
                      <a:pt x="5340" y="1387"/>
                    </a:lnTo>
                    <a:lnTo>
                      <a:pt x="5416" y="1475"/>
                    </a:lnTo>
                    <a:lnTo>
                      <a:pt x="5484" y="1569"/>
                    </a:lnTo>
                    <a:lnTo>
                      <a:pt x="5544" y="1668"/>
                    </a:lnTo>
                    <a:lnTo>
                      <a:pt x="5595" y="1774"/>
                    </a:lnTo>
                    <a:lnTo>
                      <a:pt x="5638" y="1882"/>
                    </a:lnTo>
                    <a:lnTo>
                      <a:pt x="5671" y="1993"/>
                    </a:lnTo>
                    <a:lnTo>
                      <a:pt x="5696" y="2108"/>
                    </a:lnTo>
                    <a:lnTo>
                      <a:pt x="5711" y="2224"/>
                    </a:lnTo>
                    <a:lnTo>
                      <a:pt x="5715" y="2344"/>
                    </a:lnTo>
                    <a:lnTo>
                      <a:pt x="5715" y="3839"/>
                    </a:lnTo>
                    <a:lnTo>
                      <a:pt x="5711" y="3960"/>
                    </a:lnTo>
                    <a:lnTo>
                      <a:pt x="5696" y="4076"/>
                    </a:lnTo>
                    <a:lnTo>
                      <a:pt x="5671" y="4190"/>
                    </a:lnTo>
                    <a:lnTo>
                      <a:pt x="5638" y="4303"/>
                    </a:lnTo>
                    <a:lnTo>
                      <a:pt x="5595" y="4410"/>
                    </a:lnTo>
                    <a:lnTo>
                      <a:pt x="5544" y="4515"/>
                    </a:lnTo>
                    <a:lnTo>
                      <a:pt x="5484" y="4614"/>
                    </a:lnTo>
                    <a:lnTo>
                      <a:pt x="5416" y="4708"/>
                    </a:lnTo>
                    <a:lnTo>
                      <a:pt x="5340" y="4796"/>
                    </a:lnTo>
                    <a:lnTo>
                      <a:pt x="5257" y="4879"/>
                    </a:lnTo>
                    <a:lnTo>
                      <a:pt x="5167" y="4956"/>
                    </a:lnTo>
                    <a:lnTo>
                      <a:pt x="5069" y="5023"/>
                    </a:lnTo>
                    <a:lnTo>
                      <a:pt x="3625" y="5958"/>
                    </a:lnTo>
                    <a:lnTo>
                      <a:pt x="3522" y="6016"/>
                    </a:lnTo>
                    <a:lnTo>
                      <a:pt x="3417" y="6069"/>
                    </a:lnTo>
                    <a:lnTo>
                      <a:pt x="3308" y="6110"/>
                    </a:lnTo>
                    <a:lnTo>
                      <a:pt x="3198" y="6142"/>
                    </a:lnTo>
                    <a:lnTo>
                      <a:pt x="3085" y="6164"/>
                    </a:lnTo>
                    <a:lnTo>
                      <a:pt x="2971" y="6179"/>
                    </a:lnTo>
                    <a:lnTo>
                      <a:pt x="2856" y="6183"/>
                    </a:lnTo>
                    <a:lnTo>
                      <a:pt x="2742" y="6179"/>
                    </a:lnTo>
                    <a:lnTo>
                      <a:pt x="2629" y="6164"/>
                    </a:lnTo>
                    <a:lnTo>
                      <a:pt x="2517" y="6142"/>
                    </a:lnTo>
                    <a:lnTo>
                      <a:pt x="2406" y="6110"/>
                    </a:lnTo>
                    <a:lnTo>
                      <a:pt x="2297" y="6069"/>
                    </a:lnTo>
                    <a:lnTo>
                      <a:pt x="2192" y="6016"/>
                    </a:lnTo>
                    <a:lnTo>
                      <a:pt x="2089" y="5958"/>
                    </a:lnTo>
                    <a:lnTo>
                      <a:pt x="645" y="5023"/>
                    </a:lnTo>
                    <a:lnTo>
                      <a:pt x="548" y="4956"/>
                    </a:lnTo>
                    <a:lnTo>
                      <a:pt x="458" y="4879"/>
                    </a:lnTo>
                    <a:lnTo>
                      <a:pt x="375" y="4796"/>
                    </a:lnTo>
                    <a:lnTo>
                      <a:pt x="298" y="4708"/>
                    </a:lnTo>
                    <a:lnTo>
                      <a:pt x="231" y="4614"/>
                    </a:lnTo>
                    <a:lnTo>
                      <a:pt x="171" y="4515"/>
                    </a:lnTo>
                    <a:lnTo>
                      <a:pt x="120" y="4410"/>
                    </a:lnTo>
                    <a:lnTo>
                      <a:pt x="77" y="4303"/>
                    </a:lnTo>
                    <a:lnTo>
                      <a:pt x="43" y="4190"/>
                    </a:lnTo>
                    <a:lnTo>
                      <a:pt x="19" y="4076"/>
                    </a:lnTo>
                    <a:lnTo>
                      <a:pt x="4" y="3960"/>
                    </a:lnTo>
                    <a:lnTo>
                      <a:pt x="0" y="3839"/>
                    </a:lnTo>
                    <a:lnTo>
                      <a:pt x="0" y="2344"/>
                    </a:lnTo>
                    <a:lnTo>
                      <a:pt x="4" y="2224"/>
                    </a:lnTo>
                    <a:lnTo>
                      <a:pt x="19" y="2108"/>
                    </a:lnTo>
                    <a:lnTo>
                      <a:pt x="43" y="1993"/>
                    </a:lnTo>
                    <a:lnTo>
                      <a:pt x="77" y="1882"/>
                    </a:lnTo>
                    <a:lnTo>
                      <a:pt x="120" y="1774"/>
                    </a:lnTo>
                    <a:lnTo>
                      <a:pt x="171" y="1668"/>
                    </a:lnTo>
                    <a:lnTo>
                      <a:pt x="231" y="1569"/>
                    </a:lnTo>
                    <a:lnTo>
                      <a:pt x="298" y="1475"/>
                    </a:lnTo>
                    <a:lnTo>
                      <a:pt x="375" y="1387"/>
                    </a:lnTo>
                    <a:lnTo>
                      <a:pt x="458" y="1304"/>
                    </a:lnTo>
                    <a:lnTo>
                      <a:pt x="548" y="1228"/>
                    </a:lnTo>
                    <a:lnTo>
                      <a:pt x="645" y="1160"/>
                    </a:lnTo>
                    <a:lnTo>
                      <a:pt x="2089" y="227"/>
                    </a:lnTo>
                    <a:lnTo>
                      <a:pt x="2192" y="167"/>
                    </a:lnTo>
                    <a:lnTo>
                      <a:pt x="2297" y="117"/>
                    </a:lnTo>
                    <a:lnTo>
                      <a:pt x="2406" y="74"/>
                    </a:lnTo>
                    <a:lnTo>
                      <a:pt x="2517" y="42"/>
                    </a:lnTo>
                    <a:lnTo>
                      <a:pt x="2629" y="19"/>
                    </a:lnTo>
                    <a:lnTo>
                      <a:pt x="2742" y="6"/>
                    </a:lnTo>
                    <a:lnTo>
                      <a:pt x="285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756988" y="3745865"/>
              <a:ext cx="1128066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665116" y="2860773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6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29186" y="284931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675282" y="4639865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4</a:t>
              </a: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6639352" y="4628404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3</a:t>
              </a: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102230" y="373135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5</a:t>
              </a: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7177810" y="3731351"/>
              <a:ext cx="317716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b="1">
                  <a:solidFill>
                    <a:prstClr val="white"/>
                  </a:solidFill>
                </a:rPr>
                <a:t>2</a:t>
              </a:r>
            </a:p>
          </p:txBody>
        </p:sp>
      </p:grp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xmlns="" id="{E256AC5E-8A78-4657-8B25-E08B7CAB722B}"/>
              </a:ext>
            </a:extLst>
          </p:cNvPr>
          <p:cNvSpPr/>
          <p:nvPr/>
        </p:nvSpPr>
        <p:spPr>
          <a:xfrm>
            <a:off x="7904345" y="2976134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A4DCA0"/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="" xmlns:p14="http://schemas.microsoft.com/office/powerpoint/2010/main" val="8575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360481" y="239991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851214" y="779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5FF129CE-AB5F-4963-AD36-9D2FF2DAC4AA}"/>
              </a:ext>
            </a:extLst>
          </p:cNvPr>
          <p:cNvSpPr/>
          <p:nvPr/>
        </p:nvSpPr>
        <p:spPr>
          <a:xfrm>
            <a:off x="461434" y="130735"/>
            <a:ext cx="356041" cy="356041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="" xmlns:a1611="http://schemas.microsoft.com/office/drawing/2016/11/main" r:id="rId4"/>
                </a:ext>
              </a:extLst>
            </a:blip>
            <a:stretch>
              <a:fillRect/>
            </a:stretch>
          </a:blip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144229" y="1960511"/>
            <a:ext cx="5004000" cy="3456000"/>
            <a:chOff x="3635444" y="2214511"/>
            <a:chExt cx="5004000" cy="3456000"/>
          </a:xfrm>
        </p:grpSpPr>
        <p:cxnSp>
          <p:nvCxnSpPr>
            <p:cNvPr id="35" name="직선 연결선 34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/>
          <p:cNvSpPr/>
          <p:nvPr/>
        </p:nvSpPr>
        <p:spPr>
          <a:xfrm>
            <a:off x="1623585" y="2501900"/>
            <a:ext cx="368300" cy="3683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202930" y="2580079"/>
            <a:ext cx="580242" cy="580242"/>
          </a:xfrm>
          <a:prstGeom prst="ellipse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54590" y="3048000"/>
            <a:ext cx="473928" cy="4739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405606" y="2566764"/>
            <a:ext cx="238571" cy="238571"/>
          </a:xfrm>
          <a:prstGeom prst="ellipse">
            <a:avLst/>
          </a:prstGeom>
          <a:solidFill>
            <a:srgbClr val="A4D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580486" y="3983767"/>
            <a:ext cx="109899" cy="10989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049267" y="3190468"/>
            <a:ext cx="276501" cy="27650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5162323" y="4690973"/>
            <a:ext cx="276501" cy="27650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695279" y="3770694"/>
            <a:ext cx="2669060" cy="494270"/>
          </a:xfrm>
          <a:prstGeom prst="roundRect">
            <a:avLst/>
          </a:prstGeom>
          <a:solidFill>
            <a:srgbClr val="A4D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695279" y="3152871"/>
            <a:ext cx="2669060" cy="494270"/>
          </a:xfrm>
          <a:prstGeom prst="roundRect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679831" y="4475331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679831" y="2007880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0" name="꺾인 연결선 49"/>
          <p:cNvCxnSpPr>
            <a:stCxn id="45" idx="1"/>
            <a:endCxn id="49" idx="1"/>
          </p:cNvCxnSpPr>
          <p:nvPr/>
        </p:nvCxnSpPr>
        <p:spPr>
          <a:xfrm rot="10800000">
            <a:off x="7679831" y="2458004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25ABC8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 50"/>
          <p:cNvCxnSpPr>
            <a:stCxn id="44" idx="1"/>
            <a:endCxn id="48" idx="1"/>
          </p:cNvCxnSpPr>
          <p:nvPr/>
        </p:nvCxnSpPr>
        <p:spPr>
          <a:xfrm rot="10800000" flipV="1">
            <a:off x="7679831" y="4017828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rgbClr val="A4DC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 flipV="1">
            <a:off x="4644177" y="2870200"/>
            <a:ext cx="2580108" cy="1605131"/>
          </a:xfrm>
          <a:prstGeom prst="straightConnector1">
            <a:avLst/>
          </a:prstGeom>
          <a:ln w="9525">
            <a:solidFill>
              <a:srgbClr val="A4DC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38" idx="6"/>
          </p:cNvCxnSpPr>
          <p:nvPr/>
        </p:nvCxnSpPr>
        <p:spPr>
          <a:xfrm flipH="1">
            <a:off x="5783172" y="2870200"/>
            <a:ext cx="1441113" cy="0"/>
          </a:xfrm>
          <a:prstGeom prst="straightConnector1">
            <a:avLst/>
          </a:prstGeom>
          <a:ln w="9525">
            <a:solidFill>
              <a:srgbClr val="25ABC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620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26947" y="2036035"/>
            <a:ext cx="2568452" cy="2568452"/>
          </a:xfrm>
          <a:prstGeom prst="ellipse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200</a:t>
            </a:r>
          </a:p>
        </p:txBody>
      </p:sp>
      <p:sp>
        <p:nvSpPr>
          <p:cNvPr id="7" name="타원 6"/>
          <p:cNvSpPr/>
          <p:nvPr/>
        </p:nvSpPr>
        <p:spPr>
          <a:xfrm>
            <a:off x="6348996" y="2036035"/>
            <a:ext cx="2568452" cy="2568452"/>
          </a:xfrm>
          <a:prstGeom prst="ellipse">
            <a:avLst/>
          </a:prstGeom>
          <a:solidFill>
            <a:srgbClr val="A4DC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220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160</a:t>
            </a:r>
          </a:p>
        </p:txBody>
      </p:sp>
    </p:spTree>
    <p:extLst>
      <p:ext uri="{BB962C8B-B14F-4D97-AF65-F5344CB8AC3E}">
        <p14:creationId xmlns="" xmlns:p14="http://schemas.microsoft.com/office/powerpoint/2010/main" val="11994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411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5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목차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112520" y="4785361"/>
            <a:ext cx="2576698" cy="538180"/>
          </a:xfrm>
          <a:prstGeom prst="roundRect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1.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연구 주제 설정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room7\AppData\Local\Microsoft\Windows\INetCache\IE\1Z7PWD4V\magnifying-glass-145942_128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6949" y="2011680"/>
            <a:ext cx="2204806" cy="2049780"/>
          </a:xfrm>
          <a:prstGeom prst="rect">
            <a:avLst/>
          </a:prstGeom>
          <a:noFill/>
        </p:spPr>
      </p:pic>
      <p:sp>
        <p:nvSpPr>
          <p:cNvPr id="56" name="모서리가 둥근 직사각형 55"/>
          <p:cNvSpPr/>
          <p:nvPr/>
        </p:nvSpPr>
        <p:spPr>
          <a:xfrm>
            <a:off x="4884421" y="4785360"/>
            <a:ext cx="2622418" cy="568661"/>
          </a:xfrm>
          <a:prstGeom prst="roundRect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2.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선행 연구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29" name="Picture 5" descr="따라하면서 쉽게 배우는 판다스 - Hello, world! I&amp;#39;m JunPyoPar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988820"/>
            <a:ext cx="3093720" cy="2273300"/>
          </a:xfrm>
          <a:prstGeom prst="rect">
            <a:avLst/>
          </a:prstGeom>
          <a:noFill/>
        </p:spPr>
      </p:pic>
      <p:sp>
        <p:nvSpPr>
          <p:cNvPr id="57" name="모서리가 둥근 직사각형 56"/>
          <p:cNvSpPr/>
          <p:nvPr/>
        </p:nvSpPr>
        <p:spPr>
          <a:xfrm>
            <a:off x="8663941" y="4762500"/>
            <a:ext cx="2622418" cy="599141"/>
          </a:xfrm>
          <a:prstGeom prst="roundRect">
            <a:avLst/>
          </a:prstGeom>
          <a:solidFill>
            <a:srgbClr val="25A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bg1"/>
                </a:solidFill>
              </a:rPr>
              <a:t>3.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결과 도출 및 분석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C:\Users\room7\AppData\Local\Microsoft\Windows\INetCache\IE\J5LEEZ1U\driving-1844439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8350" y="1905000"/>
            <a:ext cx="3111190" cy="2423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연구주제 설정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연구 선정 배경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,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연구 목적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연구 주제 설정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연구 설계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6611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선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행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연구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837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결과 도출 및 분석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기상 상태에 따른 대형사고 비율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837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결과 도출 및 분석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노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면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 상태에 따른 대형사고 비율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83766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결과 도출 및 분석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대형사고 많이 발생하는 지역 분석 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5ABC8"/>
            </a:gs>
            <a:gs pos="100000">
              <a:srgbClr val="A4DCA0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51023"/>
            <a:ext cx="12192000" cy="6706977"/>
            <a:chOff x="0" y="151023"/>
            <a:chExt cx="12192000" cy="6706977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="" xmlns:a16="http://schemas.microsoft.com/office/drawing/2014/main" id="{913325EE-0851-4683-BD90-013CD09C4C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C18ECF98-FB1E-42A9-9C2B-E5153892F90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="" xmlns:a16="http://schemas.microsoft.com/office/drawing/2014/main" id="{24EC538D-64E3-4202-A79F-2E4D5D439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9144" y="233039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="" xmlns:a16="http://schemas.microsoft.com/office/drawing/2014/main" id="{128F2BDC-D04F-44F2-9BD3-3C3D5FAAF843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0951786" y="254449"/>
              <a:ext cx="163979" cy="14538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" name="Group 12">
              <a:extLst>
                <a:ext uri="{FF2B5EF4-FFF2-40B4-BE49-F238E27FC236}">
                  <a16:creationId xmlns="" xmlns:a16="http://schemas.microsoft.com/office/drawing/2014/main" id="{6831BFC2-B050-491F-99E9-D19E01114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542" y="167632"/>
              <a:ext cx="304847" cy="320256"/>
              <a:chOff x="-41912" y="-19"/>
              <a:chExt cx="1365" cy="1434"/>
            </a:xfrm>
            <a:solidFill>
              <a:schemeClr val="bg1"/>
            </a:solidFill>
          </p:grpSpPr>
          <p:sp>
            <p:nvSpPr>
              <p:cNvPr id="16" name="Freeform 13">
                <a:extLst>
                  <a:ext uri="{FF2B5EF4-FFF2-40B4-BE49-F238E27FC236}">
                    <a16:creationId xmlns="" xmlns:a16="http://schemas.microsoft.com/office/drawing/2014/main" id="{19F0E054-59DD-4A6C-8D71-9D3E60425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728" y="304"/>
                <a:ext cx="1010" cy="1111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="" xmlns:a16="http://schemas.microsoft.com/office/drawing/2014/main" id="{5F2183BC-DA9D-49BD-AEC6-E374CD855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912" y="-19"/>
                <a:ext cx="1365" cy="785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F0FEAA6C-694E-4386-BB55-85809D205E35}"/>
                </a:ext>
              </a:extLst>
            </p:cNvPr>
            <p:cNvSpPr/>
            <p:nvPr/>
          </p:nvSpPr>
          <p:spPr>
            <a:xfrm>
              <a:off x="10561686" y="151023"/>
              <a:ext cx="145384" cy="145384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C69D7F7-551B-43AB-9670-729FC83811D6}"/>
              </a:ext>
            </a:extLst>
          </p:cNvPr>
          <p:cNvSpPr txBox="1"/>
          <p:nvPr/>
        </p:nvSpPr>
        <p:spPr>
          <a:xfrm>
            <a:off x="904554" y="116024"/>
            <a:ext cx="9321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400" b="1" kern="0" dirty="0" smtClean="0">
                <a:solidFill>
                  <a:prstClr val="white"/>
                </a:solidFill>
              </a:rPr>
              <a:t>결과 도출 및 분석 </a:t>
            </a:r>
            <a:r>
              <a:rPr lang="en-US" altLang="ko-KR" sz="2400" b="1" kern="0" dirty="0" smtClean="0">
                <a:solidFill>
                  <a:prstClr val="white"/>
                </a:solidFill>
              </a:rPr>
              <a:t>– </a:t>
            </a:r>
            <a:r>
              <a:rPr lang="ko-KR" altLang="en-US" sz="2400" b="1" kern="0" dirty="0" smtClean="0">
                <a:solidFill>
                  <a:prstClr val="white"/>
                </a:solidFill>
              </a:rPr>
              <a:t>대형사고 많이 일어나는 시간대 분석  </a:t>
            </a:r>
            <a:endParaRPr lang="en-US" altLang="ko-KR" sz="500" kern="0" dirty="0">
              <a:solidFill>
                <a:prstClr val="white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01DCC226-72B1-4DDC-B846-C74403DFB6CD}"/>
              </a:ext>
            </a:extLst>
          </p:cNvPr>
          <p:cNvSpPr txBox="1"/>
          <p:nvPr/>
        </p:nvSpPr>
        <p:spPr>
          <a:xfrm rot="16200000">
            <a:off x="4375217" y="3123713"/>
            <a:ext cx="171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CONTENT </a:t>
            </a: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90044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475</Words>
  <Application>Microsoft Office PowerPoint</Application>
  <PresentationFormat>사용자 지정</PresentationFormat>
  <Paragraphs>117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36_Office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양윤수</cp:lastModifiedBy>
  <cp:revision>17</cp:revision>
  <dcterms:created xsi:type="dcterms:W3CDTF">2021-12-06T03:28:24Z</dcterms:created>
  <dcterms:modified xsi:type="dcterms:W3CDTF">2021-12-16T08:09:56Z</dcterms:modified>
</cp:coreProperties>
</file>