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1"/>
    <p:sldMasterId id="214748371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C810-58D6-4A2D-BE4C-DCEBC004099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668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0842F-8351-4E7F-99A1-5C05256EF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6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B09-DA2A-49F3-9D5D-9ADD327E497D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AE5B-CDED-4482-AFE8-CA6832D54BAE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694C-5BB2-49E5-9B8C-8E59FC74A59F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ABF66A8-0B57-48C0-AA53-D7F11F3C90EB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3EFD-6D7C-4389-9670-4ED2568BC2E4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324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9C38-85DE-4525-8A1B-5B14C5BB2D3E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657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C6A2-0905-47A1-9278-C20AA79CFAD6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0707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1DA-71E7-4675-B9B1-54EBA8795D6E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A63B-F336-4EE1-B3FA-02713D763892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3959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1ACC-6451-4686-9452-B1747C8D3C61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6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71E0C254-BF7C-4F33-A62D-E14925ECD9C1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476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936D-1DD8-4160-9292-2E60D7A53014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E25-ACF4-4B35-B114-61973AC91827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5853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33F7-71F6-4313-B724-578B09B65E35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2854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8F4F3D5-DE6F-4FD4-9D70-685639F15E80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D58-C2C4-4DF5-8CD6-A3104FA3FA9B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4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8602-7EA4-4E66-9A67-7C6C7770A8FC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BFBF-1C9E-4C58-966C-523A438C5828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93E9-3D8A-4E05-9B25-3061F7A971FC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098C-6CDA-4500-A7D7-2C33D77FA55D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68A0-4B59-4C1B-8273-5CD950463B43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9A59-7A17-4C83-BBC4-A9131FC03598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7E143A-9F3D-497A-B8E8-33D56CD53225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1F7B107-7B75-48E3-99EE-21D6589AD0BF}" type="datetime1">
              <a:rPr lang="en-US" altLang="ko-KR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7658100" cy="4008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KING </a:t>
            </a:r>
            <a:r>
              <a:rPr lang="en-US" altLang="ko-KR" sz="4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COUNTY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</a:br>
            <a:r>
              <a:rPr lang="en-US" altLang="ko-KR" sz="5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HOME</a:t>
            </a:r>
            <a:br>
              <a:rPr lang="en-US" altLang="ko-KR" sz="5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</a:br>
            <a:r>
              <a:rPr lang="en-US" altLang="ko-KR" sz="5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SALES </a:t>
            </a:r>
            <a:r>
              <a:rPr lang="en-US" altLang="ko-KR" sz="5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PRICE</a:t>
            </a:r>
            <a:endParaRPr lang="ko-KR" altLang="en-US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4" y="977154"/>
            <a:ext cx="3720353" cy="48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Modeling 6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dirty="0" smtClean="0"/>
              <a:t>R-Squared: 43%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 err="1" smtClean="0"/>
              <a:t>Sqft</a:t>
            </a:r>
            <a:r>
              <a:rPr lang="en-US" altLang="ko-KR" sz="3000" dirty="0" smtClean="0"/>
              <a:t> living  $419,       Bathrooms: $58k,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   </a:t>
            </a:r>
            <a:r>
              <a:rPr lang="en-US" altLang="ko-KR" sz="3000" dirty="0" err="1" smtClean="0"/>
              <a:t>Sqft</a:t>
            </a:r>
            <a:r>
              <a:rPr lang="en-US" altLang="ko-KR" sz="3000" dirty="0" smtClean="0"/>
              <a:t> per bedroom: $394</a:t>
            </a:r>
            <a:endParaRPr lang="en-US" altLang="ko-KR" sz="3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3000" dirty="0" smtClean="0"/>
              <a:t>View EXCELLENT</a:t>
            </a:r>
            <a:r>
              <a:rPr lang="en-US" altLang="ko-KR" sz="3000" dirty="0"/>
              <a:t>: </a:t>
            </a:r>
            <a:r>
              <a:rPr lang="en-US" altLang="ko-KR" sz="3000" dirty="0" smtClean="0"/>
              <a:t>$1.2M,      View FAIR: $225k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 smtClean="0"/>
              <a:t>      View GOOD</a:t>
            </a:r>
            <a:r>
              <a:rPr lang="en-US" altLang="ko-KR" sz="3000" dirty="0"/>
              <a:t>: </a:t>
            </a:r>
            <a:r>
              <a:rPr lang="en-US" altLang="ko-KR" sz="3000" dirty="0" smtClean="0"/>
              <a:t>$85k,                  View NONE : - $169k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3000" dirty="0" smtClean="0"/>
              <a:t>Sell season Fall : - $194k,     Sell season Summer : - $209k</a:t>
            </a:r>
          </a:p>
          <a:p>
            <a:pPr marL="0" indent="0">
              <a:buNone/>
            </a:pPr>
            <a:r>
              <a:rPr lang="en-US" altLang="ko-KR" sz="3000" dirty="0" smtClean="0"/>
              <a:t>      Sell season Winter : - $121k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Results interpreting -  Overall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sz="3000" dirty="0" smtClean="0"/>
              <a:t>Statistically </a:t>
            </a:r>
            <a:r>
              <a:rPr lang="en-US" altLang="ko-KR" sz="3000" dirty="0"/>
              <a:t>significant overall</a:t>
            </a:r>
            <a:r>
              <a:rPr lang="en-US" altLang="ko-KR" sz="30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altLang="ko-KR" sz="3000" dirty="0" smtClean="0"/>
              <a:t>Explains </a:t>
            </a:r>
            <a:r>
              <a:rPr lang="en-US" altLang="ko-KR" sz="3000" dirty="0"/>
              <a:t>about 43% of the variance in Sale </a:t>
            </a:r>
            <a:r>
              <a:rPr lang="en-US" altLang="ko-KR" sz="3000" dirty="0" smtClean="0"/>
              <a:t>Price</a:t>
            </a:r>
          </a:p>
          <a:p>
            <a:pPr>
              <a:lnSpc>
                <a:spcPct val="100000"/>
              </a:lnSpc>
            </a:pPr>
            <a:r>
              <a:rPr lang="en-US" altLang="ko-KR" sz="3000" dirty="0" smtClean="0"/>
              <a:t>On </a:t>
            </a:r>
            <a:r>
              <a:rPr lang="en-US" altLang="ko-KR" sz="3000" dirty="0"/>
              <a:t>average it is off by about $383k in its predictions of </a:t>
            </a:r>
            <a:r>
              <a:rPr lang="en-US" altLang="ko-KR" sz="3000" dirty="0" smtClean="0"/>
              <a:t>the house price</a:t>
            </a:r>
            <a:r>
              <a:rPr lang="en-US" altLang="ko-KR" sz="3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3000" dirty="0" smtClean="0"/>
              <a:t>For </a:t>
            </a:r>
            <a:r>
              <a:rPr lang="en-US" altLang="ko-KR" sz="3000" dirty="0"/>
              <a:t>each increase </a:t>
            </a:r>
            <a:r>
              <a:rPr lang="en-US" altLang="ko-KR" sz="3000" dirty="0" smtClean="0"/>
              <a:t>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    </a:t>
            </a:r>
            <a:r>
              <a:rPr lang="en-US" altLang="ko-KR" sz="3000" b="1" i="1" u="sng" dirty="0">
                <a:solidFill>
                  <a:srgbClr val="FF0000"/>
                </a:solidFill>
              </a:rPr>
              <a:t>Square footage of living </a:t>
            </a:r>
            <a:r>
              <a:rPr lang="en-US" altLang="ko-KR" sz="3000" b="1" i="1" u="sng" dirty="0" smtClean="0">
                <a:solidFill>
                  <a:srgbClr val="FF0000"/>
                </a:solidFill>
              </a:rPr>
              <a:t>space</a:t>
            </a:r>
            <a:r>
              <a:rPr lang="en-US" altLang="ko-KR" sz="3000" dirty="0" smtClean="0"/>
              <a:t>  - increase about </a:t>
            </a:r>
            <a:r>
              <a:rPr lang="en-US" altLang="ko-KR" sz="3000" dirty="0"/>
              <a:t>$</a:t>
            </a:r>
            <a:r>
              <a:rPr lang="en-US" altLang="ko-KR" sz="3000" dirty="0" smtClean="0"/>
              <a:t>419</a:t>
            </a:r>
            <a:endParaRPr lang="en-US" altLang="ko-KR" sz="3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 smtClean="0"/>
              <a:t>       </a:t>
            </a:r>
            <a:r>
              <a:rPr lang="en-US" altLang="ko-KR" sz="3000" b="1" i="1" u="sng" dirty="0" smtClean="0">
                <a:solidFill>
                  <a:srgbClr val="FF0000"/>
                </a:solidFill>
              </a:rPr>
              <a:t>The number </a:t>
            </a:r>
            <a:r>
              <a:rPr lang="en-US" altLang="ko-KR" sz="3000" b="1" i="1" u="sng" dirty="0">
                <a:solidFill>
                  <a:srgbClr val="FF0000"/>
                </a:solidFill>
              </a:rPr>
              <a:t>of </a:t>
            </a:r>
            <a:r>
              <a:rPr lang="en-US" altLang="ko-KR" sz="3000" b="1" i="1" u="sng" dirty="0" smtClean="0">
                <a:solidFill>
                  <a:srgbClr val="FF0000"/>
                </a:solidFill>
              </a:rPr>
              <a:t>bathrooms</a:t>
            </a:r>
            <a:r>
              <a:rPr lang="en-US" altLang="ko-KR" sz="3000" dirty="0" smtClean="0"/>
              <a:t> - increase about </a:t>
            </a:r>
            <a:r>
              <a:rPr lang="en-US" altLang="ko-KR" sz="3000" dirty="0"/>
              <a:t>$</a:t>
            </a:r>
            <a:r>
              <a:rPr lang="en-US" altLang="ko-KR" sz="3000" dirty="0" smtClean="0"/>
              <a:t>58k</a:t>
            </a:r>
            <a:endParaRPr lang="en-US" altLang="ko-KR" sz="3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 smtClean="0"/>
              <a:t>       </a:t>
            </a:r>
            <a:r>
              <a:rPr lang="en-US" altLang="ko-KR" sz="3000" b="1" i="1" u="sng" dirty="0" smtClean="0">
                <a:solidFill>
                  <a:srgbClr val="FF0000"/>
                </a:solidFill>
              </a:rPr>
              <a:t>Square </a:t>
            </a:r>
            <a:r>
              <a:rPr lang="en-US" altLang="ko-KR" sz="3000" b="1" i="1" u="sng" dirty="0">
                <a:solidFill>
                  <a:srgbClr val="FF0000"/>
                </a:solidFill>
              </a:rPr>
              <a:t>footage of living space </a:t>
            </a:r>
            <a:r>
              <a:rPr lang="en-US" altLang="ko-KR" sz="3000" b="1" i="1" u="sng" dirty="0" smtClean="0">
                <a:solidFill>
                  <a:srgbClr val="FF0000"/>
                </a:solidFill>
              </a:rPr>
              <a:t>per bedroom</a:t>
            </a:r>
            <a:r>
              <a:rPr lang="en-US" altLang="ko-KR" sz="3000" dirty="0" smtClean="0"/>
              <a:t> - increase about </a:t>
            </a:r>
            <a:r>
              <a:rPr lang="en-US" altLang="ko-KR" sz="3000" dirty="0"/>
              <a:t>$</a:t>
            </a:r>
            <a:r>
              <a:rPr lang="en-US" altLang="ko-KR" sz="3000" dirty="0" smtClean="0"/>
              <a:t>394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 </a:t>
            </a:r>
            <a:r>
              <a:rPr lang="en-US" altLang="ko-KR" sz="3000" dirty="0"/>
              <a:t>in sale price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Results </a:t>
            </a:r>
            <a:r>
              <a:rPr lang="en-US" altLang="ko-KR" dirty="0" smtClean="0">
                <a:latin typeface="Eras Bold ITC" panose="020B0907030504020204" pitchFamily="34" charset="0"/>
              </a:rPr>
              <a:t>interpreting - View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Compared to a </a:t>
            </a:r>
            <a:r>
              <a:rPr lang="en-US" altLang="ko-KR" b="1" i="1" u="sng" dirty="0" smtClean="0">
                <a:solidFill>
                  <a:srgbClr val="002060"/>
                </a:solidFill>
              </a:rPr>
              <a:t>AVERAGE </a:t>
            </a:r>
            <a:r>
              <a:rPr lang="en-US" altLang="ko-KR" b="1" i="1" u="sng" dirty="0">
                <a:solidFill>
                  <a:srgbClr val="002060"/>
                </a:solidFill>
              </a:rPr>
              <a:t>view</a:t>
            </a:r>
            <a:endParaRPr lang="en-US" altLang="ko-KR" b="1" i="1" u="sng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           Increase about </a:t>
            </a:r>
            <a:r>
              <a:rPr lang="en-US" altLang="ko-KR" dirty="0"/>
              <a:t>$1.2M for an </a:t>
            </a:r>
            <a:r>
              <a:rPr lang="en-US" altLang="ko-KR" b="1" i="1" u="sng" dirty="0">
                <a:solidFill>
                  <a:srgbClr val="002060"/>
                </a:solidFill>
              </a:rPr>
              <a:t>EXCELLENT 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           Increase about </a:t>
            </a:r>
            <a:r>
              <a:rPr lang="en-US" altLang="ko-KR" dirty="0"/>
              <a:t>$225k for a </a:t>
            </a:r>
            <a:r>
              <a:rPr lang="en-US" altLang="ko-KR" b="1" i="1" u="sng" dirty="0">
                <a:solidFill>
                  <a:srgbClr val="002060"/>
                </a:solidFill>
              </a:rPr>
              <a:t>FAIR 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           Increase about </a:t>
            </a:r>
            <a:r>
              <a:rPr lang="en-US" altLang="ko-KR" dirty="0"/>
              <a:t>$85k for a </a:t>
            </a:r>
            <a:r>
              <a:rPr lang="en-US" altLang="ko-KR" b="1" i="1" u="sng" dirty="0">
                <a:solidFill>
                  <a:srgbClr val="002060"/>
                </a:solidFill>
              </a:rPr>
              <a:t>GOOD 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 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Decrease</a:t>
            </a:r>
            <a:r>
              <a:rPr lang="en-US" altLang="ko-KR" dirty="0" smtClean="0"/>
              <a:t> about </a:t>
            </a:r>
            <a:r>
              <a:rPr lang="en-US" altLang="ko-KR" dirty="0"/>
              <a:t>$169k for a </a:t>
            </a:r>
            <a:r>
              <a:rPr lang="en-US" altLang="ko-KR" b="1" i="1" u="sng" dirty="0">
                <a:solidFill>
                  <a:srgbClr val="002060"/>
                </a:solidFill>
              </a:rPr>
              <a:t>NONE </a:t>
            </a:r>
            <a:r>
              <a:rPr lang="en-US" altLang="ko-KR" b="1" i="1" u="sng" dirty="0" smtClean="0">
                <a:solidFill>
                  <a:srgbClr val="002060"/>
                </a:solidFill>
              </a:rPr>
              <a:t>view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in sale price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Results </a:t>
            </a:r>
            <a:r>
              <a:rPr lang="en-US" altLang="ko-KR" dirty="0" smtClean="0">
                <a:latin typeface="Eras Bold ITC" panose="020B0907030504020204" pitchFamily="34" charset="0"/>
              </a:rPr>
              <a:t>interpreting - Season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Compared to sell in </a:t>
            </a:r>
            <a:r>
              <a:rPr lang="en-US" altLang="ko-KR" b="1" i="1" u="sng" dirty="0">
                <a:solidFill>
                  <a:schemeClr val="accent5">
                    <a:lumMod val="50000"/>
                  </a:schemeClr>
                </a:solidFill>
              </a:rPr>
              <a:t>Spring</a:t>
            </a:r>
            <a:endParaRPr lang="en-US" altLang="ko-KR" b="1" i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 smtClean="0"/>
              <a:t>   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Decrease</a:t>
            </a:r>
            <a:r>
              <a:rPr lang="en-US" altLang="ko-KR" dirty="0" smtClean="0"/>
              <a:t> about </a:t>
            </a:r>
            <a:r>
              <a:rPr lang="en-US" altLang="ko-KR" dirty="0"/>
              <a:t>$194k for sell in </a:t>
            </a:r>
            <a:r>
              <a:rPr lang="en-US" altLang="ko-KR" b="1" i="1" u="sng" dirty="0" smtClean="0">
                <a:solidFill>
                  <a:schemeClr val="accent5">
                    <a:lumMod val="50000"/>
                  </a:schemeClr>
                </a:solidFill>
              </a:rPr>
              <a:t>Fall</a:t>
            </a:r>
            <a:endParaRPr lang="en-US" altLang="ko-KR" b="1" i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 smtClean="0"/>
              <a:t>   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Decrease</a:t>
            </a:r>
            <a:r>
              <a:rPr lang="en-US" altLang="ko-KR" dirty="0" smtClean="0"/>
              <a:t> </a:t>
            </a:r>
            <a:r>
              <a:rPr lang="en-US" altLang="ko-KR" dirty="0"/>
              <a:t>of about $209k for sell in </a:t>
            </a:r>
            <a:r>
              <a:rPr lang="en-US" altLang="ko-KR" b="1" i="1" u="sng" dirty="0" smtClean="0">
                <a:solidFill>
                  <a:schemeClr val="accent5">
                    <a:lumMod val="50000"/>
                  </a:schemeClr>
                </a:solidFill>
              </a:rPr>
              <a:t>Summer</a:t>
            </a:r>
            <a:endParaRPr lang="en-US" altLang="ko-KR" b="1" i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 smtClean="0"/>
              <a:t>   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Decrease</a:t>
            </a:r>
            <a:r>
              <a:rPr lang="en-US" altLang="ko-KR" dirty="0" smtClean="0"/>
              <a:t> </a:t>
            </a:r>
            <a:r>
              <a:rPr lang="en-US" altLang="ko-KR" dirty="0"/>
              <a:t>of about $121k for sell in </a:t>
            </a:r>
            <a:r>
              <a:rPr lang="en-US" altLang="ko-KR" b="1" i="1" u="sng" dirty="0" smtClean="0">
                <a:solidFill>
                  <a:schemeClr val="accent5">
                    <a:lumMod val="50000"/>
                  </a:schemeClr>
                </a:solidFill>
              </a:rPr>
              <a:t>Winter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in sale 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Recommendation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Making the good price of a house, </a:t>
            </a:r>
          </a:p>
          <a:p>
            <a:r>
              <a:rPr lang="en-US" altLang="ko-KR" dirty="0" smtClean="0"/>
              <a:t>Considering</a:t>
            </a:r>
          </a:p>
          <a:p>
            <a:pPr marL="0" indent="0">
              <a:buNone/>
            </a:pPr>
            <a:r>
              <a:rPr lang="en-US" altLang="ko-KR" dirty="0" smtClean="0"/>
              <a:t>        1. the square footage of living space, the number of bathrooms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- the bigger, the more is better</a:t>
            </a:r>
          </a:p>
          <a:p>
            <a:pPr marL="0" indent="0">
              <a:buNone/>
            </a:pPr>
            <a:r>
              <a:rPr lang="en-US" altLang="ko-KR" dirty="0" smtClean="0"/>
              <a:t>        2. Quality of view from the house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- make the excellent view</a:t>
            </a:r>
          </a:p>
          <a:p>
            <a:pPr marL="0" indent="0">
              <a:buNone/>
            </a:pPr>
            <a:r>
              <a:rPr lang="en-US" altLang="ko-KR" dirty="0" smtClean="0"/>
              <a:t>        3. Selling time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- Spring is the best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Thank you !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3250" y="1600200"/>
            <a:ext cx="4324350" cy="4525964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sz="3200" b="1" i="1" dirty="0" smtClean="0"/>
          </a:p>
          <a:p>
            <a:endParaRPr lang="en-US" altLang="ko-KR" sz="3200" b="1" i="1" dirty="0"/>
          </a:p>
          <a:p>
            <a:endParaRPr lang="en-US" altLang="ko-KR" sz="3200" b="1" i="1" dirty="0" smtClean="0"/>
          </a:p>
          <a:p>
            <a:r>
              <a:rPr lang="en-US" altLang="ko-KR" sz="3200" b="1" i="1" dirty="0" smtClean="0"/>
              <a:t>Email</a:t>
            </a:r>
          </a:p>
          <a:p>
            <a:pPr marL="0" indent="0">
              <a:buNone/>
            </a:pPr>
            <a:r>
              <a:rPr lang="en-US" altLang="ko-KR" sz="3200" b="1" i="1" dirty="0" smtClean="0"/>
              <a:t>     jwchung60@gmail.com</a:t>
            </a:r>
            <a:endParaRPr lang="ko-KR" altLang="en-US" sz="3200" b="1" i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Overview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700" dirty="0" smtClean="0"/>
              <a:t>Analyzing the </a:t>
            </a:r>
            <a:r>
              <a:rPr lang="en-US" altLang="ko-KR" sz="2700" dirty="0"/>
              <a:t>major factors affecting </a:t>
            </a:r>
            <a:r>
              <a:rPr lang="en-US" altLang="ko-KR" sz="2700" dirty="0" smtClean="0"/>
              <a:t>house price</a:t>
            </a:r>
          </a:p>
          <a:p>
            <a:pPr>
              <a:lnSpc>
                <a:spcPct val="150000"/>
              </a:lnSpc>
            </a:pPr>
            <a:r>
              <a:rPr lang="en-US" altLang="ko-KR" sz="2700" dirty="0" smtClean="0"/>
              <a:t>Selecting </a:t>
            </a:r>
            <a:r>
              <a:rPr lang="en-US" altLang="ko-KR" sz="2700" dirty="0"/>
              <a:t>significant factors influencing general </a:t>
            </a:r>
            <a:r>
              <a:rPr lang="en-US" altLang="ko-KR" sz="2700" dirty="0" smtClean="0"/>
              <a:t>house price</a:t>
            </a:r>
          </a:p>
          <a:p>
            <a:pPr>
              <a:lnSpc>
                <a:spcPct val="150000"/>
              </a:lnSpc>
            </a:pPr>
            <a:r>
              <a:rPr lang="en-US" altLang="ko-KR" sz="2700" dirty="0" smtClean="0"/>
              <a:t>Establishing </a:t>
            </a:r>
            <a:r>
              <a:rPr lang="en-US" altLang="ko-KR" sz="2700" dirty="0"/>
              <a:t>a statistical model for </a:t>
            </a:r>
            <a:r>
              <a:rPr lang="en-US" altLang="ko-KR" sz="2700" dirty="0" smtClean="0"/>
              <a:t>house price </a:t>
            </a:r>
            <a:r>
              <a:rPr lang="en-US" altLang="ko-KR" sz="2700" dirty="0"/>
              <a:t>prediction</a:t>
            </a:r>
          </a:p>
          <a:p>
            <a:pPr marL="0" indent="0">
              <a:buNone/>
            </a:pPr>
            <a:r>
              <a:rPr lang="en-US" altLang="ko-KR" sz="2700" dirty="0"/>
              <a:t>    (aka multiple linear regression model</a:t>
            </a:r>
            <a:r>
              <a:rPr lang="en-US" altLang="ko-KR" sz="27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700" dirty="0" smtClean="0"/>
              <a:t>Predicting </a:t>
            </a:r>
            <a:r>
              <a:rPr lang="en-US" altLang="ko-KR" sz="2700" dirty="0"/>
              <a:t>and </a:t>
            </a:r>
            <a:r>
              <a:rPr lang="en-US" altLang="ko-KR" sz="2700" dirty="0" smtClean="0"/>
              <a:t>analyzing </a:t>
            </a:r>
            <a:r>
              <a:rPr lang="en-US" altLang="ko-KR" sz="2700" dirty="0"/>
              <a:t>the </a:t>
            </a:r>
            <a:r>
              <a:rPr lang="en-US" altLang="ko-KR" sz="2700" dirty="0" smtClean="0"/>
              <a:t>house price</a:t>
            </a:r>
            <a:endParaRPr lang="ko-KR" altLang="en-US" sz="2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90" y="3603812"/>
            <a:ext cx="3078747" cy="252266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Business Understanding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For the real estate constructors, investors, and agents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Do houses sold in any specific season cost more?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Which features have the strongest relationship with </a:t>
            </a:r>
            <a:r>
              <a:rPr lang="en-US" altLang="ko-KR" sz="2800" dirty="0" smtClean="0"/>
              <a:t>house price?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How much do these features affect the house price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600201"/>
            <a:ext cx="5384800" cy="45259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Data understanding 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dirty="0"/>
              <a:t>house sale prices between 2021. 6 ~ 2022. 6 </a:t>
            </a:r>
            <a:r>
              <a:rPr lang="en-US" altLang="ko-KR" sz="2400" dirty="0" smtClean="0"/>
              <a:t> in King </a:t>
            </a:r>
            <a:r>
              <a:rPr lang="en-US" altLang="ko-KR" sz="2400" dirty="0"/>
              <a:t>County, </a:t>
            </a:r>
            <a:r>
              <a:rPr lang="en-US" altLang="ko-KR" sz="2400" dirty="0" smtClean="0"/>
              <a:t>Washington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Main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     Sale Price, Date house was sold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Number </a:t>
            </a:r>
            <a:r>
              <a:rPr lang="en-US" altLang="ko-KR" sz="2400" dirty="0"/>
              <a:t>of Bathrooms, </a:t>
            </a:r>
            <a:r>
              <a:rPr lang="en-US" altLang="ko-KR" sz="2400" dirty="0" smtClean="0"/>
              <a:t>Bedrooms, floors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     Square </a:t>
            </a:r>
            <a:r>
              <a:rPr lang="en-US" altLang="ko-KR" sz="2400" dirty="0"/>
              <a:t>footage of living </a:t>
            </a:r>
            <a:r>
              <a:rPr lang="en-US" altLang="ko-KR" sz="2400" dirty="0" smtClean="0"/>
              <a:t>space, the lot, the basement,  the garage, the patio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     Square </a:t>
            </a:r>
            <a:r>
              <a:rPr lang="en-US" altLang="ko-KR" sz="2400" dirty="0"/>
              <a:t>footage of living space </a:t>
            </a:r>
            <a:r>
              <a:rPr lang="en-US" altLang="ko-KR" sz="2400" dirty="0" smtClean="0"/>
              <a:t>per bedroom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    Quality </a:t>
            </a:r>
            <a:r>
              <a:rPr lang="en-US" altLang="ko-KR" sz="2400" dirty="0"/>
              <a:t>of view from </a:t>
            </a:r>
            <a:r>
              <a:rPr lang="en-US" altLang="ko-KR" sz="2400" dirty="0" smtClean="0"/>
              <a:t>the house, condition and grade of the house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     The season that house sold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Heat source, Sewer system, and so on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Modeling 1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dirty="0" smtClean="0"/>
              <a:t>Figure out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</a:t>
            </a:r>
            <a:r>
              <a:rPr lang="en-US" altLang="ko-KR" sz="2400" dirty="0" smtClean="0"/>
              <a:t>1. The features that have a High Correlation with House Price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2. The features that are Statistically Significant</a:t>
            </a:r>
            <a:endParaRPr lang="en-US" altLang="ko-KR" sz="2000" dirty="0" smtClean="0"/>
          </a:p>
          <a:p>
            <a:r>
              <a:rPr lang="en-US" altLang="ko-KR" sz="2400" b="1" i="1" dirty="0" smtClean="0"/>
              <a:t>Select 5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</a:t>
            </a:r>
            <a:r>
              <a:rPr lang="en-US" altLang="ko-KR" sz="2400" dirty="0" smtClean="0"/>
              <a:t>1. </a:t>
            </a:r>
            <a:r>
              <a:rPr lang="en-US" altLang="ko-KR" sz="2400" dirty="0"/>
              <a:t>Square footage of living space in the home</a:t>
            </a:r>
            <a:r>
              <a:rPr lang="en-US" altLang="ko-KR" sz="2400" dirty="0" smtClean="0"/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2. Number </a:t>
            </a:r>
            <a:r>
              <a:rPr lang="en-US" altLang="ko-KR" sz="2400" dirty="0"/>
              <a:t>of </a:t>
            </a:r>
            <a:r>
              <a:rPr lang="en-US" altLang="ko-KR" sz="2400" dirty="0" smtClean="0"/>
              <a:t>Bathrooms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</a:t>
            </a:r>
            <a:r>
              <a:rPr lang="en-US" altLang="ko-KR" sz="2400" dirty="0" smtClean="0"/>
              <a:t>  3. Square </a:t>
            </a:r>
            <a:r>
              <a:rPr lang="en-US" altLang="ko-KR" sz="2400" dirty="0"/>
              <a:t>footage of living space per bedroom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</a:t>
            </a:r>
            <a:r>
              <a:rPr lang="en-US" altLang="ko-KR" sz="2400" dirty="0" smtClean="0"/>
              <a:t>  4. Quality </a:t>
            </a:r>
            <a:r>
              <a:rPr lang="en-US" altLang="ko-KR" sz="2400" dirty="0"/>
              <a:t>of view from the house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</a:t>
            </a:r>
            <a:r>
              <a:rPr lang="en-US" altLang="ko-KR" sz="2400" dirty="0" smtClean="0"/>
              <a:t> 5. The </a:t>
            </a:r>
            <a:r>
              <a:rPr lang="en-US" altLang="ko-KR" sz="2400" dirty="0"/>
              <a:t>season that </a:t>
            </a:r>
            <a:r>
              <a:rPr lang="en-US" altLang="ko-KR" sz="2400" dirty="0" smtClean="0"/>
              <a:t>the house </a:t>
            </a:r>
            <a:r>
              <a:rPr lang="en-US" altLang="ko-KR" sz="2400" dirty="0"/>
              <a:t>sold</a:t>
            </a: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64427"/>
          </a:xfrm>
        </p:spPr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Modeling 2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1" y="2593729"/>
            <a:ext cx="3581767" cy="3038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28" y="2595563"/>
            <a:ext cx="3476625" cy="3036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53" y="2593731"/>
            <a:ext cx="3476625" cy="3038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361" y="1951892"/>
            <a:ext cx="7128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The model features correlation with house price</a:t>
            </a:r>
            <a:endParaRPr lang="ko-KR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975946" y="5632305"/>
            <a:ext cx="1073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    Square Footage of Living Space                       Number of Bathrooms              Square </a:t>
            </a:r>
            <a:r>
              <a:rPr lang="en-US" altLang="ko-KR" sz="1600" b="1" dirty="0"/>
              <a:t>Footage of Living </a:t>
            </a:r>
            <a:r>
              <a:rPr lang="en-US" altLang="ko-KR" sz="1600" b="1" dirty="0" smtClean="0"/>
              <a:t>Space per bedroom</a:t>
            </a:r>
            <a:endParaRPr lang="ko-KR" altLang="en-US" sz="1600" b="1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Modeling 3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608363"/>
          </a:xfrm>
        </p:spPr>
        <p:txBody>
          <a:bodyPr>
            <a:normAutofit/>
          </a:bodyPr>
          <a:lstStyle/>
          <a:p>
            <a:r>
              <a:rPr lang="en-US" altLang="ko-KR" dirty="0"/>
              <a:t>Model </a:t>
            </a:r>
            <a:r>
              <a:rPr lang="en-US" altLang="ko-KR" dirty="0" smtClean="0"/>
              <a:t>residuals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18" y="2666708"/>
            <a:ext cx="3405921" cy="2751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951" y="2666708"/>
            <a:ext cx="3364524" cy="2690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5946" y="5632305"/>
            <a:ext cx="1073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     Square Footage of Living Space                       Number of Bathrooms           Square </a:t>
            </a:r>
            <a:r>
              <a:rPr lang="en-US" altLang="ko-KR" sz="1600" b="1" dirty="0"/>
              <a:t>Footage of Living </a:t>
            </a:r>
            <a:r>
              <a:rPr lang="en-US" altLang="ko-KR" sz="1600" b="1" dirty="0" smtClean="0"/>
              <a:t>Space per bedroom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726" y="2666708"/>
            <a:ext cx="3632093" cy="2751993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Modeling 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This model </a:t>
            </a:r>
            <a:r>
              <a:rPr lang="en-US" altLang="ko-KR" sz="2800" dirty="0"/>
              <a:t>is statistically significant </a:t>
            </a:r>
            <a:r>
              <a:rPr lang="en-US" altLang="ko-KR" sz="2800" dirty="0" smtClean="0"/>
              <a:t>overall (p-value well below 0.05)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This </a:t>
            </a:r>
            <a:r>
              <a:rPr lang="en-US" altLang="ko-KR" sz="2800" dirty="0"/>
              <a:t>model explains about 38% of the variance in Sale </a:t>
            </a:r>
            <a:r>
              <a:rPr lang="en-US" altLang="ko-KR" sz="2800" dirty="0" smtClean="0"/>
              <a:t>Price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To </a:t>
            </a:r>
            <a:r>
              <a:rPr lang="en-US" altLang="ko-KR" sz="2800" dirty="0"/>
              <a:t>improve upon </a:t>
            </a:r>
            <a:r>
              <a:rPr lang="en-US" altLang="ko-KR" sz="2800" dirty="0" smtClean="0"/>
              <a:t>this </a:t>
            </a:r>
            <a:r>
              <a:rPr lang="en-US" altLang="ko-KR" sz="2800" dirty="0"/>
              <a:t>model</a:t>
            </a:r>
            <a:r>
              <a:rPr lang="en-US" altLang="ko-KR" sz="28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Add </a:t>
            </a:r>
            <a:r>
              <a:rPr lang="en-US" altLang="ko-KR" sz="2800" dirty="0"/>
              <a:t>the </a:t>
            </a:r>
            <a:r>
              <a:rPr lang="en-US" altLang="ko-KR" sz="2800" dirty="0" smtClean="0"/>
              <a:t>highly correlated non-numerical variables</a:t>
            </a:r>
          </a:p>
          <a:p>
            <a:pPr marL="0" indent="0">
              <a:buNone/>
            </a:pPr>
            <a:r>
              <a:rPr lang="en-US" altLang="ko-KR" sz="2800" dirty="0" smtClean="0"/>
              <a:t>   - Quality of view from the house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- The Season that a house sold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ras Bold ITC" panose="020B0907030504020204" pitchFamily="34" charset="0"/>
              </a:rPr>
              <a:t>Modeling 5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Build the final model </a:t>
            </a:r>
            <a:r>
              <a:rPr lang="en-US" altLang="ko-KR" sz="2800" dirty="0"/>
              <a:t>with </a:t>
            </a:r>
            <a:r>
              <a:rPr lang="en-US" altLang="ko-KR" sz="2800" dirty="0" smtClean="0"/>
              <a:t>this strongest </a:t>
            </a:r>
            <a:r>
              <a:rPr lang="en-US" altLang="ko-KR" sz="2800" dirty="0"/>
              <a:t>correlation variables and interesting variable</a:t>
            </a:r>
            <a:r>
              <a:rPr lang="en-US" altLang="ko-KR" sz="28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Square </a:t>
            </a:r>
            <a:r>
              <a:rPr lang="en-US" altLang="ko-KR" sz="2800" dirty="0"/>
              <a:t>footage of living </a:t>
            </a:r>
            <a:r>
              <a:rPr lang="en-US" altLang="ko-KR" sz="2800" dirty="0" smtClean="0"/>
              <a:t>space in the home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Number of bathrooms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Square footage of living space per bedroom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 Quality of view from the house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 Sell season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458</TotalTime>
  <Words>708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HY그래픽M</vt:lpstr>
      <vt:lpstr>맑은 고딕</vt:lpstr>
      <vt:lpstr>Arial</vt:lpstr>
      <vt:lpstr>Berlin Sans FB Demi</vt:lpstr>
      <vt:lpstr>Calibri</vt:lpstr>
      <vt:lpstr>Calibri Light</vt:lpstr>
      <vt:lpstr>Candara</vt:lpstr>
      <vt:lpstr>Cooper Black</vt:lpstr>
      <vt:lpstr>Corbel</vt:lpstr>
      <vt:lpstr>Eras Bold ITC</vt:lpstr>
      <vt:lpstr>Wingdings 2</vt:lpstr>
      <vt:lpstr>Wingdings 3</vt:lpstr>
      <vt:lpstr>HDOfficeLightV0</vt:lpstr>
      <vt:lpstr>New_Education02</vt:lpstr>
      <vt:lpstr>KING COUNTY HOME SALES PRICE</vt:lpstr>
      <vt:lpstr>Overview</vt:lpstr>
      <vt:lpstr>Business Understanding</vt:lpstr>
      <vt:lpstr>Data understanding </vt:lpstr>
      <vt:lpstr>Modeling 1</vt:lpstr>
      <vt:lpstr>Modeling 2</vt:lpstr>
      <vt:lpstr>Modeling 3</vt:lpstr>
      <vt:lpstr>Modeling 4</vt:lpstr>
      <vt:lpstr>Modeling 5</vt:lpstr>
      <vt:lpstr>Modeling 6</vt:lpstr>
      <vt:lpstr>Results interpreting -  Overall</vt:lpstr>
      <vt:lpstr>Results interpreting - View</vt:lpstr>
      <vt:lpstr>Results interpreting - Season</vt:lpstr>
      <vt:lpstr>Recommendation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     HOME SALES PRICE</dc:title>
  <dc:creator>JAEWOO CHUNG</dc:creator>
  <cp:lastModifiedBy>JAEWOO CHUNG</cp:lastModifiedBy>
  <cp:revision>35</cp:revision>
  <cp:lastPrinted>2022-10-02T20:45:06Z</cp:lastPrinted>
  <dcterms:created xsi:type="dcterms:W3CDTF">2022-10-02T14:12:45Z</dcterms:created>
  <dcterms:modified xsi:type="dcterms:W3CDTF">2022-10-02T21:51:16Z</dcterms:modified>
</cp:coreProperties>
</file>