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0" r:id="rId3"/>
    <p:sldId id="262" r:id="rId4"/>
    <p:sldId id="258" r:id="rId5"/>
    <p:sldId id="259" r:id="rId6"/>
    <p:sldId id="286" r:id="rId7"/>
    <p:sldId id="273" r:id="rId8"/>
    <p:sldId id="278" r:id="rId9"/>
    <p:sldId id="281" r:id="rId10"/>
    <p:sldId id="264" r:id="rId11"/>
    <p:sldId id="269" r:id="rId12"/>
    <p:sldId id="265" r:id="rId13"/>
    <p:sldId id="282" r:id="rId14"/>
    <p:sldId id="283" r:id="rId15"/>
    <p:sldId id="270" r:id="rId16"/>
    <p:sldId id="267" r:id="rId17"/>
    <p:sldId id="285" r:id="rId18"/>
    <p:sldId id="266" r:id="rId19"/>
    <p:sldId id="271" r:id="rId20"/>
    <p:sldId id="268" r:id="rId21"/>
    <p:sldId id="272" r:id="rId22"/>
  </p:sldIdLst>
  <p:sldSz cx="12192000" cy="6858000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095AB-4582-444A-A2E2-7A5301FD61B6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smtClean="0"/>
              <a:t>Overview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ED914-F71E-41DF-AD71-8A43597F9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9974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463CF-C736-41AD-B5D3-30C435BC0CFA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smtClean="0"/>
              <a:t>Overview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A7AB1-D6E2-4D21-AB03-079AAA66F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4340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E6D-7038-47A0-9E2B-6ECA6D8B9B16}" type="datetime1">
              <a:rPr lang="en-US" altLang="ko-KR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1.   GENRE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4D0A-B487-46C1-BFF2-85BB31B8E50A}" type="datetime1">
              <a:rPr lang="en-US" altLang="ko-KR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1.   GENRE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D476-CE93-4479-8592-2B5674051270}" type="datetime1">
              <a:rPr lang="en-US" altLang="ko-KR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1.   GENRE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A4EF-0712-48D9-99D3-4167156739D0}" type="datetime1">
              <a:rPr lang="en-US" altLang="ko-KR" smtClean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1.   GENRE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5D21-268F-4D77-8C26-BBD76BEBA1EE}" type="datetime1">
              <a:rPr lang="en-US" altLang="ko-KR" smtClean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1.   GENRE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520A-C139-4D0D-B75E-EF365CEA7569}" type="datetime1">
              <a:rPr lang="en-US" altLang="ko-KR" smtClean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1.   GENRE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DB88-269A-458C-BA66-AC4A028FB887}" type="datetime1">
              <a:rPr lang="en-US" altLang="ko-KR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1.   GENRE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CCD4-5C0F-405B-83C9-44DA512973BB}" type="datetime1">
              <a:rPr lang="en-US" altLang="ko-KR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1.   GENRE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F70-FF67-4F76-B3EB-216C9E2FA83D}" type="datetime1">
              <a:rPr lang="en-US" altLang="ko-KR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1.   GENRE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CD1D-A1E3-4B1D-AAE5-1CB3B15296E8}" type="datetime1">
              <a:rPr lang="en-US" altLang="ko-KR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1.   GENRE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F9C-8941-4F68-B07D-5B9ECAC8C11A}" type="datetime1">
              <a:rPr lang="en-US" altLang="ko-KR" smtClean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1.   GENRE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FE7C-08F7-4C0C-AE46-975C7B13C765}" type="datetime1">
              <a:rPr lang="en-US" altLang="ko-KR" smtClean="0"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1.   GENRE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6382-E83A-44AF-8C0A-D015A9376DA2}" type="datetime1">
              <a:rPr lang="en-US" altLang="ko-KR" smtClean="0"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1.   GENRE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284D-DEF7-4F82-994E-9C010C62E119}" type="datetime1">
              <a:rPr lang="en-US" altLang="ko-KR" smtClean="0"/>
              <a:t>6/12/2022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1.   GENRE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3C91-34FB-468F-A1FB-EF8425E12144}" type="datetime1">
              <a:rPr lang="en-US" altLang="ko-KR" smtClean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1.   GENRE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1221-24FA-427D-B2EF-AE543D0FD51C}" type="datetime1">
              <a:rPr lang="en-US" altLang="ko-KR" smtClean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1.   GENRE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C29EE-1C82-4EBC-8BBF-63FA1611D07A}" type="datetime1">
              <a:rPr lang="en-US" altLang="ko-KR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Analysis 1.   GENRE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58389" y="3511287"/>
            <a:ext cx="8915399" cy="2262781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solidFill>
                  <a:srgbClr val="0070C0"/>
                </a:solidFill>
                <a:latin typeface="Cooper Black" panose="0208090404030B020404" pitchFamily="18" charset="0"/>
              </a:rPr>
              <a:t>Micro</a:t>
            </a:r>
            <a:r>
              <a:rPr lang="en-US" altLang="ko-KR" sz="6000" dirty="0" smtClean="0">
                <a:solidFill>
                  <a:srgbClr val="FF6600"/>
                </a:solidFill>
                <a:latin typeface="Cooper Black" panose="0208090404030B020404" pitchFamily="18" charset="0"/>
              </a:rPr>
              <a:t>soft</a:t>
            </a:r>
            <a:br>
              <a:rPr lang="en-US" altLang="ko-KR" sz="6000" dirty="0" smtClean="0">
                <a:solidFill>
                  <a:srgbClr val="FF6600"/>
                </a:solidFill>
                <a:latin typeface="Cooper Black" panose="0208090404030B020404" pitchFamily="18" charset="0"/>
              </a:rPr>
            </a:br>
            <a:r>
              <a:rPr lang="en-US" altLang="ko-KR" sz="6000" dirty="0">
                <a:solidFill>
                  <a:srgbClr val="FF6600"/>
                </a:solidFill>
                <a:latin typeface="Cooper Black" panose="0208090404030B020404" pitchFamily="18" charset="0"/>
              </a:rPr>
              <a:t> </a:t>
            </a:r>
            <a:r>
              <a:rPr lang="en-US" altLang="ko-KR" sz="6000" dirty="0" smtClean="0">
                <a:solidFill>
                  <a:srgbClr val="FF6600"/>
                </a:solidFill>
                <a:latin typeface="Cooper Black" panose="0208090404030B020404" pitchFamily="18" charset="0"/>
              </a:rPr>
              <a:t>         </a:t>
            </a:r>
            <a:r>
              <a:rPr lang="en-US" altLang="ko-KR" sz="6000" dirty="0" smtClean="0">
                <a:latin typeface="Cooper Black" panose="0208090404030B020404" pitchFamily="18" charset="0"/>
              </a:rPr>
              <a:t> </a:t>
            </a:r>
            <a:r>
              <a:rPr lang="en-US" altLang="ko-KR" sz="6000" dirty="0" smtClean="0">
                <a:solidFill>
                  <a:srgbClr val="66CCFF"/>
                </a:solidFill>
                <a:latin typeface="Cooper Black" panose="0208090404030B020404" pitchFamily="18" charset="0"/>
              </a:rPr>
              <a:t>Movie</a:t>
            </a:r>
            <a:r>
              <a:rPr lang="en-US" altLang="ko-KR" sz="6000" dirty="0" smtClean="0">
                <a:latin typeface="Cooper Black" panose="0208090404030B020404" pitchFamily="18" charset="0"/>
              </a:rPr>
              <a:t> </a:t>
            </a:r>
            <a:r>
              <a:rPr lang="en-US" altLang="ko-KR" sz="600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Studio</a:t>
            </a:r>
            <a:endParaRPr lang="ko-KR" altLang="en-US" sz="6000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pic>
        <p:nvPicPr>
          <p:cNvPr id="1026" name="Picture 2" descr="Working at Microsoft | Glassdo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585" y="949569"/>
            <a:ext cx="7183315" cy="296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9670" y="787782"/>
            <a:ext cx="3472961" cy="523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Most </a:t>
            </a:r>
            <a:r>
              <a:rPr lang="en-US" altLang="ko-KR" dirty="0" smtClean="0"/>
              <a:t>profitable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 smtClean="0"/>
              <a:t>Single </a:t>
            </a:r>
            <a:r>
              <a:rPr lang="en-US" altLang="ko-KR" sz="1700" b="1" dirty="0"/>
              <a:t>genres </a:t>
            </a:r>
            <a:r>
              <a:rPr lang="en-US" altLang="ko-KR" sz="1700" b="1" dirty="0" smtClean="0"/>
              <a:t>:</a:t>
            </a:r>
            <a:r>
              <a:rPr lang="en-US" altLang="ko-KR" sz="17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rgbClr val="FF0000"/>
                </a:solidFill>
              </a:rPr>
              <a:t>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     </a:t>
            </a:r>
            <a:r>
              <a:rPr lang="en-US" altLang="ko-KR" sz="1700" b="1" i="1" dirty="0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Animation</a:t>
            </a:r>
            <a:r>
              <a:rPr lang="en-US" altLang="ko-KR" sz="1700" i="1" dirty="0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,</a:t>
            </a:r>
            <a:r>
              <a:rPr lang="en-US" altLang="ko-KR" sz="1700" dirty="0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r>
              <a:rPr lang="en-US" altLang="ko-KR" sz="1700" dirty="0" smtClean="0">
                <a:latin typeface="Gadugi" panose="020B0502040204020203" pitchFamily="34" charset="0"/>
                <a:ea typeface="Gadugi" panose="020B0502040204020203" pitchFamily="34" charset="0"/>
              </a:rPr>
              <a:t>Musical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ko-KR" sz="1700" dirty="0" smtClean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     </a:t>
            </a:r>
            <a:r>
              <a:rPr lang="en-US" altLang="ko-KR" sz="1700" b="1" i="1" dirty="0" smtClean="0">
                <a:solidFill>
                  <a:srgbClr val="00B05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Mystery,</a:t>
            </a:r>
            <a:r>
              <a:rPr lang="en-US" altLang="ko-KR" sz="1700" dirty="0" smtClean="0">
                <a:solidFill>
                  <a:srgbClr val="00B05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ko-KR" sz="1700" dirty="0" smtClean="0">
                <a:latin typeface="Gadugi" panose="020B0502040204020203" pitchFamily="34" charset="0"/>
                <a:ea typeface="Gadugi" panose="020B0502040204020203" pitchFamily="34" charset="0"/>
              </a:rPr>
              <a:t>Music,</a:t>
            </a:r>
            <a:r>
              <a:rPr lang="en-US" altLang="ko-KR" sz="17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ko-KR" sz="1700" b="1" i="1" dirty="0" smtClean="0">
                <a:solidFill>
                  <a:srgbClr val="7030A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Sci-Fi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endParaRPr lang="en-US" altLang="ko-KR" sz="1700" dirty="0" smtClean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 smtClean="0"/>
              <a:t>Mixed </a:t>
            </a:r>
            <a:r>
              <a:rPr lang="en-US" altLang="ko-KR" sz="1700" b="1" dirty="0"/>
              <a:t>genres </a:t>
            </a:r>
            <a:r>
              <a:rPr lang="en-US" altLang="ko-KR" sz="1700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- </a:t>
            </a:r>
            <a:r>
              <a:rPr lang="en-US" altLang="ko-KR" sz="1700" dirty="0" smtClean="0">
                <a:latin typeface="Gadugi" panose="020B0502040204020203" pitchFamily="34" charset="0"/>
                <a:ea typeface="Gadugi" panose="020B0502040204020203" pitchFamily="34" charset="0"/>
              </a:rPr>
              <a:t>Action</a:t>
            </a:r>
            <a:r>
              <a:rPr lang="en-US" altLang="ko-KR" sz="1700" dirty="0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-</a:t>
            </a:r>
            <a:r>
              <a:rPr lang="en-US" altLang="ko-KR" sz="1700" b="1" i="1" dirty="0" smtClean="0">
                <a:solidFill>
                  <a:srgbClr val="00B05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Mystery</a:t>
            </a:r>
            <a:r>
              <a:rPr lang="en-US" altLang="ko-KR" sz="1700" b="1" dirty="0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-</a:t>
            </a:r>
            <a:r>
              <a:rPr lang="en-US" altLang="ko-KR" sz="1700" b="1" i="1" dirty="0" smtClean="0">
                <a:solidFill>
                  <a:srgbClr val="7030A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Sci-Fi</a:t>
            </a:r>
            <a:r>
              <a:rPr lang="en-US" altLang="ko-KR" sz="1700" b="1" dirty="0" smtClean="0">
                <a:solidFill>
                  <a:srgbClr val="7030A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- </a:t>
            </a:r>
            <a:r>
              <a:rPr lang="en-US" altLang="ko-KR" sz="1700" b="1" i="1" dirty="0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Animation</a:t>
            </a:r>
            <a:r>
              <a:rPr lang="en-US" altLang="ko-KR" sz="1700" dirty="0" smtClean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-</a:t>
            </a:r>
            <a:r>
              <a:rPr lang="en-US" altLang="ko-KR" sz="1700" dirty="0" smtClean="0">
                <a:latin typeface="Gadugi" panose="020B0502040204020203" pitchFamily="34" charset="0"/>
                <a:ea typeface="Gadugi" panose="020B0502040204020203" pitchFamily="34" charset="0"/>
              </a:rPr>
              <a:t>Documentary</a:t>
            </a:r>
            <a:r>
              <a:rPr lang="en-US" altLang="ko-KR" sz="1700" dirty="0" smtClean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- </a:t>
            </a:r>
            <a:r>
              <a:rPr lang="en-US" altLang="ko-KR" sz="1700" b="1" i="1" dirty="0" smtClean="0">
                <a:solidFill>
                  <a:srgbClr val="7030A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Sci-Fi</a:t>
            </a:r>
            <a:endParaRPr lang="en-US" altLang="ko-KR" sz="1700" b="1" dirty="0" smtClean="0">
              <a:solidFill>
                <a:srgbClr val="7030A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00B05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- </a:t>
            </a:r>
            <a:r>
              <a:rPr lang="en-US" altLang="ko-KR" sz="1700" dirty="0" smtClean="0">
                <a:solidFill>
                  <a:srgbClr val="00B05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ko-KR" sz="1700" dirty="0" smtClean="0">
                <a:latin typeface="Gadugi" panose="020B0502040204020203" pitchFamily="34" charset="0"/>
                <a:ea typeface="Gadugi" panose="020B0502040204020203" pitchFamily="34" charset="0"/>
              </a:rPr>
              <a:t>Adventure</a:t>
            </a:r>
            <a:r>
              <a:rPr lang="en-US" altLang="ko-KR" sz="1700" dirty="0" smtClean="0">
                <a:solidFill>
                  <a:srgbClr val="00B05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-</a:t>
            </a:r>
            <a:r>
              <a:rPr lang="en-US" altLang="ko-KR" sz="17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Drama</a:t>
            </a:r>
            <a:r>
              <a:rPr lang="en-US" altLang="ko-KR" sz="1700" dirty="0" smtClean="0">
                <a:solidFill>
                  <a:srgbClr val="00B05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-</a:t>
            </a:r>
            <a:r>
              <a:rPr lang="en-US" altLang="ko-KR" sz="1700" dirty="0" smtClean="0">
                <a:latin typeface="Gadugi" panose="020B0502040204020203" pitchFamily="34" charset="0"/>
                <a:ea typeface="Gadugi" panose="020B0502040204020203" pitchFamily="34" charset="0"/>
              </a:rPr>
              <a:t>Western</a:t>
            </a:r>
            <a:endParaRPr lang="en-US" altLang="ko-KR" sz="1700" dirty="0" smtClean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Drama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-</a:t>
            </a:r>
            <a:r>
              <a:rPr lang="en-US" altLang="ko-KR" sz="1700" b="1" i="1" dirty="0" smtClean="0">
                <a:solidFill>
                  <a:srgbClr val="0070C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Fantasy</a:t>
            </a:r>
            <a:r>
              <a:rPr lang="en-US" altLang="ko-KR" sz="1700" dirty="0" smtClean="0">
                <a:latin typeface="Gadugi" panose="020B0502040204020203" pitchFamily="34" charset="0"/>
                <a:ea typeface="Gadugi" panose="020B0502040204020203" pitchFamily="34" charset="0"/>
              </a:rPr>
              <a:t>-Music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Drama</a:t>
            </a:r>
            <a:r>
              <a:rPr lang="en-US" altLang="ko-KR" sz="1700" b="1" dirty="0" smtClean="0">
                <a:solidFill>
                  <a:srgbClr val="7030A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-</a:t>
            </a:r>
            <a:r>
              <a:rPr lang="en-US" altLang="ko-KR" sz="1700" b="1" i="1" dirty="0" smtClean="0">
                <a:solidFill>
                  <a:srgbClr val="00B05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Mystery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smtClean="0">
                <a:latin typeface="Gadugi" panose="020B0502040204020203" pitchFamily="34" charset="0"/>
                <a:ea typeface="Gadugi" panose="020B0502040204020203" pitchFamily="34" charset="0"/>
              </a:rPr>
              <a:t>Comedy</a:t>
            </a:r>
            <a:r>
              <a:rPr lang="en-US" altLang="ko-KR" sz="1700" b="1" i="1" dirty="0" smtClean="0">
                <a:solidFill>
                  <a:srgbClr val="00B05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-</a:t>
            </a:r>
            <a:r>
              <a:rPr lang="en-US" altLang="ko-KR" sz="1700" b="1" i="1" dirty="0" smtClean="0">
                <a:solidFill>
                  <a:srgbClr val="0070C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Fantasy</a:t>
            </a:r>
            <a:r>
              <a:rPr lang="en-US" altLang="ko-KR" sz="1700" b="1" i="1" dirty="0" smtClean="0">
                <a:solidFill>
                  <a:srgbClr val="00B05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-</a:t>
            </a:r>
            <a:r>
              <a:rPr lang="en-US" altLang="ko-KR" sz="1700" b="1" i="1" dirty="0" smtClean="0">
                <a:solidFill>
                  <a:srgbClr val="7030A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Sci-Fi</a:t>
            </a:r>
            <a:endParaRPr lang="en-US" altLang="ko-KR" sz="1700" b="1" i="1" dirty="0">
              <a:solidFill>
                <a:srgbClr val="7030A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8925780" cy="365125"/>
          </a:xfrm>
        </p:spPr>
        <p:txBody>
          <a:bodyPr/>
          <a:lstStyle/>
          <a:p>
            <a:pPr algn="r"/>
            <a:r>
              <a:rPr lang="en-US" sz="1100" i="1" dirty="0" smtClean="0"/>
              <a:t>Analysis 1.   GENRE</a:t>
            </a:r>
            <a:endParaRPr lang="en-US" sz="1100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631" y="573208"/>
            <a:ext cx="6189784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3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8359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1.</a:t>
            </a:r>
            <a:r>
              <a:rPr lang="en-US" altLang="ko-KR" sz="3200" b="1" dirty="0"/>
              <a:t>   </a:t>
            </a:r>
            <a:r>
              <a:rPr lang="en-US" altLang="ko-KR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GENRE </a:t>
            </a:r>
            <a:r>
              <a:rPr lang="en-US" altLang="ko-KR" sz="3200" b="1" dirty="0" smtClean="0"/>
              <a:t>- </a:t>
            </a:r>
            <a:r>
              <a:rPr lang="en-US" altLang="ko-KR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757082"/>
            <a:ext cx="8915400" cy="415414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ko-KR" sz="2000" dirty="0" smtClean="0"/>
              <a:t>The most </a:t>
            </a:r>
            <a:r>
              <a:rPr lang="en-US" altLang="ko-KR" sz="2000" dirty="0" smtClean="0"/>
              <a:t>common movie </a:t>
            </a:r>
            <a:r>
              <a:rPr lang="en-US" altLang="ko-KR" sz="2000" dirty="0" smtClean="0"/>
              <a:t>genres : </a:t>
            </a:r>
            <a:r>
              <a:rPr lang="en-US" altLang="ko-KR" sz="2000" dirty="0" smtClean="0">
                <a:solidFill>
                  <a:srgbClr val="FF6600"/>
                </a:solidFill>
              </a:rPr>
              <a:t>Drama</a:t>
            </a:r>
            <a:r>
              <a:rPr lang="en-US" altLang="ko-KR" sz="2000" b="1" dirty="0" smtClean="0"/>
              <a:t>, </a:t>
            </a:r>
            <a:r>
              <a:rPr lang="en-US" altLang="ko-KR" sz="2000" dirty="0" smtClean="0"/>
              <a:t>Comedy and Action</a:t>
            </a:r>
          </a:p>
          <a:p>
            <a:pPr>
              <a:lnSpc>
                <a:spcPct val="160000"/>
              </a:lnSpc>
            </a:pPr>
            <a:r>
              <a:rPr lang="en-US" altLang="ko-KR" sz="2000" dirty="0" smtClean="0"/>
              <a:t>The 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high 'ROI'</a:t>
            </a:r>
            <a:r>
              <a:rPr lang="en-US" altLang="ko-KR" sz="2000" dirty="0" smtClean="0"/>
              <a:t> movie </a:t>
            </a:r>
            <a:r>
              <a:rPr lang="en-US" altLang="ko-KR" sz="2000" dirty="0" smtClean="0"/>
              <a:t>genre :</a:t>
            </a:r>
            <a:endParaRPr lang="en-US" altLang="ko-KR" sz="2000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2000" dirty="0" smtClean="0"/>
              <a:t>       Single genre : </a:t>
            </a:r>
            <a:r>
              <a:rPr lang="en-US" altLang="ko-KR" sz="2000" dirty="0" smtClean="0">
                <a:solidFill>
                  <a:srgbClr val="FF0000"/>
                </a:solidFill>
              </a:rPr>
              <a:t>Animation</a:t>
            </a:r>
            <a:r>
              <a:rPr lang="en-US" altLang="ko-KR" sz="2000" dirty="0" smtClean="0"/>
              <a:t>,   Musical,   </a:t>
            </a:r>
            <a:r>
              <a:rPr lang="en-US" altLang="ko-KR" sz="2000" dirty="0" smtClean="0">
                <a:solidFill>
                  <a:srgbClr val="00B050"/>
                </a:solidFill>
              </a:rPr>
              <a:t>Mystery</a:t>
            </a:r>
            <a:r>
              <a:rPr lang="en-US" altLang="ko-KR" sz="2000" dirty="0" smtClean="0"/>
              <a:t>,   Music,   </a:t>
            </a:r>
            <a:r>
              <a:rPr lang="en-US" altLang="ko-KR" sz="2000" dirty="0" smtClean="0">
                <a:solidFill>
                  <a:srgbClr val="7030A0"/>
                </a:solidFill>
              </a:rPr>
              <a:t>Sci-Fi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Mixed genres : </a:t>
            </a:r>
            <a:r>
              <a:rPr lang="en-US" altLang="ko-KR" sz="2000" dirty="0">
                <a:cs typeface="Times New Roman" panose="02020603050405020304" pitchFamily="18" charset="0"/>
              </a:rPr>
              <a:t>Action-</a:t>
            </a:r>
            <a:r>
              <a:rPr lang="en-US" altLang="ko-KR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Mystery</a:t>
            </a:r>
            <a:r>
              <a:rPr lang="en-US" altLang="ko-KR" sz="2000" dirty="0">
                <a:cs typeface="Times New Roman" panose="02020603050405020304" pitchFamily="18" charset="0"/>
              </a:rPr>
              <a:t>-</a:t>
            </a:r>
            <a:r>
              <a:rPr lang="en-US" altLang="ko-KR" sz="2000" dirty="0">
                <a:solidFill>
                  <a:srgbClr val="7030A0"/>
                </a:solidFill>
                <a:cs typeface="Times New Roman" panose="02020603050405020304" pitchFamily="18" charset="0"/>
              </a:rPr>
              <a:t>Sci-Fi</a:t>
            </a:r>
            <a:r>
              <a:rPr lang="en-US" altLang="ko-KR" sz="2000" dirty="0">
                <a:cs typeface="Times New Roman" panose="02020603050405020304" pitchFamily="18" charset="0"/>
              </a:rPr>
              <a:t>, </a:t>
            </a:r>
            <a:r>
              <a:rPr lang="en-US" altLang="ko-KR" sz="2000" dirty="0" smtClean="0">
                <a:cs typeface="Times New Roman" panose="02020603050405020304" pitchFamily="18" charset="0"/>
              </a:rPr>
              <a:t>  </a:t>
            </a:r>
            <a:r>
              <a:rPr lang="en-US" altLang="ko-KR" sz="2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Animation</a:t>
            </a:r>
            <a:r>
              <a:rPr lang="en-US" altLang="ko-KR" sz="2000" dirty="0" smtClean="0">
                <a:cs typeface="Times New Roman" panose="02020603050405020304" pitchFamily="18" charset="0"/>
              </a:rPr>
              <a:t>-Documentary-</a:t>
            </a:r>
            <a:r>
              <a:rPr lang="en-US" altLang="ko-KR" sz="20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Sci-Fi</a:t>
            </a:r>
            <a:r>
              <a:rPr lang="en-US" altLang="ko-KR" sz="2000" dirty="0">
                <a:cs typeface="Times New Roman" panose="02020603050405020304" pitchFamily="18" charset="0"/>
              </a:rPr>
              <a:t>, </a:t>
            </a:r>
            <a:endParaRPr lang="en-US" altLang="ko-KR" sz="2000" dirty="0" smtClean="0"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2000" dirty="0"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cs typeface="Times New Roman" panose="02020603050405020304" pitchFamily="18" charset="0"/>
              </a:rPr>
              <a:t>                                Adventure-</a:t>
            </a:r>
            <a:r>
              <a:rPr lang="en-US" altLang="ko-KR" sz="2000" dirty="0" smtClean="0">
                <a:solidFill>
                  <a:srgbClr val="FF6600"/>
                </a:solidFill>
                <a:cs typeface="Times New Roman" panose="02020603050405020304" pitchFamily="18" charset="0"/>
              </a:rPr>
              <a:t>Drama</a:t>
            </a:r>
            <a:r>
              <a:rPr lang="en-US" altLang="ko-KR" sz="2000" dirty="0" smtClean="0">
                <a:cs typeface="Times New Roman" panose="02020603050405020304" pitchFamily="18" charset="0"/>
              </a:rPr>
              <a:t>-Western,   </a:t>
            </a:r>
            <a:r>
              <a:rPr lang="en-US" altLang="ko-KR" sz="2000" dirty="0" smtClean="0">
                <a:solidFill>
                  <a:srgbClr val="FF6600"/>
                </a:solidFill>
                <a:cs typeface="Times New Roman" panose="02020603050405020304" pitchFamily="18" charset="0"/>
              </a:rPr>
              <a:t>Drama</a:t>
            </a:r>
            <a:r>
              <a:rPr lang="en-US" altLang="ko-KR" sz="2000" dirty="0" smtClean="0">
                <a:cs typeface="Times New Roman" panose="02020603050405020304" pitchFamily="18" charset="0"/>
              </a:rPr>
              <a:t>-</a:t>
            </a:r>
            <a:r>
              <a:rPr lang="en-US" altLang="ko-KR" sz="2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Fantasy</a:t>
            </a:r>
            <a:r>
              <a:rPr lang="en-US" altLang="ko-KR" sz="2000" dirty="0" smtClean="0">
                <a:cs typeface="Times New Roman" panose="02020603050405020304" pitchFamily="18" charset="0"/>
              </a:rPr>
              <a:t>-Music</a:t>
            </a:r>
            <a:r>
              <a:rPr lang="en-US" altLang="ko-KR" sz="2000" dirty="0">
                <a:cs typeface="Times New Roman" panose="02020603050405020304" pitchFamily="18" charset="0"/>
              </a:rPr>
              <a:t>, </a:t>
            </a:r>
            <a:r>
              <a:rPr lang="en-US" altLang="ko-KR" sz="2000" dirty="0" smtClean="0">
                <a:cs typeface="Times New Roman" panose="02020603050405020304" pitchFamily="18" charset="0"/>
              </a:rPr>
              <a:t>and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2000" dirty="0" smtClean="0">
                <a:cs typeface="Times New Roman" panose="02020603050405020304" pitchFamily="18" charset="0"/>
              </a:rPr>
              <a:t>                                 </a:t>
            </a:r>
            <a:r>
              <a:rPr lang="en-US" altLang="ko-KR" sz="2000" dirty="0" smtClean="0">
                <a:solidFill>
                  <a:srgbClr val="FF6600"/>
                </a:solidFill>
                <a:cs typeface="Times New Roman" panose="02020603050405020304" pitchFamily="18" charset="0"/>
              </a:rPr>
              <a:t>Drama</a:t>
            </a:r>
            <a:r>
              <a:rPr lang="en-US" altLang="ko-KR" sz="2000" dirty="0" smtClean="0">
                <a:cs typeface="Times New Roman" panose="02020603050405020304" pitchFamily="18" charset="0"/>
              </a:rPr>
              <a:t>-</a:t>
            </a:r>
            <a:r>
              <a:rPr lang="en-US" altLang="ko-KR" sz="20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Mystery,  Comedy-</a:t>
            </a:r>
            <a:r>
              <a:rPr lang="en-US" altLang="ko-KR" sz="2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Fantasy</a:t>
            </a:r>
            <a:r>
              <a:rPr lang="en-US" altLang="ko-KR" sz="20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-</a:t>
            </a:r>
            <a:r>
              <a:rPr lang="en-US" altLang="ko-KR" sz="20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Sci-Fi</a:t>
            </a:r>
            <a:endParaRPr lang="en-US" altLang="ko-KR" sz="2000" dirty="0" smtClean="0">
              <a:solidFill>
                <a:srgbClr val="7030A0"/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ko-KR" sz="2000" dirty="0" smtClean="0"/>
              <a:t>Appear </a:t>
            </a:r>
            <a:r>
              <a:rPr lang="en-US" altLang="ko-KR" sz="2000" dirty="0"/>
              <a:t>in common and most frequently in </a:t>
            </a:r>
            <a:r>
              <a:rPr lang="en-US" altLang="ko-KR" sz="2000" dirty="0" smtClean="0"/>
              <a:t>both genres : </a:t>
            </a:r>
            <a:r>
              <a:rPr lang="en-US" altLang="ko-KR" sz="2000" b="1" dirty="0"/>
              <a:t> </a:t>
            </a:r>
            <a:r>
              <a:rPr lang="en-US" altLang="ko-KR" sz="2000" b="1" dirty="0">
                <a:solidFill>
                  <a:srgbClr val="00B050"/>
                </a:solidFill>
              </a:rPr>
              <a:t>Mystery</a:t>
            </a:r>
            <a:r>
              <a:rPr lang="en-US" altLang="ko-KR" sz="2000" b="1" dirty="0"/>
              <a:t>, </a:t>
            </a:r>
            <a:r>
              <a:rPr lang="en-US" altLang="ko-KR" sz="2000" b="1" dirty="0" smtClean="0"/>
              <a:t> 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Sci-Fi</a:t>
            </a:r>
            <a:r>
              <a:rPr lang="en-US" altLang="ko-KR" sz="2000" b="1" dirty="0" smtClean="0"/>
              <a:t>,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                                                                     </a:t>
            </a:r>
            <a:r>
              <a:rPr lang="en-US" altLang="ko-KR" sz="2000" b="1" dirty="0" smtClean="0"/>
              <a:t>           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Animation</a:t>
            </a:r>
            <a:r>
              <a:rPr lang="en-US" altLang="ko-KR" sz="2000" b="1" dirty="0"/>
              <a:t>, </a:t>
            </a:r>
            <a:r>
              <a:rPr lang="en-US" altLang="ko-KR" sz="2000" b="1" dirty="0" smtClean="0"/>
              <a:t>  </a:t>
            </a:r>
            <a:r>
              <a:rPr lang="en-US" altLang="ko-KR" sz="2000" b="1" dirty="0" smtClean="0">
                <a:solidFill>
                  <a:srgbClr val="FF6600"/>
                </a:solidFill>
              </a:rPr>
              <a:t>Drama, 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Fantasy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8915400" cy="365125"/>
          </a:xfrm>
        </p:spPr>
        <p:txBody>
          <a:bodyPr/>
          <a:lstStyle/>
          <a:p>
            <a:pPr algn="r"/>
            <a:r>
              <a:rPr lang="en-US" sz="1100" i="1" dirty="0" smtClean="0"/>
              <a:t>Analysis 1.   GENRE</a:t>
            </a:r>
            <a:endParaRPr lang="en-US" sz="1100" i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2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0445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</a:t>
            </a:r>
            <a:r>
              <a:rPr lang="en-US" altLang="ko-KR" sz="3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 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BUDGET</a:t>
            </a:r>
            <a:endParaRPr lang="ko-KR" altLang="en-US" sz="32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8915400" cy="365125"/>
          </a:xfrm>
        </p:spPr>
        <p:txBody>
          <a:bodyPr/>
          <a:lstStyle/>
          <a:p>
            <a:pPr algn="r"/>
            <a:r>
              <a:rPr lang="en-US" altLang="ko-KR" sz="1100" i="1" dirty="0"/>
              <a:t>Analysis 2.   BUDGET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362" y="1371600"/>
            <a:ext cx="9187961" cy="40444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75974" y="5523107"/>
            <a:ext cx="9328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Of the 1876 movies, </a:t>
            </a:r>
            <a:r>
              <a:rPr lang="en-US" altLang="ko-KR" dirty="0" smtClean="0"/>
              <a:t>45% </a:t>
            </a:r>
            <a:r>
              <a:rPr lang="en-US" altLang="ko-KR" dirty="0"/>
              <a:t>of movies </a:t>
            </a:r>
            <a:r>
              <a:rPr lang="en-US" altLang="ko-KR" dirty="0" smtClean="0"/>
              <a:t>-  with </a:t>
            </a:r>
            <a:r>
              <a:rPr lang="en-US" altLang="ko-KR" dirty="0"/>
              <a:t>a budget of less than </a:t>
            </a:r>
            <a:r>
              <a:rPr lang="en-US" altLang="ko-KR" dirty="0" smtClean="0"/>
              <a:t>20 million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90% of movies -  </a:t>
            </a:r>
            <a:r>
              <a:rPr lang="en-US" altLang="ko-KR" dirty="0"/>
              <a:t>with a budget of less than </a:t>
            </a:r>
            <a:r>
              <a:rPr lang="en-US" altLang="ko-KR" dirty="0" smtClean="0"/>
              <a:t>100 million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97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2919046" y="5161085"/>
            <a:ext cx="8585567" cy="914400"/>
          </a:xfrm>
        </p:spPr>
        <p:txBody>
          <a:bodyPr>
            <a:normAutofit/>
          </a:bodyPr>
          <a:lstStyle/>
          <a:p>
            <a:r>
              <a:rPr lang="en-US" altLang="ko-KR" dirty="0"/>
              <a:t>Of the 1876 movies, </a:t>
            </a:r>
            <a:r>
              <a:rPr lang="en-US" altLang="ko-KR" dirty="0" smtClean="0"/>
              <a:t>ROI of 90</a:t>
            </a:r>
            <a:r>
              <a:rPr lang="en-US" altLang="ko-KR" dirty="0"/>
              <a:t>% </a:t>
            </a:r>
            <a:r>
              <a:rPr lang="en-US" altLang="ko-KR" dirty="0" smtClean="0"/>
              <a:t> </a:t>
            </a:r>
            <a:r>
              <a:rPr lang="en-US" altLang="ko-KR" dirty="0"/>
              <a:t>movies </a:t>
            </a:r>
            <a:r>
              <a:rPr lang="en-US" altLang="ko-KR" dirty="0" smtClean="0"/>
              <a:t>- not much different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The movies </a:t>
            </a:r>
            <a:r>
              <a:rPr lang="en-US" altLang="ko-KR" dirty="0" smtClean="0"/>
              <a:t>with a </a:t>
            </a:r>
            <a:r>
              <a:rPr lang="en-US" altLang="ko-KR" dirty="0"/>
              <a:t>budget of over </a:t>
            </a:r>
            <a:r>
              <a:rPr lang="en-US" altLang="ko-KR" dirty="0" smtClean="0"/>
              <a:t>100 million : too </a:t>
            </a:r>
            <a:r>
              <a:rPr lang="en-US" altLang="ko-KR" dirty="0"/>
              <a:t>few to be </a:t>
            </a:r>
            <a:r>
              <a:rPr lang="en-US" altLang="ko-KR" dirty="0" smtClean="0"/>
              <a:t>considered</a:t>
            </a: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8915401" cy="365125"/>
          </a:xfrm>
        </p:spPr>
        <p:txBody>
          <a:bodyPr/>
          <a:lstStyle/>
          <a:p>
            <a:pPr algn="r"/>
            <a:r>
              <a:rPr lang="en-US" sz="1100" i="1" dirty="0" smtClean="0"/>
              <a:t>Analysis 2.   BUDGET</a:t>
            </a:r>
            <a:endParaRPr lang="en-US" sz="1100" i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808892"/>
            <a:ext cx="9604376" cy="429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7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8924194" cy="365125"/>
          </a:xfrm>
        </p:spPr>
        <p:txBody>
          <a:bodyPr/>
          <a:lstStyle/>
          <a:p>
            <a:pPr algn="r"/>
            <a:r>
              <a:rPr lang="en-US" altLang="ko-KR" sz="1100" i="1" dirty="0"/>
              <a:t>Analysis 2.   BUDGET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808892"/>
            <a:ext cx="9578121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0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7828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2.</a:t>
            </a:r>
            <a:r>
              <a:rPr lang="en-US" altLang="ko-K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BUDGET - </a:t>
            </a:r>
            <a:r>
              <a:rPr lang="en-US" altLang="ko-KR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2321170"/>
            <a:ext cx="8915400" cy="26728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 smtClean="0"/>
              <a:t>Budget Under </a:t>
            </a:r>
            <a:r>
              <a:rPr lang="en-US" altLang="ko-KR" sz="2200" b="1" dirty="0" smtClean="0"/>
              <a:t>20 Million </a:t>
            </a:r>
            <a:r>
              <a:rPr lang="en-US" altLang="ko-KR" sz="2200" dirty="0" smtClean="0"/>
              <a:t>Dollars – </a:t>
            </a:r>
            <a:r>
              <a:rPr lang="en-US" altLang="ko-KR" sz="2200" b="1" dirty="0" smtClean="0"/>
              <a:t>45%</a:t>
            </a:r>
            <a:r>
              <a:rPr lang="en-US" altLang="ko-KR" sz="2200" dirty="0" smtClean="0"/>
              <a:t> of Movies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Budget Under </a:t>
            </a:r>
            <a:r>
              <a:rPr lang="en-US" altLang="ko-KR" sz="2200" dirty="0" smtClean="0"/>
              <a:t> </a:t>
            </a:r>
            <a:r>
              <a:rPr lang="en-US" altLang="ko-KR" sz="2200" b="1" dirty="0" smtClean="0"/>
              <a:t>100 </a:t>
            </a:r>
            <a:r>
              <a:rPr lang="en-US" altLang="ko-KR" sz="2200" b="1" dirty="0"/>
              <a:t>Million </a:t>
            </a:r>
            <a:r>
              <a:rPr lang="en-US" altLang="ko-KR" sz="2200" dirty="0"/>
              <a:t>Dollars – </a:t>
            </a:r>
            <a:r>
              <a:rPr lang="en-US" altLang="ko-KR" sz="2200" b="1" dirty="0"/>
              <a:t>90%</a:t>
            </a:r>
            <a:r>
              <a:rPr lang="en-US" altLang="ko-KR" sz="2200" dirty="0"/>
              <a:t> of </a:t>
            </a:r>
            <a:r>
              <a:rPr lang="en-US" altLang="ko-KR" sz="2200" dirty="0" smtClean="0"/>
              <a:t>Movies </a:t>
            </a:r>
            <a:endParaRPr lang="en-US" altLang="ko-KR" sz="2200" dirty="0" smtClean="0"/>
          </a:p>
          <a:p>
            <a:pPr>
              <a:lnSpc>
                <a:spcPct val="150000"/>
              </a:lnSpc>
            </a:pPr>
            <a:r>
              <a:rPr lang="en-US" altLang="ko-KR" sz="2200" dirty="0" smtClean="0"/>
              <a:t>The ROI by Budget – not much different</a:t>
            </a:r>
          </a:p>
          <a:p>
            <a:pPr>
              <a:lnSpc>
                <a:spcPct val="150000"/>
              </a:lnSpc>
            </a:pPr>
            <a:r>
              <a:rPr lang="en-US" altLang="ko-KR" sz="2200" dirty="0" smtClean="0"/>
              <a:t>Budget over 100 Million Dollars – too few to be considered</a:t>
            </a:r>
            <a:endParaRPr lang="en-US" altLang="ko-KR" sz="22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8915400" cy="365125"/>
          </a:xfrm>
        </p:spPr>
        <p:txBody>
          <a:bodyPr/>
          <a:lstStyle/>
          <a:p>
            <a:pPr algn="r"/>
            <a:r>
              <a:rPr lang="en-US" altLang="ko-KR" sz="1100" i="1" dirty="0"/>
              <a:t>Analysis 2.   BUDGET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4398"/>
          </a:xfrm>
        </p:spPr>
        <p:txBody>
          <a:bodyPr>
            <a:noAutofit/>
          </a:bodyPr>
          <a:lstStyle/>
          <a:p>
            <a:r>
              <a:rPr lang="en-US" altLang="ko-KR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</a:t>
            </a:r>
            <a:r>
              <a:rPr lang="en-US" altLang="ko-KR" sz="3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</a:t>
            </a:r>
            <a:r>
              <a:rPr lang="en-US" altLang="ko-KR" sz="3200" b="1" dirty="0" smtClean="0"/>
              <a:t>   </a:t>
            </a:r>
            <a:r>
              <a:rPr lang="en-US" altLang="ko-KR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RELEASE TIMING</a:t>
            </a:r>
            <a:endParaRPr lang="ko-KR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8383588" cy="365125"/>
          </a:xfrm>
        </p:spPr>
        <p:txBody>
          <a:bodyPr/>
          <a:lstStyle/>
          <a:p>
            <a:pPr algn="r"/>
            <a:r>
              <a:rPr lang="en-US" sz="1100" i="1" dirty="0" smtClean="0"/>
              <a:t>Analysis 3.   RELEASE TIMING</a:t>
            </a:r>
            <a:endParaRPr lang="en-US" sz="1100" i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82994" y="5624789"/>
            <a:ext cx="844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largest number of released movie – DECEMBER, OCTOBER, SEPTEMBER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4" y="1290637"/>
            <a:ext cx="91344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2589212" y="5689920"/>
            <a:ext cx="8915400" cy="45119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+mj-lt"/>
              </a:rPr>
              <a:t>The Highest ROI – </a:t>
            </a:r>
            <a:r>
              <a:rPr lang="en-US" altLang="ko-KR" b="1" dirty="0" smtClean="0">
                <a:latin typeface="+mj-lt"/>
              </a:rPr>
              <a:t>FEBRUARY</a:t>
            </a:r>
            <a:r>
              <a:rPr lang="en-US" altLang="ko-KR" dirty="0" smtClean="0">
                <a:latin typeface="+mj-lt"/>
              </a:rPr>
              <a:t>, JUNE, NOVEMBER</a:t>
            </a:r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8915401" cy="365125"/>
          </a:xfrm>
        </p:spPr>
        <p:txBody>
          <a:bodyPr/>
          <a:lstStyle/>
          <a:p>
            <a:pPr algn="r"/>
            <a:r>
              <a:rPr lang="en-US" sz="1050" i="1" dirty="0" smtClean="0"/>
              <a:t>Analysis 3.  RELEASE TIMING</a:t>
            </a:r>
            <a:endParaRPr lang="en-US" sz="1050" i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870439"/>
            <a:ext cx="9652000" cy="469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3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69577" y="703385"/>
            <a:ext cx="8220808" cy="87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dirty="0" smtClean="0"/>
              <a:t>The </a:t>
            </a:r>
            <a:r>
              <a:rPr lang="en-US" altLang="ko-KR" dirty="0"/>
              <a:t>months in which many movies are released are generally not profitable.</a:t>
            </a:r>
            <a:endParaRPr lang="ko-KR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8695348" cy="365125"/>
          </a:xfrm>
        </p:spPr>
        <p:txBody>
          <a:bodyPr/>
          <a:lstStyle/>
          <a:p>
            <a:pPr algn="r"/>
            <a:r>
              <a:rPr lang="en-US" altLang="ko-KR" sz="1100" i="1" dirty="0"/>
              <a:t>Analysis 3.   RELEASE TIMING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086" y="1574073"/>
            <a:ext cx="9603398" cy="447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9280"/>
          </a:xfrm>
        </p:spPr>
        <p:txBody>
          <a:bodyPr/>
          <a:lstStyle/>
          <a:p>
            <a:r>
              <a:rPr lang="en-US" altLang="ko-KR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3.</a:t>
            </a:r>
            <a:r>
              <a:rPr lang="en-US" altLang="ko-KR" sz="3200" b="1" dirty="0"/>
              <a:t>   </a:t>
            </a:r>
            <a:r>
              <a:rPr lang="en-US" altLang="ko-K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RELEASE </a:t>
            </a:r>
            <a:r>
              <a:rPr lang="en-US" altLang="ko-KR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TIMING - </a:t>
            </a:r>
            <a:r>
              <a:rPr lang="en-US" altLang="ko-KR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56974" y="1893417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 </a:t>
            </a:r>
            <a:r>
              <a:rPr lang="en-US" altLang="ko-KR" sz="2000" dirty="0" smtClean="0"/>
              <a:t>large number </a:t>
            </a:r>
            <a:r>
              <a:rPr lang="en-US" altLang="ko-KR" sz="2000" dirty="0"/>
              <a:t>of films </a:t>
            </a:r>
            <a:r>
              <a:rPr lang="en-US" altLang="ko-KR" sz="2000" dirty="0" smtClean="0"/>
              <a:t>are released in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                          </a:t>
            </a:r>
            <a:r>
              <a:rPr lang="en-US" altLang="ko-KR" sz="2000" b="1" dirty="0" smtClean="0"/>
              <a:t>December</a:t>
            </a:r>
            <a:r>
              <a:rPr lang="en-US" altLang="ko-KR" sz="2000" dirty="0" smtClean="0"/>
              <a:t>, </a:t>
            </a:r>
            <a:r>
              <a:rPr lang="en-US" altLang="ko-KR" dirty="0" smtClean="0"/>
              <a:t>October, September.</a:t>
            </a:r>
            <a:endParaRPr lang="en-US" altLang="ko-KR" sz="2000" dirty="0" smtClean="0"/>
          </a:p>
          <a:p>
            <a:pPr>
              <a:spcAft>
                <a:spcPts val="600"/>
              </a:spcAft>
            </a:pPr>
            <a:r>
              <a:rPr lang="en-US" altLang="ko-KR" sz="2000" dirty="0" smtClean="0"/>
              <a:t>But </a:t>
            </a:r>
            <a:r>
              <a:rPr lang="en-US" altLang="ko-KR" sz="2000" dirty="0"/>
              <a:t>the profitability was not very good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Rather</a:t>
            </a:r>
            <a:r>
              <a:rPr lang="en-US" altLang="ko-KR" sz="2000" dirty="0"/>
              <a:t>, </a:t>
            </a:r>
            <a:r>
              <a:rPr lang="en-US" altLang="ko-KR" sz="2000" dirty="0">
                <a:solidFill>
                  <a:schemeClr val="tx1"/>
                </a:solidFill>
              </a:rPr>
              <a:t>movies released in</a:t>
            </a:r>
            <a:r>
              <a:rPr lang="en-US" altLang="ko-KR" sz="2000" b="1" dirty="0">
                <a:solidFill>
                  <a:srgbClr val="0070C0"/>
                </a:solidFill>
              </a:rPr>
              <a:t> 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FEBRUARY, </a:t>
            </a:r>
            <a:r>
              <a:rPr lang="en-US" altLang="ko-KR" dirty="0" smtClean="0">
                <a:solidFill>
                  <a:schemeClr val="tx1"/>
                </a:solidFill>
              </a:rPr>
              <a:t>JUNE, NOVEMBER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                                          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show </a:t>
            </a:r>
            <a:r>
              <a:rPr lang="en-US" altLang="ko-KR" sz="2000" b="1" dirty="0">
                <a:solidFill>
                  <a:srgbClr val="7030A0"/>
                </a:solidFill>
              </a:rPr>
              <a:t>the best profitability</a:t>
            </a:r>
            <a:r>
              <a:rPr lang="en-US" altLang="ko-KR" sz="2000" dirty="0" smtClean="0">
                <a:solidFill>
                  <a:srgbClr val="7030A0"/>
                </a:solidFill>
              </a:rPr>
              <a:t>.</a:t>
            </a:r>
            <a:endParaRPr lang="en-US" altLang="ko-KR" sz="2000" dirty="0">
              <a:solidFill>
                <a:srgbClr val="7030A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659" y="4263327"/>
            <a:ext cx="7203830" cy="7297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131" y="4993089"/>
            <a:ext cx="2962275" cy="4581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793" y="4853354"/>
            <a:ext cx="4273060" cy="729762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8915400" cy="365125"/>
          </a:xfrm>
        </p:spPr>
        <p:txBody>
          <a:bodyPr/>
          <a:lstStyle/>
          <a:p>
            <a:pPr algn="r"/>
            <a:r>
              <a:rPr lang="en-US" altLang="ko-KR" sz="1100" i="1" dirty="0"/>
              <a:t>Analysis 3.   RELEASE TIMING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4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5122"/>
          </a:xfrm>
        </p:spPr>
        <p:txBody>
          <a:bodyPr/>
          <a:lstStyle/>
          <a:p>
            <a:r>
              <a:rPr lang="en-US" altLang="ko-KR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  <a:endParaRPr lang="ko-KR" altLang="en-US" sz="40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54750" y="1653963"/>
            <a:ext cx="9012641" cy="1370592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Arial Rounded MT Bold" panose="020F0704030504030204" pitchFamily="34" charset="0"/>
                <a:ea typeface="Gadugi" panose="020B0502040204020203" pitchFamily="34" charset="0"/>
              </a:rPr>
              <a:t>Analyzing the global film market </a:t>
            </a:r>
            <a:r>
              <a:rPr lang="en-US" altLang="ko-KR" sz="2800" dirty="0" smtClean="0">
                <a:solidFill>
                  <a:srgbClr val="000000"/>
                </a:solidFill>
                <a:latin typeface="Arial Rounded MT Bold" panose="020F0704030504030204" pitchFamily="34" charset="0"/>
                <a:ea typeface="Gadugi" panose="020B0502040204020203" pitchFamily="34" charset="0"/>
              </a:rPr>
              <a:t>landscape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rgbClr val="000000"/>
                </a:solidFill>
                <a:latin typeface="Arial Rounded MT Bold" panose="020F0704030504030204" pitchFamily="34" charset="0"/>
                <a:ea typeface="Gadugi" panose="020B0502040204020203" pitchFamily="34" charset="0"/>
              </a:rPr>
              <a:t>Help </a:t>
            </a:r>
            <a:r>
              <a:rPr lang="en-US" altLang="ko-KR" sz="2800" dirty="0">
                <a:solidFill>
                  <a:srgbClr val="000000"/>
                </a:solidFill>
                <a:latin typeface="Arial Rounded MT Bold" panose="020F0704030504030204" pitchFamily="34" charset="0"/>
                <a:ea typeface="Gadugi" panose="020B0502040204020203" pitchFamily="34" charset="0"/>
              </a:rPr>
              <a:t>decision making </a:t>
            </a:r>
            <a:r>
              <a:rPr lang="en-US" altLang="ko-KR" sz="2800" dirty="0" smtClean="0">
                <a:solidFill>
                  <a:srgbClr val="000000"/>
                </a:solidFill>
                <a:latin typeface="Arial Rounded MT Bold" panose="020F0704030504030204" pitchFamily="34" charset="0"/>
                <a:ea typeface="Gadugi" panose="020B0502040204020203" pitchFamily="34" charset="0"/>
              </a:rPr>
              <a:t>about</a:t>
            </a:r>
            <a:endParaRPr lang="ko-KR" alt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1506" y="3238526"/>
            <a:ext cx="752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  <a:latin typeface="Rockwell" panose="02060603020205020403" pitchFamily="18" charset="0"/>
                <a:ea typeface="Gadugi" panose="020B0502040204020203" pitchFamily="34" charset="0"/>
              </a:rPr>
              <a:t>What GENRE</a:t>
            </a:r>
            <a:r>
              <a:rPr lang="ko-KR" altLang="en-US" sz="3600" b="1" dirty="0" smtClean="0">
                <a:solidFill>
                  <a:srgbClr val="FF0000"/>
                </a:solidFill>
                <a:latin typeface="Rockwell" panose="02060603020205020403" pitchFamily="18" charset="0"/>
                <a:ea typeface="Gadugi" panose="020B0502040204020203" pitchFamily="34" charset="0"/>
              </a:rPr>
              <a:t> </a:t>
            </a:r>
            <a:r>
              <a:rPr lang="en-US" altLang="ko-KR" sz="3600" b="1" dirty="0" smtClean="0">
                <a:solidFill>
                  <a:srgbClr val="FF0000"/>
                </a:solidFill>
                <a:latin typeface="Rockwell" panose="02060603020205020403" pitchFamily="18" charset="0"/>
                <a:ea typeface="Gadugi" panose="020B0502040204020203" pitchFamily="34" charset="0"/>
              </a:rPr>
              <a:t>of Movie to make</a:t>
            </a:r>
            <a:endParaRPr lang="ko-KR" altLang="en-US" sz="3600" b="1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1504" y="3999587"/>
            <a:ext cx="4899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Rockwell" panose="02060603020205020403" pitchFamily="18" charset="0"/>
                <a:ea typeface="Gadugi" panose="020B0502040204020203" pitchFamily="34" charset="0"/>
              </a:rPr>
              <a:t>How </a:t>
            </a:r>
            <a:r>
              <a:rPr lang="en-US" altLang="ko-KR" sz="3600" b="1" dirty="0" smtClean="0">
                <a:solidFill>
                  <a:srgbClr val="FF0000"/>
                </a:solidFill>
                <a:latin typeface="Rockwell" panose="02060603020205020403" pitchFamily="18" charset="0"/>
                <a:ea typeface="Gadugi" panose="020B0502040204020203" pitchFamily="34" charset="0"/>
              </a:rPr>
              <a:t>MUCH </a:t>
            </a:r>
            <a:r>
              <a:rPr lang="en-US" altLang="ko-KR" sz="3600" b="1" dirty="0">
                <a:solidFill>
                  <a:srgbClr val="FF0000"/>
                </a:solidFill>
                <a:latin typeface="Rockwell" panose="02060603020205020403" pitchFamily="18" charset="0"/>
                <a:ea typeface="Gadugi" panose="020B0502040204020203" pitchFamily="34" charset="0"/>
              </a:rPr>
              <a:t>to invest</a:t>
            </a:r>
            <a:endParaRPr lang="ko-KR" altLang="en-US" sz="3600" b="1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1504" y="4760649"/>
            <a:ext cx="5067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Rockwell" panose="02060603020205020403" pitchFamily="18" charset="0"/>
                <a:ea typeface="Gadugi" panose="020B0502040204020203" pitchFamily="34" charset="0"/>
              </a:rPr>
              <a:t>When to </a:t>
            </a:r>
            <a:r>
              <a:rPr lang="en-US" altLang="ko-KR" sz="3600" b="1" dirty="0" smtClean="0">
                <a:solidFill>
                  <a:srgbClr val="FF0000"/>
                </a:solidFill>
                <a:latin typeface="Rockwell" panose="02060603020205020403" pitchFamily="18" charset="0"/>
                <a:ea typeface="Gadugi" panose="020B0502040204020203" pitchFamily="34" charset="0"/>
              </a:rPr>
              <a:t>RELEASE</a:t>
            </a:r>
            <a:endParaRPr lang="ko-KR" altLang="en-US" sz="3600" b="1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8269288" cy="365125"/>
          </a:xfrm>
        </p:spPr>
        <p:txBody>
          <a:bodyPr/>
          <a:lstStyle/>
          <a:p>
            <a:pPr algn="r"/>
            <a:r>
              <a:rPr lang="en-US" sz="1100" i="1" dirty="0" smtClean="0"/>
              <a:t>Overview</a:t>
            </a:r>
            <a:endParaRPr lang="en-US" sz="1100" i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2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Recommendations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66072" y="2133600"/>
            <a:ext cx="8915400" cy="3777622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sz="4400" b="1" dirty="0" smtClean="0">
                <a:solidFill>
                  <a:srgbClr val="FF0000"/>
                </a:solidFill>
              </a:rPr>
              <a:t>What Genre of Movie to Make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3300" dirty="0" smtClean="0"/>
              <a:t>     </a:t>
            </a:r>
            <a:r>
              <a:rPr lang="en-US" altLang="ko-KR" sz="3300" i="1" dirty="0" smtClean="0"/>
              <a:t>Mixing two or three of these Genres :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3300" dirty="0" smtClean="0"/>
              <a:t>     </a:t>
            </a:r>
            <a:r>
              <a:rPr lang="en-US" altLang="ko-KR" sz="3400" b="1" dirty="0" smtClean="0">
                <a:solidFill>
                  <a:srgbClr val="00B050"/>
                </a:solidFill>
              </a:rPr>
              <a:t>Mystery</a:t>
            </a:r>
            <a:r>
              <a:rPr lang="en-US" altLang="ko-KR" sz="3400" b="1" dirty="0"/>
              <a:t>, </a:t>
            </a:r>
            <a:r>
              <a:rPr lang="en-US" altLang="ko-KR" sz="3400" b="1" dirty="0">
                <a:solidFill>
                  <a:srgbClr val="7030A0"/>
                </a:solidFill>
              </a:rPr>
              <a:t>Sci-Fi</a:t>
            </a:r>
            <a:r>
              <a:rPr lang="en-US" altLang="ko-KR" sz="3400" b="1" dirty="0"/>
              <a:t>, </a:t>
            </a:r>
            <a:r>
              <a:rPr lang="en-US" altLang="ko-KR" sz="3400" b="1" dirty="0">
                <a:solidFill>
                  <a:srgbClr val="FF0000"/>
                </a:solidFill>
              </a:rPr>
              <a:t>Animation</a:t>
            </a:r>
            <a:r>
              <a:rPr lang="en-US" altLang="ko-KR" sz="3400" b="1" dirty="0"/>
              <a:t>, </a:t>
            </a:r>
            <a:r>
              <a:rPr lang="en-US" altLang="ko-KR" sz="3400" b="1" dirty="0" smtClean="0">
                <a:solidFill>
                  <a:srgbClr val="FF6600"/>
                </a:solidFill>
              </a:rPr>
              <a:t>Drama, </a:t>
            </a:r>
            <a:r>
              <a:rPr lang="en-US" altLang="ko-KR" sz="3400" b="1" dirty="0" smtClean="0">
                <a:solidFill>
                  <a:srgbClr val="002060"/>
                </a:solidFill>
              </a:rPr>
              <a:t>Fantasy</a:t>
            </a:r>
            <a:endParaRPr lang="en-US" altLang="ko-KR" sz="4000" b="1" dirty="0">
              <a:solidFill>
                <a:srgbClr val="002060"/>
              </a:solidFill>
            </a:endParaRPr>
          </a:p>
          <a:p>
            <a:pPr lvl="0">
              <a:lnSpc>
                <a:spcPct val="170000"/>
              </a:lnSpc>
              <a:buClr>
                <a:srgbClr val="A53010"/>
              </a:buClr>
            </a:pPr>
            <a:r>
              <a:rPr lang="en-US" altLang="ko-KR" sz="4400" b="1" dirty="0" smtClean="0">
                <a:solidFill>
                  <a:srgbClr val="FF0000"/>
                </a:solidFill>
              </a:rPr>
              <a:t>How Much to Invest</a:t>
            </a:r>
          </a:p>
          <a:p>
            <a:pPr marL="0" lvl="0" indent="0">
              <a:buClr>
                <a:srgbClr val="A53010"/>
              </a:buClr>
              <a:buNone/>
            </a:pP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</a:t>
            </a:r>
            <a:r>
              <a:rPr lang="en-US" altLang="ko-KR" sz="4000" b="1" dirty="0" smtClean="0">
                <a:solidFill>
                  <a:srgbClr val="7030A0"/>
                </a:solidFill>
              </a:rPr>
              <a:t>Less Than 100 Million</a:t>
            </a:r>
            <a:endParaRPr lang="en-US" altLang="ko-KR" sz="3000" b="1" dirty="0" smtClean="0">
              <a:solidFill>
                <a:srgbClr val="7030A0"/>
              </a:solidFill>
            </a:endParaRPr>
          </a:p>
          <a:p>
            <a:pPr marL="0" lvl="0" indent="0">
              <a:buClr>
                <a:srgbClr val="A53010"/>
              </a:buClr>
              <a:buNone/>
            </a:pPr>
            <a:r>
              <a:rPr lang="en-US" altLang="ko-KR" dirty="0" smtClean="0"/>
              <a:t> </a:t>
            </a: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A53010"/>
              </a:buClr>
            </a:pPr>
            <a:r>
              <a:rPr lang="en-US" altLang="ko-KR" sz="4400" b="1" dirty="0" smtClean="0">
                <a:solidFill>
                  <a:srgbClr val="FF0000"/>
                </a:solidFill>
              </a:rPr>
              <a:t>When to Release</a:t>
            </a:r>
          </a:p>
          <a:p>
            <a:pPr marL="0" indent="0">
              <a:buClr>
                <a:srgbClr val="A53010"/>
              </a:buClr>
              <a:buNone/>
            </a:pP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</a:t>
            </a:r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</a:rPr>
              <a:t>FEBRUARY, </a:t>
            </a:r>
            <a:r>
              <a:rPr lang="en-US" altLang="ko-KR" sz="3300" dirty="0">
                <a:latin typeface="+mj-lt"/>
                <a:ea typeface="Gadugi" panose="020B0502040204020203" pitchFamily="34" charset="0"/>
              </a:rPr>
              <a:t>JUNE, NOVEMBER</a:t>
            </a:r>
            <a:endParaRPr lang="en-US" altLang="ko-KR" sz="36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lvl="0">
              <a:buClr>
                <a:srgbClr val="A53010"/>
              </a:buClr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907" y="2133599"/>
            <a:ext cx="2460565" cy="3777623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8915400" cy="365125"/>
          </a:xfrm>
        </p:spPr>
        <p:txBody>
          <a:bodyPr/>
          <a:lstStyle/>
          <a:p>
            <a:pPr algn="r"/>
            <a:r>
              <a:rPr lang="en-US" sz="1100" i="1" dirty="0" smtClean="0"/>
              <a:t>Recommendations</a:t>
            </a:r>
            <a:endParaRPr lang="en-US" sz="1100" i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6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 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94719" y="5249009"/>
            <a:ext cx="8915400" cy="65063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Email </a:t>
            </a:r>
            <a:r>
              <a:rPr lang="en-US" altLang="ko-K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</a:t>
            </a:r>
            <a:r>
              <a:rPr lang="en-US" altLang="ko-KR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jwchung60@gmail.com</a:t>
            </a:r>
            <a:endParaRPr lang="ko-KR" altLang="en-US" sz="2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015" y="2127809"/>
            <a:ext cx="5235697" cy="2209660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8915400" cy="365125"/>
          </a:xfrm>
        </p:spPr>
        <p:txBody>
          <a:bodyPr/>
          <a:lstStyle/>
          <a:p>
            <a:pPr algn="r"/>
            <a:r>
              <a:rPr lang="en-US" sz="1100" i="1" dirty="0" smtClean="0"/>
              <a:t>Thank You</a:t>
            </a:r>
            <a:endParaRPr lang="en-US" sz="1100" i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lang="ko-KR" altLang="en-US" sz="40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2925" y="1764322"/>
            <a:ext cx="8915400" cy="39770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 smtClean="0">
                <a:solidFill>
                  <a:srgbClr val="0070C0"/>
                </a:solidFill>
                <a:latin typeface="Arial Rounded MT Bold" panose="020F0704030504030204" pitchFamily="34" charset="0"/>
                <a:ea typeface="Gadugi" panose="020B0502040204020203" pitchFamily="34" charset="0"/>
              </a:rPr>
              <a:t>Business Problems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Gadugi" panose="020B0502040204020203" pitchFamily="34" charset="0"/>
              </a:rPr>
              <a:t>Data &amp; </a:t>
            </a:r>
            <a:r>
              <a:rPr lang="en-US" altLang="ko-KR" sz="360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Gadugi" panose="020B0502040204020203" pitchFamily="34" charset="0"/>
              </a:rPr>
              <a:t>Method</a:t>
            </a:r>
            <a:endParaRPr lang="en-US" altLang="ko-KR" sz="3600" dirty="0" smtClean="0">
              <a:solidFill>
                <a:srgbClr val="7030A0"/>
              </a:solidFill>
              <a:latin typeface="Arial Rounded MT Bold" panose="020F0704030504030204" pitchFamily="34" charset="0"/>
              <a:ea typeface="Gadug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 smtClean="0">
                <a:solidFill>
                  <a:srgbClr val="00B050"/>
                </a:solidFill>
                <a:latin typeface="Arial Rounded MT Bold" panose="020F0704030504030204" pitchFamily="34" charset="0"/>
                <a:ea typeface="Gadugi" panose="020B0502040204020203" pitchFamily="34" charset="0"/>
              </a:rPr>
              <a:t>Analysis of Data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Gadugi" panose="020B0502040204020203" pitchFamily="34" charset="0"/>
              </a:rPr>
              <a:t>Recommendations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222" y="4624403"/>
            <a:ext cx="3448049" cy="10730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222" y="1764322"/>
            <a:ext cx="3448050" cy="2596663"/>
          </a:xfrm>
          <a:prstGeom prst="rect">
            <a:avLst/>
          </a:prstGeom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8607059" cy="365125"/>
          </a:xfrm>
        </p:spPr>
        <p:txBody>
          <a:bodyPr/>
          <a:lstStyle/>
          <a:p>
            <a:pPr algn="r"/>
            <a:r>
              <a:rPr lang="en-US" sz="1100" i="1" dirty="0" smtClean="0"/>
              <a:t>Outline</a:t>
            </a:r>
            <a:endParaRPr lang="en-US" sz="1100" i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145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Problems</a:t>
            </a:r>
            <a:endParaRPr lang="ko-KR" altLang="en-US" sz="4000" b="1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940169"/>
            <a:ext cx="8915400" cy="339676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Entering</a:t>
            </a:r>
            <a:r>
              <a:rPr lang="en-US" altLang="ko-KR" sz="3200" dirty="0">
                <a:latin typeface="Arial Rounded MT Bold" panose="020F0704030504030204" pitchFamily="34" charset="0"/>
              </a:rPr>
              <a:t> a new business field</a:t>
            </a:r>
            <a:endParaRPr lang="en-US" altLang="ko-KR" sz="3200" dirty="0" smtClean="0">
              <a:solidFill>
                <a:srgbClr val="000000"/>
              </a:solidFill>
              <a:latin typeface="Arial Rounded MT Bold" panose="020F0704030504030204" pitchFamily="34" charset="0"/>
              <a:ea typeface="Gadugi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3200" dirty="0">
                <a:solidFill>
                  <a:srgbClr val="FF0000"/>
                </a:solidFill>
                <a:latin typeface="Arial Rounded MT Bold" panose="020F0704030504030204" pitchFamily="34" charset="0"/>
                <a:ea typeface="Gadugi" panose="020B0502040204020203" pitchFamily="34" charset="0"/>
              </a:rPr>
              <a:t>Developing</a:t>
            </a:r>
            <a:r>
              <a:rPr lang="en-US" altLang="ko-KR" sz="3200" dirty="0">
                <a:solidFill>
                  <a:srgbClr val="000000"/>
                </a:solidFill>
                <a:latin typeface="Arial Rounded MT Bold" panose="020F0704030504030204" pitchFamily="34" charset="0"/>
                <a:ea typeface="Gadugi" panose="020B0502040204020203" pitchFamily="34" charset="0"/>
              </a:rPr>
              <a:t> new revenue </a:t>
            </a:r>
            <a:r>
              <a:rPr lang="en-US" altLang="ko-KR" sz="3200" dirty="0" smtClean="0">
                <a:solidFill>
                  <a:srgbClr val="000000"/>
                </a:solidFill>
                <a:latin typeface="Arial Rounded MT Bold" panose="020F0704030504030204" pitchFamily="34" charset="0"/>
                <a:ea typeface="Gadugi" panose="020B0502040204020203" pitchFamily="34" charset="0"/>
              </a:rPr>
              <a:t>streams</a:t>
            </a:r>
          </a:p>
          <a:p>
            <a:pPr>
              <a:lnSpc>
                <a:spcPct val="200000"/>
              </a:lnSpc>
            </a:pPr>
            <a:r>
              <a:rPr lang="en-US" altLang="ko-KR" sz="3200" dirty="0">
                <a:solidFill>
                  <a:srgbClr val="FF0000"/>
                </a:solidFill>
                <a:latin typeface="Arial Rounded MT Bold" panose="020F0704030504030204" pitchFamily="34" charset="0"/>
                <a:ea typeface="Gadugi" panose="020B0502040204020203" pitchFamily="34" charset="0"/>
              </a:rPr>
              <a:t>Ensuring</a:t>
            </a:r>
            <a:r>
              <a:rPr lang="en-US" altLang="ko-KR" sz="3200" dirty="0">
                <a:solidFill>
                  <a:srgbClr val="000000"/>
                </a:solidFill>
                <a:latin typeface="Arial Rounded MT Bold" panose="020F0704030504030204" pitchFamily="34" charset="0"/>
                <a:ea typeface="Gadugi" panose="020B0502040204020203" pitchFamily="34" charset="0"/>
              </a:rPr>
              <a:t> the success of </a:t>
            </a:r>
            <a:r>
              <a:rPr lang="en-US" altLang="ko-KR" sz="3200" dirty="0" smtClean="0">
                <a:solidFill>
                  <a:srgbClr val="000000"/>
                </a:solidFill>
                <a:latin typeface="Arial Rounded MT Bold" panose="020F0704030504030204" pitchFamily="34" charset="0"/>
                <a:ea typeface="Gadugi" panose="020B0502040204020203" pitchFamily="34" charset="0"/>
              </a:rPr>
              <a:t>first-time project</a:t>
            </a:r>
            <a:endParaRPr lang="en-US" altLang="ko-KR" sz="3200" dirty="0">
              <a:solidFill>
                <a:srgbClr val="000000"/>
              </a:solidFill>
              <a:latin typeface="Arial Rounded MT Bold" panose="020F0704030504030204" pitchFamily="34" charset="0"/>
              <a:ea typeface="Gadugi" panose="020B0502040204020203" pitchFamily="34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8673734" cy="365125"/>
          </a:xfrm>
        </p:spPr>
        <p:txBody>
          <a:bodyPr/>
          <a:lstStyle/>
          <a:p>
            <a:pPr algn="r"/>
            <a:r>
              <a:rPr lang="en-US" sz="1100" i="1" dirty="0" smtClean="0"/>
              <a:t>Business Problem</a:t>
            </a:r>
            <a:endParaRPr lang="en-US" sz="1100" i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8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817829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endParaRPr lang="ko-KR" altLang="en-US" sz="4000" b="1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9302" y="1713763"/>
            <a:ext cx="5648935" cy="19174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Gadugi" panose="020B0502040204020203" pitchFamily="34" charset="0"/>
                <a:ea typeface="Gadugi" panose="020B0502040204020203" pitchFamily="34" charset="0"/>
              </a:rPr>
              <a:t>“</a:t>
            </a:r>
            <a:r>
              <a:rPr lang="en-US" altLang="ko-KR" sz="2000" dirty="0" smtClean="0">
                <a:solidFill>
                  <a:srgbClr val="0070C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 Numbers” </a:t>
            </a:r>
            <a:r>
              <a:rPr lang="en-US" altLang="ko-KR" sz="2000" dirty="0">
                <a:latin typeface="Gadugi" panose="020B0502040204020203" pitchFamily="34" charset="0"/>
                <a:ea typeface="Gadugi" panose="020B0502040204020203" pitchFamily="34" charset="0"/>
              </a:rPr>
              <a:t>dataset has </a:t>
            </a:r>
            <a:r>
              <a:rPr lang="en-US" altLang="ko-KR" sz="2000" b="1" dirty="0">
                <a:latin typeface="Gadugi" panose="020B0502040204020203" pitchFamily="34" charset="0"/>
                <a:ea typeface="Gadugi" panose="020B0502040204020203" pitchFamily="34" charset="0"/>
              </a:rPr>
              <a:t>5,782 film data </a:t>
            </a:r>
            <a:r>
              <a:rPr lang="en-US" altLang="ko-KR" sz="2000" dirty="0">
                <a:latin typeface="Gadugi" panose="020B0502040204020203" pitchFamily="34" charset="0"/>
                <a:ea typeface="Gadugi" panose="020B0502040204020203" pitchFamily="34" charset="0"/>
              </a:rPr>
              <a:t>that includes the information on </a:t>
            </a:r>
            <a:r>
              <a:rPr lang="en-US" altLang="ko-KR" sz="2000" b="1" i="1" dirty="0">
                <a:latin typeface="Gadugi" panose="020B0502040204020203" pitchFamily="34" charset="0"/>
                <a:ea typeface="Gadugi" panose="020B0502040204020203" pitchFamily="34" charset="0"/>
              </a:rPr>
              <a:t>release time, </a:t>
            </a:r>
            <a:r>
              <a:rPr lang="en-US" altLang="ko-KR" sz="2000" b="1" i="1" dirty="0" smtClean="0">
                <a:latin typeface="Gadugi" panose="020B0502040204020203" pitchFamily="34" charset="0"/>
                <a:ea typeface="Gadugi" panose="020B0502040204020203" pitchFamily="34" charset="0"/>
              </a:rPr>
              <a:t>production budget</a:t>
            </a:r>
            <a:r>
              <a:rPr lang="en-US" altLang="ko-KR" sz="2000" b="1" i="1" dirty="0">
                <a:latin typeface="Gadugi" panose="020B0502040204020203" pitchFamily="34" charset="0"/>
                <a:ea typeface="Gadugi" panose="020B0502040204020203" pitchFamily="34" charset="0"/>
              </a:rPr>
              <a:t>, domestic </a:t>
            </a:r>
            <a:r>
              <a:rPr lang="en-US" altLang="ko-KR" sz="2000" b="1" i="1" dirty="0" smtClean="0">
                <a:latin typeface="Gadugi" panose="020B0502040204020203" pitchFamily="34" charset="0"/>
                <a:ea typeface="Gadugi" panose="020B0502040204020203" pitchFamily="34" charset="0"/>
              </a:rPr>
              <a:t>sales,  </a:t>
            </a:r>
            <a:r>
              <a:rPr lang="en-US" altLang="ko-KR" sz="2000" b="1" i="1" dirty="0">
                <a:latin typeface="Gadugi" panose="020B0502040204020203" pitchFamily="34" charset="0"/>
                <a:ea typeface="Gadugi" panose="020B0502040204020203" pitchFamily="34" charset="0"/>
              </a:rPr>
              <a:t>and foreign </a:t>
            </a:r>
            <a:r>
              <a:rPr lang="en-US" altLang="ko-KR" sz="2000" b="1" i="1" dirty="0" smtClean="0">
                <a:latin typeface="Gadugi" panose="020B0502040204020203" pitchFamily="34" charset="0"/>
                <a:ea typeface="Gadugi" panose="020B0502040204020203" pitchFamily="34" charset="0"/>
              </a:rPr>
              <a:t>sales</a:t>
            </a:r>
            <a:r>
              <a:rPr lang="en-US" altLang="ko-KR" sz="2000" dirty="0" smtClean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ko-KR" sz="2000" dirty="0">
                <a:latin typeface="Gadugi" panose="020B0502040204020203" pitchFamily="34" charset="0"/>
                <a:ea typeface="Gadugi" panose="020B0502040204020203" pitchFamily="34" charset="0"/>
              </a:rPr>
              <a:t>of each </a:t>
            </a:r>
            <a:r>
              <a:rPr lang="en-US" altLang="ko-KR" sz="2000" dirty="0" smtClean="0">
                <a:latin typeface="Gadugi" panose="020B0502040204020203" pitchFamily="34" charset="0"/>
                <a:ea typeface="Gadugi" panose="020B0502040204020203" pitchFamily="34" charset="0"/>
              </a:rPr>
              <a:t>movie.</a:t>
            </a:r>
            <a:endParaRPr lang="ko-KR" altLang="en-US" sz="2000" dirty="0">
              <a:latin typeface="Gadugi" panose="020B0502040204020203" pitchFamily="34" charset="0"/>
            </a:endParaRPr>
          </a:p>
        </p:txBody>
      </p:sp>
      <p:sp>
        <p:nvSpPr>
          <p:cNvPr id="4" name="AutoShape 2" descr="The Numbers - Where Data and Movies Meet"/>
          <p:cNvSpPr>
            <a:spLocks noChangeAspect="1" noChangeArrowheads="1"/>
          </p:cNvSpPr>
          <p:nvPr/>
        </p:nvSpPr>
        <p:spPr bwMode="auto">
          <a:xfrm>
            <a:off x="155575" y="-144463"/>
            <a:ext cx="2561248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614" y="2133941"/>
            <a:ext cx="2848342" cy="7392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634" y="4035668"/>
            <a:ext cx="2624870" cy="1495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72815" y="4010874"/>
            <a:ext cx="5849021" cy="142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Gadugi" panose="020B0502040204020203" pitchFamily="34" charset="0"/>
                <a:ea typeface="Gadugi" panose="020B0502040204020203" pitchFamily="34" charset="0"/>
              </a:rPr>
              <a:t>The </a:t>
            </a:r>
            <a:r>
              <a:rPr lang="en-US" altLang="ko-KR" sz="2000" dirty="0">
                <a:latin typeface="Gadugi" panose="020B0502040204020203" pitchFamily="34" charset="0"/>
                <a:ea typeface="Gadugi" panose="020B0502040204020203" pitchFamily="34" charset="0"/>
              </a:rPr>
              <a:t>“</a:t>
            </a:r>
            <a:r>
              <a:rPr lang="en-US" altLang="ko-KR" sz="2000" dirty="0">
                <a:solidFill>
                  <a:srgbClr val="0070C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IMDB”</a:t>
            </a:r>
            <a:r>
              <a:rPr lang="en-US" altLang="ko-KR" sz="2000" dirty="0">
                <a:latin typeface="Gadugi" panose="020B0502040204020203" pitchFamily="34" charset="0"/>
                <a:ea typeface="Gadugi" panose="020B0502040204020203" pitchFamily="34" charset="0"/>
              </a:rPr>
              <a:t> provides the </a:t>
            </a:r>
            <a:r>
              <a:rPr lang="en-US" altLang="ko-KR" sz="2000" b="1" dirty="0">
                <a:latin typeface="Gadugi" panose="020B0502040204020203" pitchFamily="34" charset="0"/>
                <a:ea typeface="Gadugi" panose="020B0502040204020203" pitchFamily="34" charset="0"/>
              </a:rPr>
              <a:t>146,144 film</a:t>
            </a:r>
            <a:r>
              <a:rPr lang="en-US" altLang="ko-KR" sz="2000" dirty="0">
                <a:latin typeface="Gadugi" panose="020B0502040204020203" pitchFamily="34" charset="0"/>
                <a:ea typeface="Gadugi" panose="020B0502040204020203" pitchFamily="34" charset="0"/>
              </a:rPr>
              <a:t> dataset that contains records showing the </a:t>
            </a:r>
            <a:r>
              <a:rPr lang="en-US" altLang="ko-KR" sz="2000" b="1" i="1" dirty="0">
                <a:latin typeface="Gadugi" panose="020B0502040204020203" pitchFamily="34" charset="0"/>
                <a:ea typeface="Gadugi" panose="020B0502040204020203" pitchFamily="34" charset="0"/>
              </a:rPr>
              <a:t>title and genres</a:t>
            </a:r>
            <a:r>
              <a:rPr lang="en-US" altLang="ko-KR" sz="2000" dirty="0">
                <a:latin typeface="Gadugi" panose="020B0502040204020203" pitchFamily="34" charset="0"/>
                <a:ea typeface="Gadugi" panose="020B0502040204020203" pitchFamily="34" charset="0"/>
              </a:rPr>
              <a:t> of each movie.</a:t>
            </a:r>
            <a:endParaRPr lang="ko-KR" altLang="en-US" sz="2000" dirty="0">
              <a:latin typeface="Gadugi" panose="020B0502040204020203" pitchFamily="34" charset="0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8773744" cy="365125"/>
          </a:xfrm>
        </p:spPr>
        <p:txBody>
          <a:bodyPr/>
          <a:lstStyle/>
          <a:p>
            <a:pPr algn="r"/>
            <a:r>
              <a:rPr lang="en-US" sz="1100" i="1" dirty="0" smtClean="0"/>
              <a:t>Data</a:t>
            </a:r>
            <a:endParaRPr lang="en-US" sz="1100" i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5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782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661746"/>
            <a:ext cx="8915400" cy="42494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The return on investment </a:t>
            </a:r>
            <a:r>
              <a:rPr lang="en-US" altLang="ko-KR" sz="2000" b="1" dirty="0" smtClean="0">
                <a:latin typeface="Arial Rounded MT Bold" panose="020F0704030504030204" pitchFamily="34" charset="0"/>
              </a:rPr>
              <a:t>( </a:t>
            </a:r>
            <a:r>
              <a:rPr lang="en-US" altLang="ko-KR" sz="2000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R O I</a:t>
            </a:r>
            <a:r>
              <a:rPr lang="en-US" altLang="ko-KR" sz="2000" b="1" dirty="0" smtClean="0">
                <a:latin typeface="Arial Rounded MT Bold" panose="020F0704030504030204" pitchFamily="34" charset="0"/>
              </a:rPr>
              <a:t> )</a:t>
            </a:r>
            <a:r>
              <a:rPr lang="en-US" altLang="ko-KR" sz="2000" dirty="0" smtClean="0"/>
              <a:t> =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                      ( domestic </a:t>
            </a:r>
            <a:r>
              <a:rPr lang="en-US" altLang="ko-KR" sz="2000" dirty="0"/>
              <a:t>sales </a:t>
            </a:r>
            <a:r>
              <a:rPr lang="en-US" altLang="ko-KR" sz="2000" dirty="0" smtClean="0"/>
              <a:t>+ foreign sales ) / budget</a:t>
            </a:r>
            <a:endParaRPr lang="ko-KR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The </a:t>
            </a:r>
            <a:r>
              <a:rPr lang="en-US" altLang="ko-KR" sz="2000" b="1" dirty="0" smtClean="0"/>
              <a:t>Genre </a:t>
            </a:r>
            <a:r>
              <a:rPr lang="en-US" altLang="ko-KR" sz="2000" dirty="0" smtClean="0"/>
              <a:t>: movies grouped into </a:t>
            </a:r>
            <a:r>
              <a:rPr lang="en-US" altLang="ko-KR" sz="2000" dirty="0"/>
              <a:t>single </a:t>
            </a:r>
            <a:r>
              <a:rPr lang="en-US" altLang="ko-KR" sz="2000" dirty="0" smtClean="0"/>
              <a:t>and </a:t>
            </a:r>
            <a:r>
              <a:rPr lang="en-US" altLang="ko-KR" sz="2000" dirty="0"/>
              <a:t>mixed </a:t>
            </a:r>
            <a:r>
              <a:rPr lang="en-US" altLang="ko-KR" sz="2000" dirty="0" smtClean="0"/>
              <a:t>genres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000" dirty="0" smtClean="0"/>
              <a:t>                             calculate the average </a:t>
            </a:r>
            <a:r>
              <a:rPr lang="en-US" altLang="ko-KR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 O I</a:t>
            </a:r>
            <a:r>
              <a:rPr lang="en-US" altLang="ko-KR" sz="2000" dirty="0" smtClean="0"/>
              <a:t> of the movies by genres</a:t>
            </a:r>
            <a:endParaRPr lang="ko-KR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The </a:t>
            </a:r>
            <a:r>
              <a:rPr lang="en-US" altLang="ko-KR" sz="2000" b="1" dirty="0"/>
              <a:t>budget </a:t>
            </a:r>
            <a:r>
              <a:rPr lang="en-US" altLang="ko-KR" sz="2000" dirty="0" smtClean="0"/>
              <a:t>: divided </a:t>
            </a:r>
            <a:r>
              <a:rPr lang="en-US" altLang="ko-KR" sz="2000" dirty="0"/>
              <a:t>into 22 different sizes, increasing by </a:t>
            </a:r>
            <a:r>
              <a:rPr lang="en-US" altLang="ko-KR" sz="2000" dirty="0" smtClean="0"/>
              <a:t>20 Million,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</a:t>
            </a:r>
            <a:r>
              <a:rPr lang="en-US" altLang="ko-KR" sz="2000" dirty="0"/>
              <a:t>and the average </a:t>
            </a:r>
            <a:r>
              <a:rPr lang="en-US" altLang="ko-KR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 O I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of each budget </a:t>
            </a:r>
            <a:r>
              <a:rPr lang="en-US" altLang="ko-KR" sz="2000" dirty="0" smtClean="0"/>
              <a:t>was </a:t>
            </a:r>
            <a:r>
              <a:rPr lang="en-US" altLang="ko-KR" sz="2000" dirty="0"/>
              <a:t>compared by </a:t>
            </a:r>
            <a:r>
              <a:rPr lang="en-US" altLang="ko-KR" sz="2000" dirty="0" smtClean="0"/>
              <a:t>size</a:t>
            </a:r>
            <a:endParaRPr lang="ko-KR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The </a:t>
            </a:r>
            <a:r>
              <a:rPr lang="en-US" altLang="ko-KR" sz="2000" b="1" dirty="0" smtClean="0"/>
              <a:t>timing</a:t>
            </a:r>
            <a:r>
              <a:rPr lang="en-US" altLang="ko-KR" sz="2000" dirty="0" smtClean="0"/>
              <a:t> : movies grouped by month, and comparing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   the </a:t>
            </a:r>
            <a:r>
              <a:rPr lang="en-US" altLang="ko-KR" sz="2000" dirty="0"/>
              <a:t>average ROI </a:t>
            </a:r>
            <a:r>
              <a:rPr lang="en-US" altLang="ko-KR" sz="2000" dirty="0" smtClean="0"/>
              <a:t>and </a:t>
            </a:r>
            <a:r>
              <a:rPr lang="en-US" altLang="ko-KR" sz="2000" dirty="0"/>
              <a:t>the number of </a:t>
            </a:r>
            <a:r>
              <a:rPr lang="en-US" altLang="ko-KR" sz="2000" dirty="0" smtClean="0"/>
              <a:t>movies </a:t>
            </a:r>
            <a:r>
              <a:rPr lang="en-US" altLang="ko-KR" sz="2000" dirty="0"/>
              <a:t>of each month </a:t>
            </a:r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8752865" cy="365125"/>
          </a:xfrm>
        </p:spPr>
        <p:txBody>
          <a:bodyPr/>
          <a:lstStyle/>
          <a:p>
            <a:pPr algn="r"/>
            <a:r>
              <a:rPr lang="en-US" sz="1100" i="1" dirty="0" smtClean="0"/>
              <a:t>Method</a:t>
            </a:r>
            <a:endParaRPr lang="en-US" sz="1100" i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8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4398"/>
          </a:xfrm>
        </p:spPr>
        <p:txBody>
          <a:bodyPr>
            <a:normAutofit fontScale="90000"/>
          </a:bodyPr>
          <a:lstStyle/>
          <a:p>
            <a:r>
              <a:rPr lang="en-US" altLang="ko-KR" sz="33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1.</a:t>
            </a:r>
            <a:r>
              <a:rPr lang="en-US" altLang="ko-KR" b="1" dirty="0" smtClean="0"/>
              <a:t>   </a:t>
            </a:r>
            <a:r>
              <a:rPr lang="en-US" altLang="ko-K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GENRE</a:t>
            </a:r>
            <a:endParaRPr lang="ko-KR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262" y="1565031"/>
            <a:ext cx="9060349" cy="4211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13638" y="5776548"/>
            <a:ext cx="776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/>
              <a:t>Among the 4,226 </a:t>
            </a:r>
            <a:r>
              <a:rPr lang="en-US" altLang="ko-KR" dirty="0" smtClean="0"/>
              <a:t>sample,</a:t>
            </a:r>
            <a:r>
              <a:rPr lang="en-US" altLang="ko-KR" dirty="0"/>
              <a:t> </a:t>
            </a:r>
            <a:r>
              <a:rPr lang="en-US" altLang="ko-KR" b="1" dirty="0"/>
              <a:t>'Drama'</a:t>
            </a:r>
            <a:r>
              <a:rPr lang="en-US" altLang="ko-KR" dirty="0"/>
              <a:t> is the most </a:t>
            </a:r>
            <a:r>
              <a:rPr lang="en-US" altLang="ko-KR" dirty="0" smtClean="0"/>
              <a:t>common </a:t>
            </a:r>
            <a:r>
              <a:rPr lang="en-US" altLang="ko-KR" dirty="0"/>
              <a:t>movie genre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8915399" cy="365125"/>
          </a:xfrm>
        </p:spPr>
        <p:txBody>
          <a:bodyPr/>
          <a:lstStyle/>
          <a:p>
            <a:pPr algn="r"/>
            <a:r>
              <a:rPr lang="en-US" sz="1100" i="1" dirty="0" smtClean="0"/>
              <a:t>Analysis 1.   GENRE</a:t>
            </a:r>
            <a:endParaRPr lang="en-US" sz="1100" i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2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787039" y="5321834"/>
            <a:ext cx="8519746" cy="82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/>
              <a:t>The most profitable movie genre is </a:t>
            </a:r>
            <a:r>
              <a:rPr lang="en-US" altLang="ko-KR" sz="1700" b="1" dirty="0"/>
              <a:t>'Animation'</a:t>
            </a:r>
            <a:r>
              <a:rPr lang="en-US" altLang="ko-KR" sz="1700" dirty="0"/>
              <a:t> then </a:t>
            </a:r>
            <a:r>
              <a:rPr lang="en-US" altLang="ko-KR" sz="1700" b="1" dirty="0"/>
              <a:t>'Musical', 'Mystery', 'Music' and 'Sci-Fi'</a:t>
            </a:r>
            <a:endParaRPr lang="ko-KR" altLang="en-US" sz="17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8915400" cy="365125"/>
          </a:xfrm>
        </p:spPr>
        <p:txBody>
          <a:bodyPr/>
          <a:lstStyle/>
          <a:p>
            <a:pPr algn="r"/>
            <a:r>
              <a:rPr lang="en-US" sz="1100" i="1" dirty="0" smtClean="0"/>
              <a:t>Analysis 1.   GENRE</a:t>
            </a:r>
            <a:endParaRPr lang="en-US" sz="1100" i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784713"/>
            <a:ext cx="8524265" cy="442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2095618" y="5354515"/>
            <a:ext cx="9496919" cy="756139"/>
          </a:xfrm>
        </p:spPr>
        <p:txBody>
          <a:bodyPr>
            <a:normAutofit/>
          </a:bodyPr>
          <a:lstStyle/>
          <a:p>
            <a:r>
              <a:rPr lang="en-US" altLang="ko-KR" sz="1700" b="1" dirty="0" smtClean="0">
                <a:cs typeface="Times New Roman" panose="02020603050405020304" pitchFamily="18" charset="0"/>
              </a:rPr>
              <a:t>Action-Mystery-Sci-Fi, Animation-Documentary-Sci-Fi, Adventure-Drama-Western, </a:t>
            </a:r>
          </a:p>
          <a:p>
            <a:r>
              <a:rPr lang="en-US" altLang="ko-KR" sz="1700" b="1" dirty="0" smtClean="0">
                <a:cs typeface="Times New Roman" panose="02020603050405020304" pitchFamily="18" charset="0"/>
              </a:rPr>
              <a:t>Drama-Fantasy-Music, and Drama-Mystery </a:t>
            </a:r>
            <a:r>
              <a:rPr lang="en-US" altLang="ko-KR" sz="1700" dirty="0" smtClean="0">
                <a:cs typeface="Times New Roman" panose="02020603050405020304" pitchFamily="18" charset="0"/>
              </a:rPr>
              <a:t>genres were the most profitable mixtures</a:t>
            </a:r>
            <a:endParaRPr lang="ko-KR" altLang="en-US" sz="17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8846287" cy="365125"/>
          </a:xfrm>
        </p:spPr>
        <p:txBody>
          <a:bodyPr/>
          <a:lstStyle/>
          <a:p>
            <a:pPr algn="r"/>
            <a:r>
              <a:rPr lang="en-US" sz="1100" i="1" dirty="0" smtClean="0"/>
              <a:t>Analysis 1.   GENRE</a:t>
            </a:r>
            <a:endParaRPr lang="en-US" sz="1100" i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18" y="881186"/>
            <a:ext cx="9123367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1510</TotalTime>
  <Words>573</Words>
  <Application>Microsoft Office PowerPoint</Application>
  <PresentationFormat>와이드스크린</PresentationFormat>
  <Paragraphs>128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HY중고딕</vt:lpstr>
      <vt:lpstr>맑은 고딕</vt:lpstr>
      <vt:lpstr>Arial</vt:lpstr>
      <vt:lpstr>Arial Rounded MT Bold</vt:lpstr>
      <vt:lpstr>Century Gothic</vt:lpstr>
      <vt:lpstr>Cooper Black</vt:lpstr>
      <vt:lpstr>Gadugi</vt:lpstr>
      <vt:lpstr>Rockwell</vt:lpstr>
      <vt:lpstr>Tahoma</vt:lpstr>
      <vt:lpstr>Times New Roman</vt:lpstr>
      <vt:lpstr>Wingdings 3</vt:lpstr>
      <vt:lpstr>줄기</vt:lpstr>
      <vt:lpstr>Microsoft            Movie Studio</vt:lpstr>
      <vt:lpstr>Overview</vt:lpstr>
      <vt:lpstr>Outline</vt:lpstr>
      <vt:lpstr>Business Problems</vt:lpstr>
      <vt:lpstr>Data</vt:lpstr>
      <vt:lpstr>Method</vt:lpstr>
      <vt:lpstr>Analysis 1.   GENRE</vt:lpstr>
      <vt:lpstr>PowerPoint 프레젠테이션</vt:lpstr>
      <vt:lpstr>PowerPoint 프레젠테이션</vt:lpstr>
      <vt:lpstr>PowerPoint 프레젠테이션</vt:lpstr>
      <vt:lpstr>Analysis 1.   GENRE - RESULT</vt:lpstr>
      <vt:lpstr>Analysis 2.   BUDGET</vt:lpstr>
      <vt:lpstr>PowerPoint 프레젠테이션</vt:lpstr>
      <vt:lpstr>PowerPoint 프레젠테이션</vt:lpstr>
      <vt:lpstr>Analysis 2.   BUDGET - RESULT</vt:lpstr>
      <vt:lpstr>Analysis 3.   RELEASE TIMING</vt:lpstr>
      <vt:lpstr>PowerPoint 프레젠테이션</vt:lpstr>
      <vt:lpstr>PowerPoint 프레젠테이션</vt:lpstr>
      <vt:lpstr>Analysis 3.   RELEASE TIMING - RESULT</vt:lpstr>
      <vt:lpstr>Recommendations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Studio</dc:title>
  <dc:creator>JAEWOO CHUNG</dc:creator>
  <cp:lastModifiedBy>JAEWOO CHUNG</cp:lastModifiedBy>
  <cp:revision>90</cp:revision>
  <cp:lastPrinted>2022-06-10T02:40:20Z</cp:lastPrinted>
  <dcterms:created xsi:type="dcterms:W3CDTF">2022-06-06T14:18:42Z</dcterms:created>
  <dcterms:modified xsi:type="dcterms:W3CDTF">2022-06-12T22:48:30Z</dcterms:modified>
</cp:coreProperties>
</file>