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d572a2772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d572a2772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d572a277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d572a277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d572a277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d572a27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d572a277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d572a277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flipH="1">
            <a:off x="3225000" y="1448425"/>
            <a:ext cx="5919000" cy="36951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flipH="1">
            <a:off x="3397800" y="1448425"/>
            <a:ext cx="5746200" cy="3695100"/>
          </a:xfrm>
          <a:prstGeom prst="rtTriangle">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flipH="1">
            <a:off x="3836700" y="1448475"/>
            <a:ext cx="5307300" cy="3695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335250" y="932100"/>
            <a:ext cx="5508300" cy="16557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5200"/>
              <a:buNone/>
              <a:defRPr b="1" sz="5200">
                <a:solidFill>
                  <a:schemeClr val="dk1"/>
                </a:solidFill>
              </a:defRPr>
            </a:lvl1pPr>
            <a:lvl2pPr lvl="1" algn="l">
              <a:lnSpc>
                <a:spcPct val="100000"/>
              </a:lnSpc>
              <a:spcBef>
                <a:spcPts val="0"/>
              </a:spcBef>
              <a:spcAft>
                <a:spcPts val="0"/>
              </a:spcAft>
              <a:buClr>
                <a:schemeClr val="dk1"/>
              </a:buClr>
              <a:buSzPts val="5200"/>
              <a:buNone/>
              <a:defRPr b="1" sz="5200">
                <a:solidFill>
                  <a:schemeClr val="dk1"/>
                </a:solidFill>
              </a:defRPr>
            </a:lvl2pPr>
            <a:lvl3pPr lvl="2" algn="l">
              <a:lnSpc>
                <a:spcPct val="100000"/>
              </a:lnSpc>
              <a:spcBef>
                <a:spcPts val="0"/>
              </a:spcBef>
              <a:spcAft>
                <a:spcPts val="0"/>
              </a:spcAft>
              <a:buClr>
                <a:schemeClr val="dk1"/>
              </a:buClr>
              <a:buSzPts val="5200"/>
              <a:buNone/>
              <a:defRPr b="1" sz="5200">
                <a:solidFill>
                  <a:schemeClr val="dk1"/>
                </a:solidFill>
              </a:defRPr>
            </a:lvl3pPr>
            <a:lvl4pPr lvl="3" algn="l">
              <a:lnSpc>
                <a:spcPct val="100000"/>
              </a:lnSpc>
              <a:spcBef>
                <a:spcPts val="0"/>
              </a:spcBef>
              <a:spcAft>
                <a:spcPts val="0"/>
              </a:spcAft>
              <a:buClr>
                <a:schemeClr val="dk1"/>
              </a:buClr>
              <a:buSzPts val="5200"/>
              <a:buNone/>
              <a:defRPr b="1" sz="5200">
                <a:solidFill>
                  <a:schemeClr val="dk1"/>
                </a:solidFill>
              </a:defRPr>
            </a:lvl4pPr>
            <a:lvl5pPr lvl="4" algn="l">
              <a:lnSpc>
                <a:spcPct val="100000"/>
              </a:lnSpc>
              <a:spcBef>
                <a:spcPts val="0"/>
              </a:spcBef>
              <a:spcAft>
                <a:spcPts val="0"/>
              </a:spcAft>
              <a:buClr>
                <a:schemeClr val="dk1"/>
              </a:buClr>
              <a:buSzPts val="5200"/>
              <a:buNone/>
              <a:defRPr b="1" sz="5200">
                <a:solidFill>
                  <a:schemeClr val="dk1"/>
                </a:solidFill>
              </a:defRPr>
            </a:lvl5pPr>
            <a:lvl6pPr lvl="5" algn="l">
              <a:lnSpc>
                <a:spcPct val="100000"/>
              </a:lnSpc>
              <a:spcBef>
                <a:spcPts val="0"/>
              </a:spcBef>
              <a:spcAft>
                <a:spcPts val="0"/>
              </a:spcAft>
              <a:buClr>
                <a:schemeClr val="dk1"/>
              </a:buClr>
              <a:buSzPts val="5200"/>
              <a:buNone/>
              <a:defRPr b="1" sz="5200">
                <a:solidFill>
                  <a:schemeClr val="dk1"/>
                </a:solidFill>
              </a:defRPr>
            </a:lvl6pPr>
            <a:lvl7pPr lvl="6" algn="l">
              <a:lnSpc>
                <a:spcPct val="100000"/>
              </a:lnSpc>
              <a:spcBef>
                <a:spcPts val="0"/>
              </a:spcBef>
              <a:spcAft>
                <a:spcPts val="0"/>
              </a:spcAft>
              <a:buClr>
                <a:schemeClr val="dk1"/>
              </a:buClr>
              <a:buSzPts val="5200"/>
              <a:buNone/>
              <a:defRPr b="1" sz="5200">
                <a:solidFill>
                  <a:schemeClr val="dk1"/>
                </a:solidFill>
              </a:defRPr>
            </a:lvl7pPr>
            <a:lvl8pPr lvl="7" algn="l">
              <a:lnSpc>
                <a:spcPct val="100000"/>
              </a:lnSpc>
              <a:spcBef>
                <a:spcPts val="0"/>
              </a:spcBef>
              <a:spcAft>
                <a:spcPts val="0"/>
              </a:spcAft>
              <a:buClr>
                <a:schemeClr val="dk1"/>
              </a:buClr>
              <a:buSzPts val="5200"/>
              <a:buNone/>
              <a:defRPr b="1" sz="5200">
                <a:solidFill>
                  <a:schemeClr val="dk1"/>
                </a:solidFill>
              </a:defRPr>
            </a:lvl8pPr>
            <a:lvl9pPr lvl="8" algn="l">
              <a:lnSpc>
                <a:spcPct val="100000"/>
              </a:lnSpc>
              <a:spcBef>
                <a:spcPts val="0"/>
              </a:spcBef>
              <a:spcAft>
                <a:spcPts val="0"/>
              </a:spcAft>
              <a:buClr>
                <a:schemeClr val="dk1"/>
              </a:buClr>
              <a:buSzPts val="5200"/>
              <a:buNone/>
              <a:defRPr b="1" sz="5200">
                <a:solidFill>
                  <a:schemeClr val="dk1"/>
                </a:solidFill>
              </a:defRPr>
            </a:lvl9pPr>
          </a:lstStyle>
          <a:p/>
        </p:txBody>
      </p:sp>
      <p:sp>
        <p:nvSpPr>
          <p:cNvPr id="56" name="Google Shape;56;p13"/>
          <p:cNvSpPr txBox="1"/>
          <p:nvPr>
            <p:ph idx="1" type="subTitle"/>
          </p:nvPr>
        </p:nvSpPr>
        <p:spPr>
          <a:xfrm>
            <a:off x="335250" y="2727850"/>
            <a:ext cx="3914700" cy="16125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400"/>
              <a:buNone/>
              <a:defRPr sz="2400">
                <a:solidFill>
                  <a:schemeClr val="dk2"/>
                </a:solidFill>
              </a:defRPr>
            </a:lvl1pPr>
            <a:lvl2pPr lvl="1" algn="l">
              <a:lnSpc>
                <a:spcPct val="100000"/>
              </a:lnSpc>
              <a:spcBef>
                <a:spcPts val="0"/>
              </a:spcBef>
              <a:spcAft>
                <a:spcPts val="0"/>
              </a:spcAft>
              <a:buClr>
                <a:schemeClr val="dk2"/>
              </a:buClr>
              <a:buSzPts val="2400"/>
              <a:buNone/>
              <a:defRPr sz="2400">
                <a:solidFill>
                  <a:schemeClr val="dk2"/>
                </a:solidFill>
              </a:defRPr>
            </a:lvl2pPr>
            <a:lvl3pPr lvl="2" algn="l">
              <a:lnSpc>
                <a:spcPct val="100000"/>
              </a:lnSpc>
              <a:spcBef>
                <a:spcPts val="0"/>
              </a:spcBef>
              <a:spcAft>
                <a:spcPts val="0"/>
              </a:spcAft>
              <a:buClr>
                <a:schemeClr val="dk2"/>
              </a:buClr>
              <a:buSzPts val="2400"/>
              <a:buNone/>
              <a:defRPr sz="2400">
                <a:solidFill>
                  <a:schemeClr val="dk2"/>
                </a:solidFill>
              </a:defRPr>
            </a:lvl3pPr>
            <a:lvl4pPr lvl="3" algn="l">
              <a:lnSpc>
                <a:spcPct val="100000"/>
              </a:lnSpc>
              <a:spcBef>
                <a:spcPts val="0"/>
              </a:spcBef>
              <a:spcAft>
                <a:spcPts val="0"/>
              </a:spcAft>
              <a:buClr>
                <a:schemeClr val="dk2"/>
              </a:buClr>
              <a:buSzPts val="2400"/>
              <a:buNone/>
              <a:defRPr sz="2400">
                <a:solidFill>
                  <a:schemeClr val="dk2"/>
                </a:solidFill>
              </a:defRPr>
            </a:lvl4pPr>
            <a:lvl5pPr lvl="4" algn="l">
              <a:lnSpc>
                <a:spcPct val="100000"/>
              </a:lnSpc>
              <a:spcBef>
                <a:spcPts val="0"/>
              </a:spcBef>
              <a:spcAft>
                <a:spcPts val="0"/>
              </a:spcAft>
              <a:buClr>
                <a:schemeClr val="dk2"/>
              </a:buClr>
              <a:buSzPts val="2400"/>
              <a:buNone/>
              <a:defRPr sz="2400">
                <a:solidFill>
                  <a:schemeClr val="dk2"/>
                </a:solidFill>
              </a:defRPr>
            </a:lvl5pPr>
            <a:lvl6pPr lvl="5" algn="l">
              <a:lnSpc>
                <a:spcPct val="100000"/>
              </a:lnSpc>
              <a:spcBef>
                <a:spcPts val="0"/>
              </a:spcBef>
              <a:spcAft>
                <a:spcPts val="0"/>
              </a:spcAft>
              <a:buClr>
                <a:schemeClr val="dk2"/>
              </a:buClr>
              <a:buSzPts val="2400"/>
              <a:buNone/>
              <a:defRPr sz="2400">
                <a:solidFill>
                  <a:schemeClr val="dk2"/>
                </a:solidFill>
              </a:defRPr>
            </a:lvl6pPr>
            <a:lvl7pPr lvl="6" algn="l">
              <a:lnSpc>
                <a:spcPct val="100000"/>
              </a:lnSpc>
              <a:spcBef>
                <a:spcPts val="0"/>
              </a:spcBef>
              <a:spcAft>
                <a:spcPts val="0"/>
              </a:spcAft>
              <a:buClr>
                <a:schemeClr val="dk2"/>
              </a:buClr>
              <a:buSzPts val="2400"/>
              <a:buNone/>
              <a:defRPr sz="2400">
                <a:solidFill>
                  <a:schemeClr val="dk2"/>
                </a:solidFill>
              </a:defRPr>
            </a:lvl7pPr>
            <a:lvl8pPr lvl="7" algn="l">
              <a:lnSpc>
                <a:spcPct val="100000"/>
              </a:lnSpc>
              <a:spcBef>
                <a:spcPts val="0"/>
              </a:spcBef>
              <a:spcAft>
                <a:spcPts val="0"/>
              </a:spcAft>
              <a:buClr>
                <a:schemeClr val="dk2"/>
              </a:buClr>
              <a:buSzPts val="2400"/>
              <a:buNone/>
              <a:defRPr sz="2400">
                <a:solidFill>
                  <a:schemeClr val="dk2"/>
                </a:solidFill>
              </a:defRPr>
            </a:lvl8pPr>
            <a:lvl9pPr lvl="8" algn="l">
              <a:lnSpc>
                <a:spcPct val="100000"/>
              </a:lnSpc>
              <a:spcBef>
                <a:spcPts val="0"/>
              </a:spcBef>
              <a:spcAft>
                <a:spcPts val="0"/>
              </a:spcAft>
              <a:buClr>
                <a:schemeClr val="dk2"/>
              </a:buClr>
              <a:buSzPts val="2400"/>
              <a:buNone/>
              <a:defRPr sz="2400">
                <a:solidFill>
                  <a:schemeClr val="dk2"/>
                </a:solidFill>
              </a:defRPr>
            </a:lvl9pPr>
          </a:lstStyle>
          <a:p/>
        </p:txBody>
      </p:sp>
      <p:sp>
        <p:nvSpPr>
          <p:cNvPr id="57" name="Google Shape;5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58"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14"/>
          <p:cNvCxnSpPr/>
          <p:nvPr/>
        </p:nvCxnSpPr>
        <p:spPr>
          <a:xfrm>
            <a:off x="3034311"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61" name="Google Shape;61;p14"/>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63" name="Google Shape;63;p14"/>
          <p:cNvSpPr txBox="1"/>
          <p:nvPr>
            <p:ph idx="1" type="body"/>
          </p:nvPr>
        </p:nvSpPr>
        <p:spPr>
          <a:xfrm>
            <a:off x="3381100" y="307975"/>
            <a:ext cx="1782600" cy="42687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64" name="Google Shape;64;p14"/>
          <p:cNvSpPr txBox="1"/>
          <p:nvPr>
            <p:ph idx="2" type="body"/>
          </p:nvPr>
        </p:nvSpPr>
        <p:spPr>
          <a:xfrm>
            <a:off x="5214753" y="307975"/>
            <a:ext cx="1782600" cy="42687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65" name="Google Shape;65;p14"/>
          <p:cNvSpPr txBox="1"/>
          <p:nvPr>
            <p:ph idx="3" type="body"/>
          </p:nvPr>
        </p:nvSpPr>
        <p:spPr>
          <a:xfrm>
            <a:off x="7048406" y="307825"/>
            <a:ext cx="1782600" cy="42687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66" name="Google Shape;66;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67" name="Shape 67"/>
        <p:cNvGrpSpPr/>
        <p:nvPr/>
      </p:nvGrpSpPr>
      <p:grpSpPr>
        <a:xfrm>
          <a:off x="0" y="0"/>
          <a:ext cx="0" cy="0"/>
          <a:chOff x="0" y="0"/>
          <a:chExt cx="0" cy="0"/>
        </a:xfrm>
      </p:grpSpPr>
      <p:sp>
        <p:nvSpPr>
          <p:cNvPr id="68" name="Google Shape;68;p15"/>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205218" y="201292"/>
            <a:ext cx="408900" cy="381900"/>
          </a:xfrm>
          <a:prstGeom prst="flowChartDelay">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205218" y="201292"/>
            <a:ext cx="408900" cy="3819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100882" y="201292"/>
            <a:ext cx="408900" cy="381900"/>
          </a:xfrm>
          <a:prstGeom prst="flowChartDelay">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100882" y="201292"/>
            <a:ext cx="408900" cy="3819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319" y="201292"/>
            <a:ext cx="408900" cy="381900"/>
          </a:xfrm>
          <a:prstGeom prst="flowChartDelay">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319" y="201292"/>
            <a:ext cx="408900" cy="3819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type="title"/>
          </p:nvPr>
        </p:nvSpPr>
        <p:spPr>
          <a:xfrm>
            <a:off x="233600" y="829550"/>
            <a:ext cx="2566200" cy="8925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b="1" sz="2100">
                <a:solidFill>
                  <a:schemeClr val="lt1"/>
                </a:solidFill>
              </a:defRPr>
            </a:lvl1pPr>
            <a:lvl2pPr lvl="1" algn="l">
              <a:lnSpc>
                <a:spcPct val="100000"/>
              </a:lnSpc>
              <a:spcBef>
                <a:spcPts val="0"/>
              </a:spcBef>
              <a:spcAft>
                <a:spcPts val="0"/>
              </a:spcAft>
              <a:buNone/>
              <a:defRPr b="1" sz="2100">
                <a:solidFill>
                  <a:schemeClr val="lt1"/>
                </a:solidFill>
              </a:defRPr>
            </a:lvl2pPr>
            <a:lvl3pPr lvl="2" algn="l">
              <a:lnSpc>
                <a:spcPct val="100000"/>
              </a:lnSpc>
              <a:spcBef>
                <a:spcPts val="0"/>
              </a:spcBef>
              <a:spcAft>
                <a:spcPts val="0"/>
              </a:spcAft>
              <a:buNone/>
              <a:defRPr b="1" sz="2100">
                <a:solidFill>
                  <a:schemeClr val="lt1"/>
                </a:solidFill>
              </a:defRPr>
            </a:lvl3pPr>
            <a:lvl4pPr lvl="3" algn="l">
              <a:lnSpc>
                <a:spcPct val="100000"/>
              </a:lnSpc>
              <a:spcBef>
                <a:spcPts val="0"/>
              </a:spcBef>
              <a:spcAft>
                <a:spcPts val="0"/>
              </a:spcAft>
              <a:buNone/>
              <a:defRPr b="1" sz="2100">
                <a:solidFill>
                  <a:schemeClr val="lt1"/>
                </a:solidFill>
              </a:defRPr>
            </a:lvl4pPr>
            <a:lvl5pPr lvl="4" algn="l">
              <a:lnSpc>
                <a:spcPct val="100000"/>
              </a:lnSpc>
              <a:spcBef>
                <a:spcPts val="0"/>
              </a:spcBef>
              <a:spcAft>
                <a:spcPts val="0"/>
              </a:spcAft>
              <a:buNone/>
              <a:defRPr b="1" sz="2100">
                <a:solidFill>
                  <a:schemeClr val="lt1"/>
                </a:solidFill>
              </a:defRPr>
            </a:lvl5pPr>
            <a:lvl6pPr lvl="5" algn="l">
              <a:lnSpc>
                <a:spcPct val="100000"/>
              </a:lnSpc>
              <a:spcBef>
                <a:spcPts val="0"/>
              </a:spcBef>
              <a:spcAft>
                <a:spcPts val="0"/>
              </a:spcAft>
              <a:buNone/>
              <a:defRPr b="1" sz="2100">
                <a:solidFill>
                  <a:schemeClr val="lt1"/>
                </a:solidFill>
              </a:defRPr>
            </a:lvl6pPr>
            <a:lvl7pPr lvl="6" algn="l">
              <a:lnSpc>
                <a:spcPct val="100000"/>
              </a:lnSpc>
              <a:spcBef>
                <a:spcPts val="0"/>
              </a:spcBef>
              <a:spcAft>
                <a:spcPts val="0"/>
              </a:spcAft>
              <a:buNone/>
              <a:defRPr b="1" sz="2100">
                <a:solidFill>
                  <a:schemeClr val="lt1"/>
                </a:solidFill>
              </a:defRPr>
            </a:lvl7pPr>
            <a:lvl8pPr lvl="7" algn="l">
              <a:lnSpc>
                <a:spcPct val="100000"/>
              </a:lnSpc>
              <a:spcBef>
                <a:spcPts val="0"/>
              </a:spcBef>
              <a:spcAft>
                <a:spcPts val="0"/>
              </a:spcAft>
              <a:buNone/>
              <a:defRPr b="1" sz="2100">
                <a:solidFill>
                  <a:schemeClr val="lt1"/>
                </a:solidFill>
              </a:defRPr>
            </a:lvl8pPr>
            <a:lvl9pPr lvl="8" algn="l">
              <a:lnSpc>
                <a:spcPct val="100000"/>
              </a:lnSpc>
              <a:spcBef>
                <a:spcPts val="0"/>
              </a:spcBef>
              <a:spcAft>
                <a:spcPts val="0"/>
              </a:spcAft>
              <a:buNone/>
              <a:defRPr b="1" sz="2100">
                <a:solidFill>
                  <a:schemeClr val="lt1"/>
                </a:solidFill>
              </a:defRPr>
            </a:lvl9pPr>
          </a:lstStyle>
          <a:p/>
        </p:txBody>
      </p:sp>
      <p:sp>
        <p:nvSpPr>
          <p:cNvPr id="77" name="Google Shape;77;p15"/>
          <p:cNvSpPr txBox="1"/>
          <p:nvPr>
            <p:ph idx="1" type="body"/>
          </p:nvPr>
        </p:nvSpPr>
        <p:spPr>
          <a:xfrm>
            <a:off x="233600" y="1798300"/>
            <a:ext cx="2566200" cy="29772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78" name="Google Shape;78;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ctrTitle"/>
          </p:nvPr>
        </p:nvSpPr>
        <p:spPr>
          <a:xfrm>
            <a:off x="335250" y="932100"/>
            <a:ext cx="5508300" cy="16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Youtube Trend Analysis</a:t>
            </a:r>
            <a:endParaRPr/>
          </a:p>
        </p:txBody>
      </p:sp>
      <p:sp>
        <p:nvSpPr>
          <p:cNvPr id="84" name="Google Shape;84;p16"/>
          <p:cNvSpPr txBox="1"/>
          <p:nvPr>
            <p:ph idx="1" type="subTitle"/>
          </p:nvPr>
        </p:nvSpPr>
        <p:spPr>
          <a:xfrm>
            <a:off x="335250" y="2727850"/>
            <a:ext cx="3914700" cy="16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 Hazzard, Mohammed Musah, &amp; Jacob Wise Dennis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Youtube is a huge media streaming platform; in 2017, in generated 3.88 billion </a:t>
            </a:r>
            <a:endParaRPr/>
          </a:p>
          <a:p>
            <a:pPr indent="-342900" lvl="0" marL="457200" rtl="0" algn="l">
              <a:spcBef>
                <a:spcPts val="0"/>
              </a:spcBef>
              <a:spcAft>
                <a:spcPts val="0"/>
              </a:spcAft>
              <a:buSzPts val="1800"/>
              <a:buChar char="●"/>
            </a:pPr>
            <a:r>
              <a:rPr lang="en"/>
              <a:t>Successful content creators have created independent media empires worth well in the millions</a:t>
            </a:r>
            <a:endParaRPr/>
          </a:p>
          <a:p>
            <a:pPr indent="-317500" lvl="1" marL="914400" rtl="0" algn="l">
              <a:spcBef>
                <a:spcPts val="0"/>
              </a:spcBef>
              <a:spcAft>
                <a:spcPts val="0"/>
              </a:spcAft>
              <a:buSzPts val="1400"/>
              <a:buChar char="○"/>
            </a:pPr>
            <a:r>
              <a:rPr lang="en"/>
              <a:t>Many have done so with key help from Youtube’s front page</a:t>
            </a:r>
            <a:endParaRPr/>
          </a:p>
          <a:p>
            <a:pPr indent="-342900" lvl="0" marL="457200" rtl="0" algn="l">
              <a:spcBef>
                <a:spcPts val="0"/>
              </a:spcBef>
              <a:spcAft>
                <a:spcPts val="0"/>
              </a:spcAft>
              <a:buSzPts val="1800"/>
              <a:buChar char="●"/>
            </a:pPr>
            <a:r>
              <a:rPr lang="en"/>
              <a:t>The algorithm that decides what trends on Youtube is not clear.</a:t>
            </a:r>
            <a:endParaRPr/>
          </a:p>
          <a:p>
            <a:pPr indent="-317500" lvl="1" marL="914400" rtl="0" algn="l">
              <a:spcBef>
                <a:spcPts val="0"/>
              </a:spcBef>
              <a:spcAft>
                <a:spcPts val="0"/>
              </a:spcAft>
              <a:buSzPts val="1400"/>
              <a:buChar char="○"/>
            </a:pPr>
            <a:r>
              <a:rPr lang="en"/>
              <a:t>“</a:t>
            </a:r>
            <a:r>
              <a:rPr lang="en" sz="1050">
                <a:solidFill>
                  <a:srgbClr val="3C4043"/>
                </a:solidFill>
                <a:highlight>
                  <a:srgbClr val="FFFFFF"/>
                </a:highlight>
                <a:latin typeface="Roboto"/>
                <a:ea typeface="Roboto"/>
                <a:cs typeface="Roboto"/>
                <a:sym typeface="Roboto"/>
              </a:rPr>
              <a:t>We combine these signals [View count, days to trend, age of the video] to produce a list of videos that showcases what's happening on YouTube, while being relevant to our viewers and reflective of the content on the platform. This means that the video with the highest view count on a given day may not be #1 on Trending, and videos with more views may be shown below videos with fewer views.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8"/>
          <p:cNvPicPr preferRelativeResize="0"/>
          <p:nvPr/>
        </p:nvPicPr>
        <p:blipFill rotWithShape="1">
          <a:blip r:embed="rId3">
            <a:alphaModFix/>
          </a:blip>
          <a:srcRect b="3086" l="0" r="0" t="3086"/>
          <a:stretch/>
        </p:blipFill>
        <p:spPr>
          <a:xfrm>
            <a:off x="3047650" y="119875"/>
            <a:ext cx="6096299" cy="5023625"/>
          </a:xfrm>
          <a:prstGeom prst="rect">
            <a:avLst/>
          </a:prstGeom>
          <a:noFill/>
          <a:ln>
            <a:noFill/>
          </a:ln>
        </p:spPr>
      </p:pic>
      <p:sp>
        <p:nvSpPr>
          <p:cNvPr id="96" name="Google Shape;96;p18"/>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Summary Statistics</a:t>
            </a:r>
            <a:endParaRPr/>
          </a:p>
        </p:txBody>
      </p:sp>
      <p:sp>
        <p:nvSpPr>
          <p:cNvPr id="97" name="Google Shape;97;p18"/>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Summary Statistics of Means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994000" y="2072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19"/>
          <p:cNvPicPr preferRelativeResize="0"/>
          <p:nvPr/>
        </p:nvPicPr>
        <p:blipFill>
          <a:blip r:embed="rId3">
            <a:alphaModFix/>
          </a:blip>
          <a:stretch>
            <a:fillRect/>
          </a:stretch>
        </p:blipFill>
        <p:spPr>
          <a:xfrm>
            <a:off x="311700" y="1152476"/>
            <a:ext cx="4991100" cy="3991025"/>
          </a:xfrm>
          <a:prstGeom prst="rect">
            <a:avLst/>
          </a:prstGeom>
          <a:noFill/>
          <a:ln>
            <a:noFill/>
          </a:ln>
        </p:spPr>
      </p:pic>
      <p:pic>
        <p:nvPicPr>
          <p:cNvPr id="105" name="Google Shape;105;p19"/>
          <p:cNvPicPr preferRelativeResize="0"/>
          <p:nvPr/>
        </p:nvPicPr>
        <p:blipFill>
          <a:blip r:embed="rId4">
            <a:alphaModFix/>
          </a:blip>
          <a:stretch>
            <a:fillRect/>
          </a:stretch>
        </p:blipFill>
        <p:spPr>
          <a:xfrm>
            <a:off x="4572000" y="1152475"/>
            <a:ext cx="4497751" cy="3883725"/>
          </a:xfrm>
          <a:prstGeom prst="rect">
            <a:avLst/>
          </a:prstGeom>
          <a:noFill/>
          <a:ln>
            <a:noFill/>
          </a:ln>
        </p:spPr>
      </p:pic>
      <p:sp>
        <p:nvSpPr>
          <p:cNvPr id="106" name="Google Shape;106;p19"/>
          <p:cNvSpPr txBox="1"/>
          <p:nvPr/>
        </p:nvSpPr>
        <p:spPr>
          <a:xfrm>
            <a:off x="1959725" y="294825"/>
            <a:ext cx="4776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AAAlansc</a:t>
            </a:r>
            <a:endParaRPr sz="1800">
              <a:solidFill>
                <a:srgbClr val="FFFFFF"/>
              </a:solidFill>
            </a:endParaRPr>
          </a:p>
        </p:txBody>
      </p:sp>
      <p:sp>
        <p:nvSpPr>
          <p:cNvPr id="107" name="Google Shape;107;p19"/>
          <p:cNvSpPr txBox="1"/>
          <p:nvPr/>
        </p:nvSpPr>
        <p:spPr>
          <a:xfrm>
            <a:off x="875050" y="347325"/>
            <a:ext cx="7400400" cy="7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t>Analysis</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13" name="Google Shape;113;p20"/>
          <p:cNvSpPr txBox="1"/>
          <p:nvPr>
            <p:ph idx="1" type="body"/>
          </p:nvPr>
        </p:nvSpPr>
        <p:spPr>
          <a:xfrm>
            <a:off x="3381100" y="307975"/>
            <a:ext cx="17826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algorithm favors certain categories of media over others; music in particular had the highest grossing spots. </a:t>
            </a:r>
            <a:endParaRPr sz="1800"/>
          </a:p>
        </p:txBody>
      </p:sp>
      <p:sp>
        <p:nvSpPr>
          <p:cNvPr id="114" name="Google Shape;114;p20"/>
          <p:cNvSpPr txBox="1"/>
          <p:nvPr>
            <p:ph idx="2" type="body"/>
          </p:nvPr>
        </p:nvSpPr>
        <p:spPr>
          <a:xfrm>
            <a:off x="5214753" y="307975"/>
            <a:ext cx="17826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Algorithm also favored videos from certain channel names, meaning that a premium is in some way placed on videos from channels with histories of trending videos</a:t>
            </a:r>
            <a:endParaRPr sz="1800"/>
          </a:p>
        </p:txBody>
      </p:sp>
      <p:sp>
        <p:nvSpPr>
          <p:cNvPr id="115" name="Google Shape;115;p20"/>
          <p:cNvSpPr txBox="1"/>
          <p:nvPr>
            <p:ph idx="3" type="body"/>
          </p:nvPr>
        </p:nvSpPr>
        <p:spPr>
          <a:xfrm>
            <a:off x="7048406" y="307825"/>
            <a:ext cx="17826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There is a negative correlation between the number of a days a video is trending and the engagement on the video, suggesting the the “Trending” label has diminishing returns.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