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40"/>
  </p:notesMasterIdLst>
  <p:handoutMasterIdLst>
    <p:handoutMasterId r:id="rId41"/>
  </p:handoutMasterIdLst>
  <p:sldIdLst>
    <p:sldId id="487" r:id="rId2"/>
    <p:sldId id="534" r:id="rId3"/>
    <p:sldId id="537" r:id="rId4"/>
    <p:sldId id="533" r:id="rId5"/>
    <p:sldId id="539" r:id="rId6"/>
    <p:sldId id="503" r:id="rId7"/>
    <p:sldId id="538" r:id="rId8"/>
    <p:sldId id="536" r:id="rId9"/>
    <p:sldId id="497" r:id="rId10"/>
    <p:sldId id="529" r:id="rId11"/>
    <p:sldId id="502" r:id="rId12"/>
    <p:sldId id="501" r:id="rId13"/>
    <p:sldId id="488" r:id="rId14"/>
    <p:sldId id="528" r:id="rId15"/>
    <p:sldId id="498" r:id="rId16"/>
    <p:sldId id="506" r:id="rId17"/>
    <p:sldId id="500" r:id="rId18"/>
    <p:sldId id="526" r:id="rId19"/>
    <p:sldId id="515" r:id="rId20"/>
    <p:sldId id="516" r:id="rId21"/>
    <p:sldId id="530" r:id="rId22"/>
    <p:sldId id="514" r:id="rId23"/>
    <p:sldId id="508" r:id="rId24"/>
    <p:sldId id="510" r:id="rId25"/>
    <p:sldId id="509" r:id="rId26"/>
    <p:sldId id="511" r:id="rId27"/>
    <p:sldId id="513" r:id="rId28"/>
    <p:sldId id="512" r:id="rId29"/>
    <p:sldId id="499" r:id="rId30"/>
    <p:sldId id="524" r:id="rId31"/>
    <p:sldId id="523" r:id="rId32"/>
    <p:sldId id="525" r:id="rId33"/>
    <p:sldId id="520" r:id="rId34"/>
    <p:sldId id="521" r:id="rId35"/>
    <p:sldId id="531" r:id="rId36"/>
    <p:sldId id="527" r:id="rId37"/>
    <p:sldId id="507" r:id="rId38"/>
    <p:sldId id="517" r:id="rId39"/>
  </p:sldIdLst>
  <p:sldSz cx="9144000" cy="6858000" type="screen4x3"/>
  <p:notesSz cx="7137400" cy="94234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A7D0AA8-61D4-5A40-A973-A464C8C9A10D}">
          <p14:sldIdLst>
            <p14:sldId id="487"/>
            <p14:sldId id="534"/>
            <p14:sldId id="537"/>
            <p14:sldId id="533"/>
            <p14:sldId id="539"/>
            <p14:sldId id="503"/>
            <p14:sldId id="538"/>
            <p14:sldId id="536"/>
            <p14:sldId id="497"/>
            <p14:sldId id="529"/>
            <p14:sldId id="502"/>
            <p14:sldId id="501"/>
            <p14:sldId id="488"/>
            <p14:sldId id="528"/>
            <p14:sldId id="498"/>
            <p14:sldId id="506"/>
            <p14:sldId id="500"/>
          </p14:sldIdLst>
        </p14:section>
        <p14:section name="The nitty gritty" id="{BC17EECA-AF1F-EF4C-B2C0-70E47686F7A5}">
          <p14:sldIdLst>
            <p14:sldId id="526"/>
            <p14:sldId id="515"/>
            <p14:sldId id="516"/>
            <p14:sldId id="530"/>
            <p14:sldId id="514"/>
            <p14:sldId id="508"/>
            <p14:sldId id="510"/>
            <p14:sldId id="509"/>
            <p14:sldId id="511"/>
            <p14:sldId id="513"/>
            <p14:sldId id="512"/>
            <p14:sldId id="499"/>
            <p14:sldId id="524"/>
            <p14:sldId id="523"/>
            <p14:sldId id="525"/>
            <p14:sldId id="520"/>
            <p14:sldId id="521"/>
            <p14:sldId id="531"/>
            <p14:sldId id="527"/>
          </p14:sldIdLst>
        </p14:section>
        <p14:section name="extras" id="{6EE766D1-3C28-4944-ABF0-BA04E15A7BD0}">
          <p14:sldIdLst>
            <p14:sldId id="507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2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5"/>
    <a:srgbClr val="AF9879"/>
    <a:srgbClr val="A192B4"/>
    <a:srgbClr val="E8A2E3"/>
    <a:srgbClr val="000000"/>
    <a:srgbClr val="4E81BE"/>
    <a:srgbClr val="7FAA4A"/>
    <a:srgbClr val="6C9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-2864" y="-112"/>
      </p:cViewPr>
      <p:guideLst>
        <p:guide orient="horz" pos="2968"/>
        <p:guide pos="22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4038" cy="471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578" tIns="47289" rIns="94578" bIns="47289" numCol="1" anchor="t" anchorCtr="0" compatLnSpc="1">
            <a:prstTxWarp prst="textNoShape">
              <a:avLst/>
            </a:prstTxWarp>
          </a:bodyPr>
          <a:lstStyle>
            <a:lvl1pPr algn="l" defTabSz="94615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3363" y="0"/>
            <a:ext cx="3094037" cy="471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578" tIns="47289" rIns="94578" bIns="47289" numCol="1" anchor="t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1913"/>
            <a:ext cx="3094038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578" tIns="47289" rIns="94578" bIns="47289" numCol="1" anchor="b" anchorCtr="0" compatLnSpc="1">
            <a:prstTxWarp prst="textNoShape">
              <a:avLst/>
            </a:prstTxWarp>
          </a:bodyPr>
          <a:lstStyle>
            <a:lvl1pPr algn="l" defTabSz="94615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3363" y="8951913"/>
            <a:ext cx="309403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578" tIns="47289" rIns="94578" bIns="47289" numCol="1" anchor="b" anchorCtr="0" compatLnSpc="1">
            <a:prstTxWarp prst="textNoShape">
              <a:avLst/>
            </a:prstTxWarp>
          </a:bodyPr>
          <a:lstStyle>
            <a:lvl1pPr defTabSz="946150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ADAD2C3C-8D59-224E-A3AB-5A6275E48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57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4038" cy="471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578" tIns="47289" rIns="94578" bIns="47289" numCol="1" anchor="t" anchorCtr="0" compatLnSpc="1">
            <a:prstTxWarp prst="textNoShape">
              <a:avLst/>
            </a:prstTxWarp>
          </a:bodyPr>
          <a:lstStyle>
            <a:lvl1pPr algn="l" defTabSz="94615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3363" y="0"/>
            <a:ext cx="3094037" cy="471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578" tIns="47289" rIns="94578" bIns="47289" numCol="1" anchor="t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6438"/>
            <a:ext cx="4710113" cy="3532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0913" y="4476750"/>
            <a:ext cx="5235575" cy="4240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578" tIns="47289" rIns="94578" bIns="47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51913"/>
            <a:ext cx="3094038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578" tIns="47289" rIns="94578" bIns="47289" numCol="1" anchor="b" anchorCtr="0" compatLnSpc="1">
            <a:prstTxWarp prst="textNoShape">
              <a:avLst/>
            </a:prstTxWarp>
          </a:bodyPr>
          <a:lstStyle>
            <a:lvl1pPr algn="l" defTabSz="94615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3363" y="8951913"/>
            <a:ext cx="309403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578" tIns="47289" rIns="94578" bIns="47289" numCol="1" anchor="b" anchorCtr="0" compatLnSpc="1">
            <a:prstTxWarp prst="textNoShape">
              <a:avLst/>
            </a:prstTxWarp>
          </a:bodyPr>
          <a:lstStyle>
            <a:lvl1pPr defTabSz="946150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1701BBF0-7CA0-D44E-87AA-5A2790D0E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43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1925638"/>
            <a:ext cx="9144000" cy="164465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66000">
                <a:schemeClr val="bg1">
                  <a:lumMod val="50000"/>
                </a:schemeClr>
              </a:gs>
              <a:gs pos="29000">
                <a:schemeClr val="bg1">
                  <a:lumMod val="50000"/>
                </a:schemeClr>
              </a:gs>
              <a:gs pos="93000">
                <a:schemeClr val="bg1">
                  <a:lumMod val="65000"/>
                </a:schemeClr>
              </a:gs>
            </a:gsLst>
            <a:lin ang="4440000" scaled="0"/>
          </a:gradFill>
          <a:ln w="635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968500"/>
            <a:ext cx="4810126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NIH_NIMH_Master_Logo_Rev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0" y="6142038"/>
            <a:ext cx="141128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HHS Logo-rev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5976938"/>
            <a:ext cx="73025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2663"/>
            <a:ext cx="979488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252663"/>
            <a:ext cx="979487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1925638"/>
            <a:ext cx="9144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0" y="3571875"/>
            <a:ext cx="9144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52663"/>
            <a:ext cx="97472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3" y="2254250"/>
            <a:ext cx="979487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16574" y="2074880"/>
            <a:ext cx="4825814" cy="1321454"/>
          </a:xfrm>
          <a:prstGeom prst="rect">
            <a:avLst/>
          </a:prstGeom>
        </p:spPr>
        <p:txBody>
          <a:bodyPr/>
          <a:lstStyle>
            <a:lvl1pPr indent="0" algn="l">
              <a:lnSpc>
                <a:spcPct val="100000"/>
              </a:lnSpc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16304" y="3720948"/>
            <a:ext cx="3529095" cy="17050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  <a:lvl2pPr marL="339725" indent="0">
              <a:buNone/>
              <a:defRPr i="1"/>
            </a:lvl2pPr>
            <a:lvl3pPr marL="749300" indent="0">
              <a:buNone/>
              <a:defRPr>
                <a:solidFill>
                  <a:srgbClr val="FFFFFF"/>
                </a:solidFill>
              </a:defRPr>
            </a:lvl3pPr>
            <a:lvl4pPr marL="1079500" indent="0">
              <a:buNone/>
              <a:defRPr>
                <a:solidFill>
                  <a:srgbClr val="FFFFFF"/>
                </a:solidFill>
              </a:defRPr>
            </a:lvl4pPr>
            <a:lvl5pPr marL="1371600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85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rotWithShape="0">
          <a:gsLst>
            <a:gs pos="0">
              <a:schemeClr val="bg1"/>
            </a:gs>
            <a:gs pos="100000">
              <a:srgbClr val="D9D9D9"/>
            </a:gs>
          </a:gsLst>
          <a:lin ang="44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HS Logo-PMS65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6189663"/>
            <a:ext cx="5334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NIH_NIMH_Master_Logo_2Col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75" y="6302375"/>
            <a:ext cx="11795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59" y="1419032"/>
            <a:ext cx="8624589" cy="4753168"/>
          </a:xfrm>
          <a:prstGeom prst="rect">
            <a:avLst/>
          </a:prstGeom>
        </p:spPr>
        <p:txBody>
          <a:bodyPr/>
          <a:lstStyle>
            <a:lvl1pPr marL="254000" indent="-254000">
              <a:buClr>
                <a:srgbClr val="005395"/>
              </a:buClr>
              <a:buSzPct val="135000"/>
              <a:defRPr sz="2000"/>
            </a:lvl1pPr>
            <a:lvl2pPr marL="574675" indent="-234950">
              <a:buClr>
                <a:srgbClr val="005395"/>
              </a:buClr>
              <a:buSzPct val="80000"/>
              <a:buFont typeface="Arial Unicode MS"/>
              <a:buChar char="■"/>
              <a:defRPr/>
            </a:lvl2pPr>
            <a:lvl3pPr marL="912813" indent="-230188">
              <a:buClr>
                <a:srgbClr val="005395"/>
              </a:buClr>
              <a:buSzPct val="80000"/>
              <a:buFont typeface="Arial Unicode MS"/>
              <a:buChar char="■"/>
              <a:defRPr sz="1600"/>
            </a:lvl3pPr>
            <a:lvl4pPr marL="1257300" indent="-228600">
              <a:buClr>
                <a:srgbClr val="005395"/>
              </a:buClr>
              <a:buSzPct val="80000"/>
              <a:buFont typeface="Arial Unicode MS"/>
              <a:buChar char="■"/>
              <a:defRPr/>
            </a:lvl4pPr>
            <a:lvl5pPr marL="1603375" indent="-231775">
              <a:buClr>
                <a:srgbClr val="005395"/>
              </a:buClr>
              <a:buSzPct val="80000"/>
              <a:buFont typeface="Arial Unicode MS"/>
              <a:buChar char="■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95276" y="290513"/>
            <a:ext cx="67561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FBEBD4-DA55-3244-BDF3-D2211C014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8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HS Logo-PMS65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6189663"/>
            <a:ext cx="5334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NIH_NIMH_Master_Logo_2Col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75" y="6302375"/>
            <a:ext cx="11795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48601" y="1599352"/>
            <a:ext cx="7298736" cy="413152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005395"/>
              </a:buClr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 bwMode="auto">
          <a:xfrm>
            <a:off x="295276" y="290513"/>
            <a:ext cx="67561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2B3FFF-AF66-EC45-9FEB-C08F48B4F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2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HS Logo-PMS65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6189663"/>
            <a:ext cx="5334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NIH_NIMH_Master_Logo_2Col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75" y="6302375"/>
            <a:ext cx="11795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able Placeholder 6"/>
          <p:cNvSpPr>
            <a:spLocks noGrp="1"/>
          </p:cNvSpPr>
          <p:nvPr>
            <p:ph type="tbl" sz="quarter" idx="11"/>
          </p:nvPr>
        </p:nvSpPr>
        <p:spPr>
          <a:xfrm>
            <a:off x="1481138" y="1873250"/>
            <a:ext cx="6107112" cy="3622675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005395"/>
              </a:buClr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 bwMode="auto">
          <a:xfrm>
            <a:off x="295276" y="290513"/>
            <a:ext cx="67561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7888F-5FAA-EE45-8936-1A3A8298C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6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rgbClr val="D9D9D9"/>
            </a:gs>
          </a:gsLst>
          <a:lin ang="44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1084263"/>
          </a:xfrm>
          <a:prstGeom prst="rect">
            <a:avLst/>
          </a:prstGeom>
          <a:solidFill>
            <a:srgbClr val="00539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+mn-cs"/>
            </a:endParaRPr>
          </a:p>
        </p:txBody>
      </p:sp>
      <p:pic>
        <p:nvPicPr>
          <p:cNvPr id="1027" name="Picture 1" descr="NIH_NIMH_Master_Logo_2Color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75" y="6302375"/>
            <a:ext cx="11795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0" y="6777038"/>
            <a:ext cx="9144000" cy="80962"/>
          </a:xfrm>
          <a:prstGeom prst="rect">
            <a:avLst/>
          </a:prstGeom>
          <a:solidFill>
            <a:srgbClr val="005395"/>
          </a:solidFill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9225" y="6505575"/>
            <a:ext cx="798513" cy="206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 smtClean="0"/>
            </a:lvl1pPr>
          </a:lstStyle>
          <a:p>
            <a:pPr>
              <a:defRPr/>
            </a:pPr>
            <a:fld id="{23D6A6F7-3C7E-5041-82B1-0D761FCB2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295275" y="290513"/>
            <a:ext cx="6756400" cy="4635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1" name="Picture 8" descr="HHS Logo-PMS653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6189663"/>
            <a:ext cx="5334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0" y="1084263"/>
            <a:ext cx="9144000" cy="0"/>
          </a:xfrm>
          <a:prstGeom prst="line">
            <a:avLst/>
          </a:prstGeom>
          <a:noFill/>
          <a:ln w="63500">
            <a:solidFill>
              <a:srgbClr val="7F7F7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468B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468B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468B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468B"/>
          </a:solidFill>
          <a:latin typeface="Arial" charset="0"/>
          <a:ea typeface="ＭＳ Ｐゴシック" charset="0"/>
        </a:defRPr>
      </a:lvl9pPr>
    </p:titleStyle>
    <p:bodyStyle>
      <a:lvl1pPr marL="225425" indent="-22542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64A03C"/>
        </a:buClr>
        <a:buSzPct val="120000"/>
        <a:buChar char="•"/>
        <a:defRPr sz="2000">
          <a:solidFill>
            <a:srgbClr val="292929"/>
          </a:solidFill>
          <a:latin typeface="+mn-lt"/>
          <a:ea typeface="+mn-ea"/>
          <a:cs typeface="ＭＳ Ｐゴシック" charset="0"/>
        </a:defRPr>
      </a:lvl1pPr>
      <a:lvl2pPr marL="568325" indent="-228600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0046A0"/>
        </a:buClr>
        <a:buFont typeface="Wingdings" charset="0"/>
        <a:buChar char="§"/>
        <a:defRPr>
          <a:solidFill>
            <a:srgbClr val="292929"/>
          </a:solidFill>
          <a:latin typeface="+mn-lt"/>
          <a:ea typeface="+mn-ea"/>
        </a:defRPr>
      </a:lvl2pPr>
      <a:lvl3pPr marL="912813" indent="-163513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64A03C"/>
        </a:buClr>
        <a:buChar char="•"/>
        <a:defRPr sz="1600">
          <a:solidFill>
            <a:srgbClr val="292929"/>
          </a:solidFill>
          <a:latin typeface="+mn-lt"/>
          <a:ea typeface="+mn-ea"/>
        </a:defRPr>
      </a:lvl3pPr>
      <a:lvl4pPr marL="1257300" indent="-177800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003CA0"/>
        </a:buClr>
        <a:buFont typeface="Wingdings" charset="0"/>
        <a:buChar char="§"/>
        <a:defRPr sz="1400">
          <a:solidFill>
            <a:srgbClr val="292929"/>
          </a:solidFill>
          <a:latin typeface="+mn-lt"/>
          <a:ea typeface="+mn-ea"/>
        </a:defRPr>
      </a:lvl4pPr>
      <a:lvl5pPr marL="1547813" indent="-176213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64A03C"/>
        </a:buClr>
        <a:buChar char="•"/>
        <a:defRPr sz="1400">
          <a:solidFill>
            <a:srgbClr val="292929"/>
          </a:solidFill>
          <a:latin typeface="+mn-lt"/>
          <a:ea typeface="+mn-ea"/>
        </a:defRPr>
      </a:lvl5pPr>
      <a:lvl6pPr marL="2005013" indent="-176213" algn="l" rtl="0" fontAlgn="base">
        <a:lnSpc>
          <a:spcPct val="90000"/>
        </a:lnSpc>
        <a:spcBef>
          <a:spcPct val="50000"/>
        </a:spcBef>
        <a:spcAft>
          <a:spcPct val="0"/>
        </a:spcAft>
        <a:buClr>
          <a:srgbClr val="64A03C"/>
        </a:buClr>
        <a:buChar char="•"/>
        <a:defRPr sz="1400">
          <a:solidFill>
            <a:srgbClr val="292929"/>
          </a:solidFill>
          <a:latin typeface="+mn-lt"/>
          <a:ea typeface="+mn-ea"/>
        </a:defRPr>
      </a:lvl6pPr>
      <a:lvl7pPr marL="2462213" indent="-176213" algn="l" rtl="0" fontAlgn="base">
        <a:lnSpc>
          <a:spcPct val="90000"/>
        </a:lnSpc>
        <a:spcBef>
          <a:spcPct val="50000"/>
        </a:spcBef>
        <a:spcAft>
          <a:spcPct val="0"/>
        </a:spcAft>
        <a:buClr>
          <a:srgbClr val="64A03C"/>
        </a:buClr>
        <a:buChar char="•"/>
        <a:defRPr sz="1400">
          <a:solidFill>
            <a:srgbClr val="292929"/>
          </a:solidFill>
          <a:latin typeface="+mn-lt"/>
          <a:ea typeface="+mn-ea"/>
        </a:defRPr>
      </a:lvl7pPr>
      <a:lvl8pPr marL="2919413" indent="-176213" algn="l" rtl="0" fontAlgn="base">
        <a:lnSpc>
          <a:spcPct val="90000"/>
        </a:lnSpc>
        <a:spcBef>
          <a:spcPct val="50000"/>
        </a:spcBef>
        <a:spcAft>
          <a:spcPct val="0"/>
        </a:spcAft>
        <a:buClr>
          <a:srgbClr val="64A03C"/>
        </a:buClr>
        <a:buChar char="•"/>
        <a:defRPr sz="1400">
          <a:solidFill>
            <a:srgbClr val="292929"/>
          </a:solidFill>
          <a:latin typeface="+mn-lt"/>
          <a:ea typeface="+mn-ea"/>
        </a:defRPr>
      </a:lvl8pPr>
      <a:lvl9pPr marL="3376613" indent="-176213" algn="l" rtl="0" fontAlgn="base">
        <a:lnSpc>
          <a:spcPct val="90000"/>
        </a:lnSpc>
        <a:spcBef>
          <a:spcPct val="50000"/>
        </a:spcBef>
        <a:spcAft>
          <a:spcPct val="0"/>
        </a:spcAft>
        <a:buClr>
          <a:srgbClr val="64A03C"/>
        </a:buClr>
        <a:buChar char="•"/>
        <a:defRPr sz="1400">
          <a:solidFill>
            <a:srgbClr val="29292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hpc.nih.gov/docs/connec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oxygen.nimh.nih.gov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b.iu.edu/d/acf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ldp.org/LDP/Bash-Beginners-Guide/html/Bash-Beginners-Guide.html#chap_0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810125" y="2022475"/>
            <a:ext cx="4248150" cy="1447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fMRI Data collection, QA and preprocessing</a:t>
            </a:r>
          </a:p>
        </p:txBody>
      </p:sp>
      <p:sp>
        <p:nvSpPr>
          <p:cNvPr id="8194" name="Subtitle 4"/>
          <p:cNvSpPr>
            <a:spLocks noGrp="1"/>
          </p:cNvSpPr>
          <p:nvPr>
            <p:ph type="body" sz="quarter" idx="10"/>
          </p:nvPr>
        </p:nvSpPr>
        <p:spPr bwMode="auto">
          <a:xfrm>
            <a:off x="4116388" y="3667125"/>
            <a:ext cx="3529012" cy="21050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i="1" dirty="0">
                <a:latin typeface="Arial" charset="0"/>
                <a:ea typeface="ＭＳ Ｐゴシック" charset="0"/>
              </a:rPr>
              <a:t>Jennifer Evans</a:t>
            </a:r>
          </a:p>
          <a:p>
            <a:pPr eaLnBrk="1" hangingPunct="1">
              <a:lnSpc>
                <a:spcPct val="80000"/>
              </a:lnSpc>
            </a:pPr>
            <a:endParaRPr lang="en-US" i="1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1600" dirty="0">
                <a:latin typeface="Arial" charset="0"/>
                <a:ea typeface="ＭＳ Ｐゴシック" charset="0"/>
              </a:rPr>
              <a:t>Feb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 should help reproduced the problem</a:t>
            </a:r>
          </a:p>
          <a:p>
            <a:r>
              <a:rPr lang="en-US" dirty="0"/>
              <a:t>Make a note of the full command AND the output, with emphasis on the error that was generated.  Also include where the command was run.</a:t>
            </a:r>
          </a:p>
          <a:p>
            <a:pPr lvl="1"/>
            <a:r>
              <a:rPr lang="en-US" dirty="0"/>
              <a:t>One way to do this is to copy (right click menu) and paste from the terminal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report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5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8559" y="1419032"/>
            <a:ext cx="4315341" cy="4753168"/>
          </a:xfrm>
        </p:spPr>
        <p:txBody>
          <a:bodyPr/>
          <a:lstStyle/>
          <a:p>
            <a:r>
              <a:rPr lang="en-US" dirty="0"/>
              <a:t>High performance computing @ NIH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https://hpc.nih.gov/docs/connect.html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helix.nih.gov</a:t>
            </a:r>
            <a:r>
              <a:rPr lang="en-US" dirty="0"/>
              <a:t> or </a:t>
            </a:r>
            <a:r>
              <a:rPr lang="en-US" dirty="0" err="1"/>
              <a:t>felix.nimh.nih.gov</a:t>
            </a:r>
            <a:endParaRPr lang="en-US" dirty="0"/>
          </a:p>
          <a:p>
            <a:pPr lvl="1"/>
            <a:r>
              <a:rPr lang="en-US" dirty="0"/>
              <a:t>Require standard NIH login (separate account)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@ NIH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9" y="1330000"/>
            <a:ext cx="4290891" cy="32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6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an NMRF account: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foley.nmrf.nih.gov</a:t>
            </a:r>
            <a:r>
              <a:rPr lang="en-US" dirty="0"/>
              <a:t>/accounts/</a:t>
            </a:r>
            <a:r>
              <a:rPr lang="en-US" dirty="0" err="1"/>
              <a:t>RegiDICOMAcct.php</a:t>
            </a:r>
            <a:endParaRPr lang="en-US" dirty="0"/>
          </a:p>
          <a:p>
            <a:r>
              <a:rPr lang="en-US" dirty="0"/>
              <a:t>Data from the scanner are pushed to a </a:t>
            </a:r>
            <a:r>
              <a:rPr lang="en-US" dirty="0" err="1"/>
              <a:t>dicom</a:t>
            </a:r>
            <a:r>
              <a:rPr lang="en-US" dirty="0"/>
              <a:t> server called Packrat on the </a:t>
            </a:r>
            <a:r>
              <a:rPr lang="en-US" dirty="0" err="1"/>
              <a:t>nimh</a:t>
            </a:r>
            <a:r>
              <a:rPr lang="en-US" dirty="0"/>
              <a:t> intranet, accessible using your standard NIH network login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https://oxygen.nimh.nih.gov</a:t>
            </a:r>
            <a:endParaRPr lang="en-US" dirty="0"/>
          </a:p>
          <a:p>
            <a:r>
              <a:rPr lang="en-US" dirty="0"/>
              <a:t>Should move data ASAP (within a day)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the scanner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04" y="4082259"/>
            <a:ext cx="3927567" cy="242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8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3"/>
          <p:cNvSpPr>
            <a:spLocks noGrp="1"/>
          </p:cNvSpPr>
          <p:nvPr>
            <p:ph type="title"/>
          </p:nvPr>
        </p:nvSpPr>
        <p:spPr>
          <a:xfrm>
            <a:off x="244475" y="317500"/>
            <a:ext cx="8534400" cy="420688"/>
          </a:xfrm>
        </p:spPr>
        <p:txBody>
          <a:bodyPr rtlCol="0" anchor="t">
            <a:normAutofit fontScale="90000"/>
          </a:bodyPr>
          <a:lstStyle/>
          <a:p>
            <a:pPr>
              <a:defRPr/>
            </a:pPr>
            <a:r>
              <a:rPr lang="en-US" dirty="0"/>
              <a:t>Data format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D1A470-08FB-AC49-8D04-178CDA18D945}" type="slidenum">
              <a:rPr lang="en-US" sz="900"/>
              <a:pPr eaLnBrk="1" hangingPunct="1"/>
              <a:t>13</a:t>
            </a:fld>
            <a:endParaRPr lang="en-US" sz="900"/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 bwMode="auto">
          <a:xfrm>
            <a:off x="219075" y="1419225"/>
            <a:ext cx="8623300" cy="47529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charset="0"/>
              </a:rPr>
              <a:t>The downloaded data is stored in a tar file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What is a tar file?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  <a:hlinkClick r:id="rId2"/>
              </a:rPr>
              <a:t>https://kb.iu.edu/d/acfi</a:t>
            </a:r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</a:rPr>
              <a:t>It contains a directory structure from the scanner where the data is found in the last directory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The data directory contains a </a:t>
            </a:r>
            <a:r>
              <a:rPr lang="en-US" dirty="0" err="1">
                <a:latin typeface="Arial" charset="0"/>
                <a:ea typeface="ＭＳ Ｐゴシック" charset="0"/>
              </a:rPr>
              <a:t>README_Study.txt</a:t>
            </a:r>
            <a:r>
              <a:rPr lang="en-US" dirty="0">
                <a:latin typeface="Arial" charset="0"/>
                <a:ea typeface="ＭＳ Ｐゴシック" charset="0"/>
              </a:rPr>
              <a:t> file describing the scans in each </a:t>
            </a:r>
            <a:r>
              <a:rPr lang="en-US" dirty="0" err="1">
                <a:latin typeface="Arial" charset="0"/>
                <a:ea typeface="ＭＳ Ｐゴシック" charset="0"/>
              </a:rPr>
              <a:t>mr</a:t>
            </a:r>
            <a:r>
              <a:rPr lang="en-US" dirty="0">
                <a:latin typeface="Arial" charset="0"/>
                <a:ea typeface="ＭＳ Ｐゴシック" charset="0"/>
              </a:rPr>
              <a:t>_* directory (which also contain a README file)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The data those directories is in </a:t>
            </a:r>
            <a:r>
              <a:rPr lang="en-US" dirty="0" err="1">
                <a:latin typeface="Arial" charset="0"/>
                <a:ea typeface="ＭＳ Ｐゴシック" charset="0"/>
              </a:rPr>
              <a:t>dicom</a:t>
            </a:r>
            <a:r>
              <a:rPr lang="en-US" dirty="0">
                <a:latin typeface="Arial" charset="0"/>
                <a:ea typeface="ＭＳ Ｐゴシック" charset="0"/>
              </a:rPr>
              <a:t> format, usually one per volume</a:t>
            </a:r>
          </a:p>
          <a:p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</a:rPr>
              <a:t>To </a:t>
            </a:r>
            <a:r>
              <a:rPr lang="en-US" dirty="0" err="1">
                <a:latin typeface="Arial" charset="0"/>
                <a:ea typeface="ＭＳ Ｐゴシック" charset="0"/>
              </a:rPr>
              <a:t>untar</a:t>
            </a:r>
            <a:r>
              <a:rPr lang="en-US" dirty="0">
                <a:latin typeface="Arial" charset="0"/>
                <a:ea typeface="ＭＳ Ｐゴシック" charset="0"/>
              </a:rPr>
              <a:t> the *.</a:t>
            </a:r>
            <a:r>
              <a:rPr lang="en-US" dirty="0" err="1">
                <a:latin typeface="Arial" charset="0"/>
                <a:ea typeface="ＭＳ Ｐゴシック" charset="0"/>
              </a:rPr>
              <a:t>tgz</a:t>
            </a:r>
            <a:r>
              <a:rPr lang="en-US" dirty="0">
                <a:latin typeface="Arial" charset="0"/>
                <a:ea typeface="ＭＳ Ｐゴシック" charset="0"/>
              </a:rPr>
              <a:t> file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tar </a:t>
            </a:r>
            <a:r>
              <a:rPr lang="en-US" dirty="0" err="1">
                <a:latin typeface="Arial" charset="0"/>
                <a:ea typeface="ＭＳ Ｐゴシック" charset="0"/>
              </a:rPr>
              <a:t>zxvf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7FAA4A"/>
                </a:solidFill>
                <a:latin typeface="Arial" charset="0"/>
                <a:ea typeface="ＭＳ Ｐゴシック" charset="0"/>
              </a:rPr>
              <a:t>the_file</a:t>
            </a:r>
            <a:endParaRPr lang="en-US" dirty="0">
              <a:solidFill>
                <a:srgbClr val="7FAA4A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PII is not supposed to reside permanently on the HPC computers</a:t>
            </a:r>
          </a:p>
          <a:p>
            <a:r>
              <a:rPr lang="en-US" dirty="0"/>
              <a:t>PII is contained in:</a:t>
            </a:r>
          </a:p>
          <a:p>
            <a:pPr lvl="1"/>
            <a:r>
              <a:rPr lang="en-US" dirty="0"/>
              <a:t>The name of the tar file</a:t>
            </a:r>
          </a:p>
          <a:p>
            <a:pPr lvl="1"/>
            <a:r>
              <a:rPr lang="en-US" dirty="0"/>
              <a:t>The contents of the tar file:</a:t>
            </a:r>
          </a:p>
          <a:p>
            <a:pPr lvl="2"/>
            <a:r>
              <a:rPr lang="en-US" dirty="0"/>
              <a:t>The dicom file headers (all of them)</a:t>
            </a:r>
          </a:p>
          <a:p>
            <a:pPr lvl="2"/>
            <a:r>
              <a:rPr lang="en-US" dirty="0"/>
              <a:t>The README-Study files</a:t>
            </a:r>
          </a:p>
          <a:p>
            <a:endParaRPr lang="en-US" dirty="0"/>
          </a:p>
          <a:p>
            <a:r>
              <a:rPr lang="en-US" dirty="0"/>
              <a:t>Only put tar files and dicom files in the temporary directory</a:t>
            </a:r>
          </a:p>
          <a:p>
            <a:r>
              <a:rPr lang="en-US" dirty="0"/>
              <a:t>Clean up after you have expanded and converted the dicoms to nifitis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PII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directories: cd the_directory</a:t>
            </a:r>
          </a:p>
          <a:p>
            <a:pPr lvl="1"/>
            <a:r>
              <a:rPr lang="en-US" dirty="0"/>
              <a:t>The current directory is .</a:t>
            </a:r>
          </a:p>
          <a:p>
            <a:pPr lvl="1"/>
            <a:r>
              <a:rPr lang="en-US" dirty="0"/>
              <a:t>One directory up is .. (two levels up is ../.. etc)</a:t>
            </a:r>
          </a:p>
          <a:p>
            <a:r>
              <a:rPr lang="en-US" dirty="0"/>
              <a:t>List directory contents: ls</a:t>
            </a:r>
          </a:p>
          <a:p>
            <a:pPr lvl="1"/>
            <a:r>
              <a:rPr lang="en-US" dirty="0"/>
              <a:t>ls –l lists the directory contents as a list</a:t>
            </a:r>
          </a:p>
          <a:p>
            <a:r>
              <a:rPr lang="en-US" dirty="0"/>
              <a:t>Show current directory: pwd</a:t>
            </a:r>
          </a:p>
          <a:p>
            <a:r>
              <a:rPr lang="en-US" dirty="0">
                <a:solidFill>
                  <a:srgbClr val="000000"/>
                </a:solidFill>
              </a:rPr>
              <a:t>Move the file: mv (also works to rename file)</a:t>
            </a:r>
          </a:p>
          <a:p>
            <a:r>
              <a:rPr lang="en-US" dirty="0">
                <a:solidFill>
                  <a:srgbClr val="000000"/>
                </a:solidFill>
              </a:rPr>
              <a:t>3dinfo: info about the imaging file</a:t>
            </a:r>
          </a:p>
          <a:p>
            <a:r>
              <a:rPr lang="en-US" dirty="0"/>
              <a:t>* wildcard for any number of characters</a:t>
            </a:r>
          </a:p>
          <a:p>
            <a:r>
              <a:rPr lang="en-US" dirty="0"/>
              <a:t>? Any one character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http://www.tldp.org/LDP/Bash-Beginners-Guide/html/Bash-Beginners-Guide.html#chap_01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6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</a:t>
            </a:r>
          </a:p>
          <a:p>
            <a:r>
              <a:rPr lang="en-US" dirty="0" err="1"/>
              <a:t>Physio</a:t>
            </a:r>
            <a:r>
              <a:rPr lang="en-US" dirty="0"/>
              <a:t> data quality</a:t>
            </a:r>
          </a:p>
          <a:p>
            <a:r>
              <a:rPr lang="en-US" dirty="0" err="1"/>
              <a:t>tSNR</a:t>
            </a:r>
            <a:endParaRPr lang="en-US" dirty="0"/>
          </a:p>
          <a:p>
            <a:r>
              <a:rPr lang="en-US" dirty="0" err="1"/>
              <a:t>Behaviour</a:t>
            </a:r>
            <a:r>
              <a:rPr lang="en-US" dirty="0"/>
              <a:t> (task response)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afni_proc wrapper script</a:t>
            </a:r>
          </a:p>
          <a:p>
            <a:endParaRPr lang="en-US" dirty="0"/>
          </a:p>
          <a:p>
            <a:r>
              <a:rPr lang="en-US" dirty="0"/>
              <a:t>Basic pipeline</a:t>
            </a:r>
          </a:p>
          <a:p>
            <a:pPr lvl="1"/>
            <a:r>
              <a:rPr lang="en-US" dirty="0" err="1"/>
              <a:t>Physio</a:t>
            </a:r>
            <a:r>
              <a:rPr lang="en-US" dirty="0"/>
              <a:t> correction</a:t>
            </a:r>
          </a:p>
          <a:p>
            <a:pPr lvl="1"/>
            <a:r>
              <a:rPr lang="en-US" dirty="0"/>
              <a:t>Slice timing correction</a:t>
            </a:r>
          </a:p>
          <a:p>
            <a:pPr lvl="1"/>
            <a:r>
              <a:rPr lang="en-US" dirty="0"/>
              <a:t>motion correction</a:t>
            </a:r>
          </a:p>
          <a:p>
            <a:pPr lvl="1"/>
            <a:r>
              <a:rPr lang="en-US" dirty="0"/>
              <a:t>Alignment to anatomical and standard template (usually MNI)</a:t>
            </a:r>
          </a:p>
          <a:p>
            <a:pPr lvl="1"/>
            <a:r>
              <a:rPr lang="en-US" dirty="0"/>
              <a:t>Task regression (with nuisance </a:t>
            </a:r>
            <a:r>
              <a:rPr lang="en-US" dirty="0" err="1"/>
              <a:t>regressors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43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where the scripts will be run:</a:t>
            </a:r>
          </a:p>
          <a:p>
            <a:pPr marL="320675" lvl="1" indent="0">
              <a:buNone/>
            </a:pPr>
            <a:r>
              <a:rPr lang="en-US" dirty="0"/>
              <a:t>0) the subject database</a:t>
            </a:r>
          </a:p>
          <a:p>
            <a:pPr marL="658813" lvl="2" indent="0">
              <a:buNone/>
            </a:pPr>
            <a:r>
              <a:rPr lang="en-US" dirty="0" err="1">
                <a:solidFill>
                  <a:srgbClr val="7FAA4A"/>
                </a:solidFill>
              </a:rPr>
              <a:t>smb</a:t>
            </a:r>
            <a:r>
              <a:rPr lang="en-US" dirty="0">
                <a:solidFill>
                  <a:srgbClr val="7FAA4A"/>
                </a:solidFill>
              </a:rPr>
              <a:t>://nimhirp-ds1.nih.gov/</a:t>
            </a:r>
            <a:r>
              <a:rPr lang="en-US" dirty="0" err="1">
                <a:solidFill>
                  <a:srgbClr val="7FAA4A"/>
                </a:solidFill>
              </a:rPr>
              <a:t>snmdzarate</a:t>
            </a:r>
            <a:r>
              <a:rPr lang="en-US" dirty="0">
                <a:solidFill>
                  <a:srgbClr val="7FAA4A"/>
                </a:solidFill>
              </a:rPr>
              <a:t>$/Database</a:t>
            </a:r>
          </a:p>
          <a:p>
            <a:pPr marL="944563" lvl="2" indent="-285750"/>
            <a:r>
              <a:rPr lang="en-US" dirty="0"/>
              <a:t>Getting the subject number</a:t>
            </a:r>
          </a:p>
          <a:p>
            <a:pPr marL="320675" lvl="1" indent="0">
              <a:buNone/>
            </a:pPr>
            <a:r>
              <a:rPr lang="en-US" dirty="0"/>
              <a:t>2) the tmp_tar directory (dicoms)</a:t>
            </a:r>
          </a:p>
          <a:p>
            <a:pPr marL="658813" lvl="2" indent="0">
              <a:buNone/>
            </a:pPr>
            <a:r>
              <a:rPr lang="en-US" dirty="0">
                <a:solidFill>
                  <a:srgbClr val="7FAA4A"/>
                </a:solidFill>
              </a:rPr>
              <a:t>/data/MoodGroup/15M0188/tmp_tar</a:t>
            </a:r>
          </a:p>
          <a:p>
            <a:pPr marL="944563" lvl="2" indent="-285750"/>
            <a:r>
              <a:rPr lang="en-US" dirty="0">
                <a:solidFill>
                  <a:srgbClr val="002345"/>
                </a:solidFill>
              </a:rPr>
              <a:t>Unpacking the data from the tar file</a:t>
            </a:r>
          </a:p>
          <a:p>
            <a:pPr marL="944563" lvl="2" indent="-285750"/>
            <a:r>
              <a:rPr lang="en-US" dirty="0">
                <a:solidFill>
                  <a:srgbClr val="002345"/>
                </a:solidFill>
              </a:rPr>
              <a:t>Converting the data from </a:t>
            </a:r>
            <a:r>
              <a:rPr lang="en-US" dirty="0" err="1">
                <a:solidFill>
                  <a:srgbClr val="002345"/>
                </a:solidFill>
              </a:rPr>
              <a:t>dicoms</a:t>
            </a:r>
            <a:r>
              <a:rPr lang="en-US" dirty="0">
                <a:solidFill>
                  <a:srgbClr val="002345"/>
                </a:solidFill>
              </a:rPr>
              <a:t> to </a:t>
            </a:r>
            <a:r>
              <a:rPr lang="en-US" dirty="0" err="1">
                <a:solidFill>
                  <a:srgbClr val="002345"/>
                </a:solidFill>
              </a:rPr>
              <a:t>nifti</a:t>
            </a:r>
            <a:endParaRPr lang="en-US" dirty="0">
              <a:solidFill>
                <a:srgbClr val="002345"/>
              </a:solidFill>
            </a:endParaRPr>
          </a:p>
          <a:p>
            <a:pPr marL="320675" lvl="1" indent="0">
              <a:buNone/>
            </a:pPr>
            <a:r>
              <a:rPr lang="en-US" dirty="0"/>
              <a:t>3) the subject’s raw data directory</a:t>
            </a:r>
            <a:endParaRPr lang="en-US" sz="1600" dirty="0">
              <a:solidFill>
                <a:srgbClr val="7FAA4A"/>
              </a:solidFill>
            </a:endParaRPr>
          </a:p>
          <a:p>
            <a:pPr marL="658813" lvl="2" indent="0">
              <a:buNone/>
            </a:pPr>
            <a:r>
              <a:rPr lang="en-US" dirty="0">
                <a:solidFill>
                  <a:srgbClr val="7FAA4A"/>
                </a:solidFill>
              </a:rPr>
              <a:t>/data/MoodGroup/15M0188_fMRI_analysis/SUBJECT_NAME/</a:t>
            </a:r>
          </a:p>
          <a:p>
            <a:pPr marL="944563" lvl="2" indent="-285750"/>
            <a:r>
              <a:rPr lang="en-US" sz="1400" dirty="0">
                <a:solidFill>
                  <a:srgbClr val="002345"/>
                </a:solidFill>
              </a:rPr>
              <a:t>Creating the physiological regressors</a:t>
            </a:r>
            <a:endParaRPr lang="en-US" sz="1400" dirty="0"/>
          </a:p>
          <a:p>
            <a:pPr marL="320675" lvl="1" indent="0">
              <a:buNone/>
            </a:pPr>
            <a:r>
              <a:rPr lang="en-US" dirty="0"/>
              <a:t>4) The subject’s analysis directory</a:t>
            </a:r>
          </a:p>
          <a:p>
            <a:pPr marL="658813" lvl="2" indent="0">
              <a:buNone/>
            </a:pPr>
            <a:r>
              <a:rPr lang="en-US" dirty="0">
                <a:solidFill>
                  <a:srgbClr val="7FAA4A"/>
                </a:solidFill>
              </a:rPr>
              <a:t>/data/MoodGroup/15M0188_fMRI_analysis/SUBJECT_NAME/</a:t>
            </a:r>
            <a:r>
              <a:rPr lang="en-US" dirty="0"/>
              <a:t>		</a:t>
            </a:r>
            <a:endParaRPr lang="en-US" dirty="0">
              <a:solidFill>
                <a:srgbClr val="7FAA4A"/>
              </a:solidFill>
            </a:endParaRPr>
          </a:p>
          <a:p>
            <a:pPr marL="944563" lvl="2" indent="-285750"/>
            <a:r>
              <a:rPr lang="en-US" dirty="0">
                <a:solidFill>
                  <a:srgbClr val="002345"/>
                </a:solidFill>
              </a:rPr>
              <a:t>Running the preprocessing script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5276" y="290513"/>
            <a:ext cx="8709024" cy="463550"/>
          </a:xfrm>
        </p:spPr>
        <p:txBody>
          <a:bodyPr/>
          <a:lstStyle/>
          <a:p>
            <a:r>
              <a:rPr lang="en-US" dirty="0"/>
              <a:t>An overview of where things will happen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7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data from Packrat </a:t>
            </a:r>
          </a:p>
          <a:p>
            <a:r>
              <a:rPr lang="en-US" dirty="0"/>
              <a:t>Put the data in the right subject directory in</a:t>
            </a:r>
          </a:p>
          <a:p>
            <a:pPr marL="0" indent="0">
              <a:buNone/>
            </a:pPr>
            <a:r>
              <a:rPr lang="en-US" dirty="0"/>
              <a:t>	/data/</a:t>
            </a:r>
            <a:r>
              <a:rPr lang="en-US" dirty="0" err="1"/>
              <a:t>MoodGroup</a:t>
            </a:r>
            <a:r>
              <a:rPr lang="en-US" dirty="0"/>
              <a:t>/15M01888</a:t>
            </a:r>
          </a:p>
          <a:p>
            <a:pPr lvl="1"/>
            <a:r>
              <a:rPr lang="en-US" dirty="0"/>
              <a:t>Commands: </a:t>
            </a:r>
            <a:r>
              <a:rPr lang="en-US" dirty="0" err="1"/>
              <a:t>mkdir</a:t>
            </a:r>
            <a:r>
              <a:rPr lang="en-US" dirty="0"/>
              <a:t>, mv, cd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Download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6246B3-B0CA-2047-AED9-3D8D88ABB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59" y="1419032"/>
            <a:ext cx="8624589" cy="5002316"/>
          </a:xfrm>
        </p:spPr>
        <p:txBody>
          <a:bodyPr/>
          <a:lstStyle/>
          <a:p>
            <a:r>
              <a:rPr lang="en-US" dirty="0"/>
              <a:t>Before (&gt;week):</a:t>
            </a:r>
          </a:p>
          <a:p>
            <a:pPr lvl="1"/>
            <a:r>
              <a:rPr lang="en-US" dirty="0"/>
              <a:t>Book time</a:t>
            </a:r>
          </a:p>
          <a:p>
            <a:pPr lvl="2"/>
            <a:r>
              <a:rPr lang="en-US" dirty="0"/>
              <a:t>FMRIF calendar</a:t>
            </a:r>
          </a:p>
          <a:p>
            <a:pPr lvl="2"/>
            <a:r>
              <a:rPr lang="en-US" dirty="0"/>
              <a:t>7T overall times</a:t>
            </a:r>
          </a:p>
          <a:p>
            <a:pPr lvl="1"/>
            <a:r>
              <a:rPr lang="en-US" dirty="0"/>
              <a:t>Request tech</a:t>
            </a:r>
          </a:p>
          <a:p>
            <a:r>
              <a:rPr lang="en-US" dirty="0"/>
              <a:t>Day of:</a:t>
            </a:r>
          </a:p>
          <a:p>
            <a:pPr lvl="1"/>
            <a:r>
              <a:rPr lang="en-US" dirty="0"/>
              <a:t>Scan request</a:t>
            </a:r>
          </a:p>
          <a:p>
            <a:pPr lvl="1"/>
            <a:r>
              <a:rPr lang="en-US" dirty="0"/>
              <a:t>Run sheet</a:t>
            </a:r>
          </a:p>
          <a:p>
            <a:pPr lvl="1"/>
            <a:r>
              <a:rPr lang="en-US" dirty="0"/>
              <a:t>Screening form (pregnancy test if required)</a:t>
            </a:r>
          </a:p>
          <a:p>
            <a:pPr lvl="1"/>
            <a:r>
              <a:rPr lang="en-US" dirty="0"/>
              <a:t>Scan instructions</a:t>
            </a:r>
          </a:p>
          <a:p>
            <a:r>
              <a:rPr lang="en-US" dirty="0"/>
              <a:t>After scan:</a:t>
            </a:r>
          </a:p>
          <a:p>
            <a:pPr lvl="1"/>
            <a:r>
              <a:rPr lang="en-US" dirty="0"/>
              <a:t>Data transfer &amp; QA</a:t>
            </a:r>
          </a:p>
          <a:p>
            <a:pPr lvl="1"/>
            <a:r>
              <a:rPr lang="en-US" dirty="0"/>
              <a:t>File run sheet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C00E7-7824-AC45-94A8-E61CA8BC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 of things to do before a scan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D67F9-C7C8-AE4F-B01F-73D7BA697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2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evansjw@helix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:]$ </a:t>
            </a:r>
            <a:r>
              <a:rPr lang="en-US" sz="1600" dirty="0"/>
              <a:t>cd </a:t>
            </a:r>
            <a:r>
              <a:rPr lang="en-US" sz="1600" dirty="0">
                <a:solidFill>
                  <a:srgbClr val="7FAA4A"/>
                </a:solidFill>
              </a:rPr>
              <a:t>/data/</a:t>
            </a:r>
            <a:r>
              <a:rPr lang="en-US" sz="1600" dirty="0" err="1">
                <a:solidFill>
                  <a:srgbClr val="7FAA4A"/>
                </a:solidFill>
              </a:rPr>
              <a:t>MoodGroup</a:t>
            </a:r>
            <a:r>
              <a:rPr lang="en-US" sz="1600" dirty="0">
                <a:solidFill>
                  <a:srgbClr val="7FAA4A"/>
                </a:solidFill>
              </a:rPr>
              <a:t>/15M0188/</a:t>
            </a:r>
            <a:endParaRPr lang="en-US" dirty="0">
              <a:solidFill>
                <a:srgbClr val="7FAA4A"/>
              </a:solidFill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7F7F7F"/>
                </a:solidFill>
              </a:rPr>
              <a:t>[evansjw@helix tmp_tar]$ </a:t>
            </a:r>
            <a:r>
              <a:rPr lang="pl-PL" sz="1600" dirty="0">
                <a:solidFill>
                  <a:srgbClr val="7FAA4A"/>
                </a:solidFill>
              </a:rPr>
              <a:t>mv ~/Downloads/</a:t>
            </a:r>
            <a:r>
              <a:rPr lang="en-US" sz="1600" dirty="0">
                <a:solidFill>
                  <a:srgbClr val="7FAA4A"/>
                </a:solidFill>
              </a:rPr>
              <a:t>SUBJECT_NAME-12345678-20160516-4000400071-DICOM.tgz /data/MoodGroup/15M0188/tmp_tar</a:t>
            </a:r>
          </a:p>
          <a:p>
            <a:pPr marL="0" indent="0">
              <a:buNone/>
            </a:pPr>
            <a:endParaRPr lang="en-US" sz="1600" dirty="0">
              <a:solidFill>
                <a:srgbClr val="7FAA4A"/>
              </a:solidFill>
            </a:endParaRPr>
          </a:p>
          <a:p>
            <a:r>
              <a:rPr lang="en-US" dirty="0"/>
              <a:t>Check to see if it worked</a:t>
            </a:r>
            <a:endParaRPr lang="pl-PL" sz="1600" dirty="0"/>
          </a:p>
          <a:p>
            <a:pPr marL="0" indent="0">
              <a:buNone/>
            </a:pPr>
            <a:r>
              <a:rPr lang="pl-PL" sz="1600" dirty="0">
                <a:solidFill>
                  <a:srgbClr val="7F7F7F"/>
                </a:solidFill>
              </a:rPr>
              <a:t>[evansjw@helix tmp_tar]$ </a:t>
            </a:r>
            <a:r>
              <a:rPr lang="pl-PL" sz="1600" dirty="0"/>
              <a:t>ls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4E81BE"/>
                </a:solidFill>
              </a:rPr>
              <a:t>SUBJECT_NAME-12345678-20160516-4000400071-DICOM.tgz</a:t>
            </a:r>
            <a:endParaRPr lang="en-US" sz="1600" dirty="0">
              <a:solidFill>
                <a:srgbClr val="7FAA4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3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smb</a:t>
            </a:r>
            <a:r>
              <a:rPr lang="en-US" dirty="0"/>
              <a:t>://nimhirp-ds1.nih.gov/</a:t>
            </a:r>
            <a:r>
              <a:rPr lang="en-US" dirty="0" err="1"/>
              <a:t>snmdzarate</a:t>
            </a:r>
            <a:r>
              <a:rPr lang="en-US" dirty="0"/>
              <a:t>$/Database/</a:t>
            </a:r>
          </a:p>
          <a:p>
            <a:pPr lvl="0"/>
            <a:r>
              <a:rPr lang="en-US" dirty="0"/>
              <a:t>Go to the Access </a:t>
            </a:r>
            <a:r>
              <a:rPr lang="en-US" dirty="0" err="1"/>
              <a:t>SubjectData</a:t>
            </a:r>
            <a:r>
              <a:rPr lang="en-US" dirty="0"/>
              <a:t> Database</a:t>
            </a:r>
          </a:p>
          <a:p>
            <a:pPr lvl="0"/>
            <a:r>
              <a:rPr lang="en-US" dirty="0"/>
              <a:t>Open the table labeled “Subject Data”</a:t>
            </a:r>
          </a:p>
          <a:p>
            <a:pPr lvl="0"/>
            <a:r>
              <a:rPr lang="en-US" dirty="0"/>
              <a:t>Determine if the subject you are downloading data for is in the table.  </a:t>
            </a:r>
          </a:p>
          <a:p>
            <a:pPr lvl="1"/>
            <a:r>
              <a:rPr lang="en-US" dirty="0"/>
              <a:t>If yes, record the number in the “</a:t>
            </a:r>
            <a:r>
              <a:rPr lang="en-US" dirty="0" err="1"/>
              <a:t>MasterSubjectID</a:t>
            </a:r>
            <a:r>
              <a:rPr lang="en-US" dirty="0"/>
              <a:t>”</a:t>
            </a:r>
          </a:p>
          <a:p>
            <a:pPr lvl="1"/>
            <a:r>
              <a:rPr lang="en-US"/>
              <a:t>If no, add the subject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‘master’ subject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9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Untar</a:t>
            </a:r>
            <a:r>
              <a:rPr lang="en-US" dirty="0"/>
              <a:t> the </a:t>
            </a:r>
            <a:r>
              <a:rPr lang="en-US" dirty="0" err="1"/>
              <a:t>dowloaded</a:t>
            </a:r>
            <a:r>
              <a:rPr lang="en-US" dirty="0"/>
              <a:t> data file</a:t>
            </a:r>
          </a:p>
          <a:p>
            <a:pPr lvl="1"/>
            <a:r>
              <a:rPr lang="en-US" dirty="0"/>
              <a:t>Command: </a:t>
            </a:r>
            <a:r>
              <a:rPr lang="en-US"/>
              <a:t>tar xzvf</a:t>
            </a:r>
            <a:endParaRPr lang="en-US" dirty="0"/>
          </a:p>
          <a:p>
            <a:r>
              <a:rPr lang="en-US" dirty="0"/>
              <a:t>Make the subject’s analysis directory</a:t>
            </a:r>
          </a:p>
          <a:p>
            <a:pPr lvl="1"/>
            <a:r>
              <a:rPr lang="en-US" dirty="0"/>
              <a:t>Command: </a:t>
            </a:r>
            <a:r>
              <a:rPr lang="en-US" dirty="0" err="1"/>
              <a:t>mkdir</a:t>
            </a:r>
            <a:endParaRPr lang="en-US" dirty="0"/>
          </a:p>
          <a:p>
            <a:r>
              <a:rPr lang="en-US" dirty="0"/>
              <a:t>Convert the data to </a:t>
            </a:r>
            <a:r>
              <a:rPr lang="en-US" dirty="0" err="1"/>
              <a:t>nifti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Command: README2nii.py</a:t>
            </a:r>
          </a:p>
          <a:p>
            <a:r>
              <a:rPr lang="en-US" dirty="0"/>
              <a:t>Check to see if it worked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convert the data from </a:t>
            </a:r>
            <a:r>
              <a:rPr lang="en-US" dirty="0" err="1"/>
              <a:t>dicom</a:t>
            </a:r>
            <a:r>
              <a:rPr lang="en-US" dirty="0"/>
              <a:t> to </a:t>
            </a:r>
            <a:r>
              <a:rPr lang="en-US" dirty="0" err="1"/>
              <a:t>nifti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1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076132"/>
            <a:ext cx="9144000" cy="547706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[evansjw@helix:]$ </a:t>
            </a:r>
            <a:r>
              <a:rPr lang="en-US" sz="1600" dirty="0"/>
              <a:t>cd </a:t>
            </a:r>
            <a:r>
              <a:rPr lang="en-US" sz="1600" dirty="0">
                <a:solidFill>
                  <a:srgbClr val="7FAA4A"/>
                </a:solidFill>
              </a:rPr>
              <a:t>/data/MoodGroup/15M0188/tmp_tar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7F7F7F"/>
                </a:solidFill>
              </a:rPr>
              <a:t>[evansjw@helix tmp_tar]$ </a:t>
            </a:r>
            <a:r>
              <a:rPr lang="pl-PL" sz="1600" dirty="0"/>
              <a:t>ls</a:t>
            </a:r>
          </a:p>
          <a:p>
            <a:pPr marL="0" indent="0">
              <a:buNone/>
            </a:pPr>
            <a:r>
              <a:rPr lang="hu-HU" sz="1200" dirty="0">
                <a:solidFill>
                  <a:srgbClr val="4E81BE"/>
                </a:solidFill>
              </a:rPr>
              <a:t>SUBJECT_NAME-12345678-20160516-4000400071-DICOM.tgz</a:t>
            </a:r>
            <a:endParaRPr lang="en-US" sz="1200" dirty="0">
              <a:solidFill>
                <a:srgbClr val="7FAA4A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F7F7F"/>
                </a:solidFill>
              </a:rPr>
              <a:t>[</a:t>
            </a:r>
            <a:r>
              <a:rPr lang="en-US" sz="1600" dirty="0" err="1">
                <a:solidFill>
                  <a:srgbClr val="7F7F7F"/>
                </a:solidFill>
              </a:rPr>
              <a:t>evansjw@helix</a:t>
            </a:r>
            <a:r>
              <a:rPr lang="en-US" sz="1600" dirty="0">
                <a:solidFill>
                  <a:srgbClr val="7F7F7F"/>
                </a:solidFill>
              </a:rPr>
              <a:t> 20160516_7T]$ </a:t>
            </a:r>
            <a:r>
              <a:rPr lang="en-US" sz="1600" dirty="0"/>
              <a:t>tar </a:t>
            </a:r>
            <a:r>
              <a:rPr lang="en-US" sz="1600" dirty="0" err="1"/>
              <a:t>zxvf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FAA4A"/>
                </a:solidFill>
              </a:rPr>
              <a:t>SUBJECT_NAME-12345678-20160516-4000400071-DICOM.tgz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k-SK" sz="1000" dirty="0">
                <a:solidFill>
                  <a:srgbClr val="4E81BE"/>
                </a:solidFill>
              </a:rPr>
              <a:t>SUBJECT_NAME-12345678/20160516-4000400071/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k-SK" sz="1000" dirty="0">
                <a:solidFill>
                  <a:srgbClr val="4E81BE"/>
                </a:solidFill>
              </a:rPr>
              <a:t>SUBJECT_NAME-12345678/20160516-4000400071/smrs_0012/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k-SK" sz="1000" dirty="0">
                <a:solidFill>
                  <a:srgbClr val="4E81BE"/>
                </a:solidFill>
              </a:rPr>
              <a:t>SUBJECT_NAME-12345678/20160516-4000400071/smrs_0012/press_vmpfc-00001.dcm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k-SK" sz="1000" dirty="0">
                <a:solidFill>
                  <a:srgbClr val="4E81BE"/>
                </a:solidFill>
              </a:rPr>
              <a:t>SUBJECT_NAME-12345678/20160516-4000400071/smrs_0012/README-Series.txt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k-SK" sz="1000" dirty="0">
                <a:solidFill>
                  <a:srgbClr val="4E81BE"/>
                </a:solidFill>
              </a:rPr>
              <a:t>SUBJECT_NAME-12345678/20160516-4000400071/mr_0007/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k-SK" sz="1000" dirty="0">
                <a:solidFill>
                  <a:srgbClr val="4E81BE"/>
                </a:solidFill>
              </a:rPr>
              <a:t>SUBJECT_NAME-12345678/20160516-4000400071/mr_0007/anat_norm_pd_1.0iso-00170.dcm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k-SK" sz="1000" dirty="0">
                <a:solidFill>
                  <a:srgbClr val="4E81BE"/>
                </a:solidFill>
              </a:rPr>
              <a:t>SUBJECT_NAME-12345678/20160516-4000400071/mr_0007/anat_norm_pd_1.0iso-00121.dcm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k-SK" sz="1000" dirty="0">
                <a:solidFill>
                  <a:srgbClr val="4E81BE"/>
                </a:solidFill>
              </a:rPr>
              <a:t>SUBJECT_NAME-12345678/20160516-4000400071/mr_0007/anat_norm_pd_1.0iso-00099.dcm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k-SK" sz="1000" dirty="0">
                <a:solidFill>
                  <a:srgbClr val="4E81BE"/>
                </a:solidFill>
              </a:rPr>
              <a:t>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k-SK" sz="1000" dirty="0">
                <a:solidFill>
                  <a:srgbClr val="4E81BE"/>
                </a:solidFill>
              </a:rPr>
              <a:t>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k-SK" sz="1000" dirty="0">
                <a:solidFill>
                  <a:srgbClr val="4E81BE"/>
                </a:solidFill>
              </a:rPr>
              <a:t>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cs-CZ" sz="1000" dirty="0">
                <a:solidFill>
                  <a:srgbClr val="4E81BE"/>
                </a:solidFill>
              </a:rPr>
              <a:t>SUBJECT_NAME-12345678/20160516-4000400071/mr_0005/mpr_range-00069.dcm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cs-CZ" sz="1000" dirty="0">
                <a:solidFill>
                  <a:srgbClr val="4E81BE"/>
                </a:solidFill>
              </a:rPr>
              <a:t>SUBJECT_NAME-12345678/20160516-4000400071/mr_0005/mpr_range-00096.dcm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cs-CZ" sz="1000" dirty="0">
                <a:solidFill>
                  <a:srgbClr val="4E81BE"/>
                </a:solidFill>
              </a:rPr>
              <a:t>SUBJECT_NAME-12345678/20160516-4000400071/README-</a:t>
            </a:r>
            <a:r>
              <a:rPr lang="cs-CZ" sz="1000" dirty="0" err="1">
                <a:solidFill>
                  <a:srgbClr val="4E81BE"/>
                </a:solidFill>
              </a:rPr>
              <a:t>Study.txt</a:t>
            </a:r>
            <a:endParaRPr lang="en-US" sz="1000" dirty="0">
              <a:solidFill>
                <a:srgbClr val="4E81BE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1000" dirty="0">
              <a:solidFill>
                <a:srgbClr val="4E81BE"/>
              </a:solidFill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7F7F7F"/>
                </a:solidFill>
              </a:rPr>
              <a:t>[evansjw@helix tmp_tar]$</a:t>
            </a:r>
            <a:r>
              <a:rPr lang="pl-PL" sz="1600" dirty="0"/>
              <a:t> ls</a:t>
            </a:r>
          </a:p>
          <a:p>
            <a:pPr marL="0" indent="0">
              <a:buNone/>
            </a:pPr>
            <a:r>
              <a:rPr lang="hu-HU" sz="1200" dirty="0">
                <a:solidFill>
                  <a:srgbClr val="4E81BE"/>
                </a:solidFill>
              </a:rPr>
              <a:t>SUBJECT_NAME-12345678  SUBJECT_NAME-12345678-20160516-4000400071-DICOM.tgz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7F7F7F"/>
                </a:solidFill>
              </a:rPr>
              <a:t>[</a:t>
            </a:r>
            <a:r>
              <a:rPr lang="pl-PL" sz="1600" dirty="0" err="1">
                <a:solidFill>
                  <a:srgbClr val="7F7F7F"/>
                </a:solidFill>
              </a:rPr>
              <a:t>evansjw@helix</a:t>
            </a:r>
            <a:r>
              <a:rPr lang="pl-PL" sz="1600" dirty="0">
                <a:solidFill>
                  <a:srgbClr val="7F7F7F"/>
                </a:solidFill>
              </a:rPr>
              <a:t> 20160516_7T]$</a:t>
            </a:r>
            <a:r>
              <a:rPr lang="pl-PL" sz="1600" dirty="0"/>
              <a:t> cd </a:t>
            </a:r>
            <a:r>
              <a:rPr lang="sk-SK" sz="1600" dirty="0">
                <a:solidFill>
                  <a:srgbClr val="7FAA4A"/>
                </a:solidFill>
              </a:rPr>
              <a:t>SUBJECT_NAME-12345678/20160516-4000400071/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7F7F7F"/>
                </a:solidFill>
              </a:rPr>
              <a:t>[</a:t>
            </a:r>
            <a:r>
              <a:rPr lang="pl-PL" sz="1600" dirty="0" err="1">
                <a:solidFill>
                  <a:srgbClr val="7F7F7F"/>
                </a:solidFill>
              </a:rPr>
              <a:t>evansjw@helix</a:t>
            </a:r>
            <a:r>
              <a:rPr lang="pl-PL" sz="1600" dirty="0">
                <a:solidFill>
                  <a:srgbClr val="7F7F7F"/>
                </a:solidFill>
              </a:rPr>
              <a:t> </a:t>
            </a:r>
            <a:r>
              <a:rPr lang="sk-SK" sz="1600" dirty="0">
                <a:solidFill>
                  <a:schemeClr val="bg1">
                    <a:lumMod val="50000"/>
                  </a:schemeClr>
                </a:solidFill>
              </a:rPr>
              <a:t>20160516-4000400071</a:t>
            </a:r>
            <a:r>
              <a:rPr lang="pl-PL" sz="1600" dirty="0">
                <a:solidFill>
                  <a:srgbClr val="7F7F7F"/>
                </a:solidFill>
              </a:rPr>
              <a:t>]$</a:t>
            </a:r>
            <a:r>
              <a:rPr lang="pl-PL" sz="1600" dirty="0"/>
              <a:t> </a:t>
            </a:r>
            <a:r>
              <a:rPr lang="pl-PL" sz="1600" dirty="0" err="1"/>
              <a:t>ls</a:t>
            </a:r>
            <a:endParaRPr lang="pl-PL" sz="1600" dirty="0"/>
          </a:p>
          <a:p>
            <a:pPr marL="0" indent="0">
              <a:buNone/>
            </a:pPr>
            <a:r>
              <a:rPr lang="cs-CZ" sz="1200" dirty="0">
                <a:solidFill>
                  <a:srgbClr val="4E81BE"/>
                </a:solidFill>
              </a:rPr>
              <a:t>README-</a:t>
            </a:r>
            <a:r>
              <a:rPr lang="cs-CZ" sz="1200" dirty="0" err="1">
                <a:solidFill>
                  <a:srgbClr val="4E81BE"/>
                </a:solidFill>
              </a:rPr>
              <a:t>Study.txt</a:t>
            </a:r>
            <a:r>
              <a:rPr lang="cs-CZ" sz="1200" dirty="0">
                <a:solidFill>
                  <a:srgbClr val="4E81BE"/>
                </a:solidFill>
              </a:rPr>
              <a:t>  mr_0001  mr_0002  mr_0003  mr_0004  mr_0005  mr_0006	mr_0007  mr_0008  mr_0009  mr_0010  smrs_0011  smrs_0012</a:t>
            </a:r>
            <a:endParaRPr lang="hu-HU" sz="1200" dirty="0">
              <a:solidFill>
                <a:srgbClr val="4E81BE"/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5276" y="290513"/>
            <a:ext cx="8696324" cy="463550"/>
          </a:xfrm>
        </p:spPr>
        <p:txBody>
          <a:bodyPr/>
          <a:lstStyle/>
          <a:p>
            <a:r>
              <a:rPr lang="en-US" dirty="0" err="1"/>
              <a:t>Uncompress</a:t>
            </a:r>
            <a:r>
              <a:rPr lang="en-US" dirty="0"/>
              <a:t> (</a:t>
            </a:r>
            <a:r>
              <a:rPr lang="en-US" dirty="0" err="1"/>
              <a:t>untar</a:t>
            </a:r>
            <a:r>
              <a:rPr lang="en-US" dirty="0"/>
              <a:t>) the downloaded scan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52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These files describe the type of images stored in each directory</a:t>
            </a: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They are used to name the files that will be used in future analyses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evansjw@helix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20160516-4000400071]$ </a:t>
            </a:r>
            <a:r>
              <a:rPr lang="en-US" sz="1600" dirty="0"/>
              <a:t>cat </a:t>
            </a:r>
            <a:r>
              <a:rPr lang="en-US" sz="1600" dirty="0">
                <a:solidFill>
                  <a:srgbClr val="6C9E35"/>
                </a:solidFill>
              </a:rPr>
              <a:t>README-</a:t>
            </a:r>
            <a:r>
              <a:rPr lang="en-US" sz="1600" dirty="0" err="1">
                <a:solidFill>
                  <a:srgbClr val="6C9E35"/>
                </a:solidFill>
              </a:rPr>
              <a:t>Study.txt</a:t>
            </a:r>
            <a:r>
              <a:rPr lang="en-US" sz="1600" dirty="0">
                <a:solidFill>
                  <a:srgbClr val="6C9E35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Subject:SUBJECT_NAME-12345678, Study:20160516-4000400071, Series:mr_0001,   Slices:00015, Organized:20160516_12:32, Description:(</a:t>
            </a:r>
            <a:r>
              <a:rPr lang="en-US" sz="800" dirty="0" err="1">
                <a:solidFill>
                  <a:srgbClr val="4E81BE"/>
                </a:solidFill>
              </a:rPr>
              <a:t>MRImageStorage</a:t>
            </a:r>
            <a:r>
              <a:rPr lang="en-US" sz="800" dirty="0">
                <a:solidFill>
                  <a:srgbClr val="4E81BE"/>
                </a:solidFill>
              </a:rPr>
              <a:t>)localizer_250v Subject:SUBJECT_NAME-12345678, Study:20160516-4000400071, Series:mr_0002,   Slices:00001, Organized:20160516_12:33, Description:(</a:t>
            </a:r>
            <a:r>
              <a:rPr lang="en-US" sz="800" dirty="0" err="1">
                <a:solidFill>
                  <a:srgbClr val="4E81BE"/>
                </a:solidFill>
              </a:rPr>
              <a:t>MRImageStorage</a:t>
            </a:r>
            <a:r>
              <a:rPr lang="en-US" sz="800" dirty="0">
                <a:solidFill>
                  <a:srgbClr val="4E81BE"/>
                </a:solidFill>
              </a:rPr>
              <a:t>)b1_map_250v Subject:SUBJECT_NAME-12345678, Study:20160516-4000400071, Series:mr_0003,   Slices:00001, Organized:20160516_12:33, Description:(</a:t>
            </a:r>
            <a:r>
              <a:rPr lang="en-US" sz="800" dirty="0" err="1">
                <a:solidFill>
                  <a:srgbClr val="4E81BE"/>
                </a:solidFill>
              </a:rPr>
              <a:t>MRImageStorage</a:t>
            </a:r>
            <a:r>
              <a:rPr lang="en-US" sz="800" dirty="0">
                <a:solidFill>
                  <a:srgbClr val="4E81BE"/>
                </a:solidFill>
              </a:rPr>
              <a:t>)b1_map_250v Subject:SUBJECT_NAME-12345678, Study:20160516-4000400071, Series:mr_0004,   Slices:00192, Organized:20160516_12:34, Description:(</a:t>
            </a:r>
            <a:r>
              <a:rPr lang="en-US" sz="800" dirty="0" err="1">
                <a:solidFill>
                  <a:srgbClr val="4E81BE"/>
                </a:solidFill>
              </a:rPr>
              <a:t>MRImageStorage</a:t>
            </a:r>
            <a:r>
              <a:rPr lang="en-US" sz="800" dirty="0">
                <a:solidFill>
                  <a:srgbClr val="4E81BE"/>
                </a:solidFill>
              </a:rPr>
              <a:t>)anat_t1_mprage_1.0iso Subject:SUBJECT_NAME-12345678, Study:20160516-4000400071, Series:mr_0005,   Slices:00167, Organized:20160516_12:35, Description:(</a:t>
            </a:r>
            <a:r>
              <a:rPr lang="en-US" sz="800" dirty="0" err="1">
                <a:solidFill>
                  <a:srgbClr val="4E81BE"/>
                </a:solidFill>
              </a:rPr>
              <a:t>MRImageStorage</a:t>
            </a:r>
            <a:r>
              <a:rPr lang="en-US" sz="800" dirty="0">
                <a:solidFill>
                  <a:srgbClr val="4E81BE"/>
                </a:solidFill>
              </a:rPr>
              <a:t>)</a:t>
            </a:r>
            <a:r>
              <a:rPr lang="en-US" sz="800" dirty="0" err="1">
                <a:solidFill>
                  <a:srgbClr val="4E81BE"/>
                </a:solidFill>
              </a:rPr>
              <a:t>mpr_range</a:t>
            </a:r>
            <a:r>
              <a:rPr lang="en-US" sz="800" dirty="0">
                <a:solidFill>
                  <a:srgbClr val="4E81BE"/>
                </a:solidFill>
              </a:rPr>
              <a:t> Subject:SUBJECT_NAME-12345678, Study:20160516-4000400071, Series:mr_0006,   Slices:00202, Organized:20160516_12:35, Description:(</a:t>
            </a:r>
            <a:r>
              <a:rPr lang="en-US" sz="800" dirty="0" err="1">
                <a:solidFill>
                  <a:srgbClr val="4E81BE"/>
                </a:solidFill>
              </a:rPr>
              <a:t>MRImageStorage</a:t>
            </a:r>
            <a:r>
              <a:rPr lang="en-US" sz="800" dirty="0">
                <a:solidFill>
                  <a:srgbClr val="4E81BE"/>
                </a:solidFill>
              </a:rPr>
              <a:t>)mpr_range_1 Subject:SUBJECT_NAME-12345678, Study:20160516-4000400071, Series:mr_0007,   Slices:00192, Organized:20160516_12:36, Description:(</a:t>
            </a:r>
            <a:r>
              <a:rPr lang="en-US" sz="800" dirty="0" err="1">
                <a:solidFill>
                  <a:srgbClr val="4E81BE"/>
                </a:solidFill>
              </a:rPr>
              <a:t>MRImageStorage</a:t>
            </a:r>
            <a:r>
              <a:rPr lang="en-US" sz="800" dirty="0">
                <a:solidFill>
                  <a:srgbClr val="4E81BE"/>
                </a:solidFill>
              </a:rPr>
              <a:t>)anat_norm_pd_1.0iso Subject:SUBJECT_NAME-12345678, Study:20160516-4000400071, Series:mr_0008,   Slices:00006, Organized:20160516_12:38, Description:(</a:t>
            </a:r>
            <a:r>
              <a:rPr lang="en-US" sz="800" dirty="0" err="1">
                <a:solidFill>
                  <a:srgbClr val="4E81BE"/>
                </a:solidFill>
              </a:rPr>
              <a:t>MRImageStorage</a:t>
            </a:r>
            <a:r>
              <a:rPr lang="en-US" sz="800" dirty="0">
                <a:solidFill>
                  <a:srgbClr val="4E81BE"/>
                </a:solidFill>
              </a:rPr>
              <a:t>)nih_epi_2.0iso_tr2_fwd Subject:SUBJECT_NAME-12345678, Study:20160516-4000400071, Series:mr_0009,   Slices:00006, Organized:20160516_12:39, Description:(</a:t>
            </a:r>
            <a:r>
              <a:rPr lang="en-US" sz="800" dirty="0" err="1">
                <a:solidFill>
                  <a:srgbClr val="4E81BE"/>
                </a:solidFill>
              </a:rPr>
              <a:t>MRImageStorage</a:t>
            </a:r>
            <a:r>
              <a:rPr lang="en-US" sz="800" dirty="0">
                <a:solidFill>
                  <a:srgbClr val="4E81BE"/>
                </a:solidFill>
              </a:rPr>
              <a:t>)nih_epi_2.0iso_tr2_rev Subject:SUBJECT_NAME-12345678, Study:20160516-4000400071, Series:mr_0010,   Slices:00300, Organized:20160516_12:52, Description:(</a:t>
            </a:r>
            <a:r>
              <a:rPr lang="en-US" sz="800" dirty="0" err="1">
                <a:solidFill>
                  <a:srgbClr val="4E81BE"/>
                </a:solidFill>
              </a:rPr>
              <a:t>MRImageStorage</a:t>
            </a:r>
            <a:r>
              <a:rPr lang="en-US" sz="800" dirty="0">
                <a:solidFill>
                  <a:srgbClr val="4E81BE"/>
                </a:solidFill>
              </a:rPr>
              <a:t>)nih_epi_2.0iso_tr2_rest Subject:SUBJECT_NAME-12345678, Study:20160516-4000400071, Series:smrs_0011, Slices:00001, Organized:20160516_12:54, Description:(1.3.12.2.1107.5.9.1)</a:t>
            </a:r>
            <a:r>
              <a:rPr lang="en-US" sz="800" dirty="0" err="1">
                <a:solidFill>
                  <a:srgbClr val="4E81BE"/>
                </a:solidFill>
              </a:rPr>
              <a:t>press_vmpfc</a:t>
            </a:r>
            <a:r>
              <a:rPr lang="en-US" sz="800" dirty="0">
                <a:solidFill>
                  <a:srgbClr val="4E81BE"/>
                </a:solidFill>
              </a:rPr>
              <a:t> Subject:SUBJECT_NAME-12345678, Study:20160516-4000400071, Series:smrs_0012, Slices:00001, Organized:20160516_12:57, Description:(1.3.12.2.1107.5.9.1)</a:t>
            </a:r>
            <a:r>
              <a:rPr lang="en-US" sz="800" dirty="0" err="1">
                <a:solidFill>
                  <a:srgbClr val="4E81BE"/>
                </a:solidFill>
              </a:rPr>
              <a:t>press_vmpfc</a:t>
            </a:r>
            <a:r>
              <a:rPr lang="en-US" sz="800" dirty="0">
                <a:solidFill>
                  <a:srgbClr val="4E81BE"/>
                </a:solidFill>
              </a:rPr>
              <a:t> </a:t>
            </a:r>
            <a:br>
              <a:rPr lang="en-US" sz="800" dirty="0">
                <a:solidFill>
                  <a:srgbClr val="4E81BE"/>
                </a:solidFill>
              </a:rPr>
            </a:br>
            <a:endParaRPr lang="en-US" sz="800" dirty="0">
              <a:solidFill>
                <a:srgbClr val="4E81BE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Make sure all the “descriptions” are unique for the scans that count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Usually the ones with </a:t>
            </a:r>
            <a:r>
              <a:rPr lang="en-US" sz="1400" dirty="0" err="1">
                <a:solidFill>
                  <a:srgbClr val="000000"/>
                </a:solidFill>
              </a:rPr>
              <a:t>epi</a:t>
            </a:r>
            <a:r>
              <a:rPr lang="en-US" sz="1400" dirty="0">
                <a:solidFill>
                  <a:srgbClr val="000000"/>
                </a:solidFill>
              </a:rPr>
              <a:t> in the description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If not, copy and edit the file, then edit the descriptions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evansjw@helix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20160516-4000400071]$ </a:t>
            </a:r>
            <a:r>
              <a:rPr lang="en-US" sz="1600" dirty="0" err="1">
                <a:solidFill>
                  <a:srgbClr val="000000"/>
                </a:solidFill>
              </a:rPr>
              <a:t>cp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C9E35"/>
                </a:solidFill>
              </a:rPr>
              <a:t>README-</a:t>
            </a:r>
            <a:r>
              <a:rPr lang="en-US" sz="1600" dirty="0" err="1">
                <a:solidFill>
                  <a:srgbClr val="6C9E35"/>
                </a:solidFill>
              </a:rPr>
              <a:t>Study.txt</a:t>
            </a:r>
            <a:r>
              <a:rPr lang="en-US" sz="1600" dirty="0">
                <a:solidFill>
                  <a:srgbClr val="6C9E35"/>
                </a:solidFill>
              </a:rPr>
              <a:t> README-</a:t>
            </a:r>
            <a:r>
              <a:rPr lang="en-US" sz="1600" dirty="0" err="1">
                <a:solidFill>
                  <a:srgbClr val="6C9E35"/>
                </a:solidFill>
              </a:rPr>
              <a:t>Study.txt</a:t>
            </a:r>
            <a:r>
              <a:rPr lang="en-US" sz="1600" dirty="0">
                <a:solidFill>
                  <a:srgbClr val="6C9E35"/>
                </a:solidFill>
              </a:rPr>
              <a:t>.</a:t>
            </a:r>
            <a:r>
              <a:rPr lang="en-US" sz="1600" dirty="0" err="1">
                <a:solidFill>
                  <a:srgbClr val="6C9E35"/>
                </a:solidFill>
              </a:rPr>
              <a:t>orig</a:t>
            </a:r>
            <a:endParaRPr lang="en-US" sz="1600" dirty="0">
              <a:solidFill>
                <a:srgbClr val="6C9E35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evansjw@helix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20160516-4000400071]$ </a:t>
            </a:r>
            <a:r>
              <a:rPr lang="en-US" sz="1600" dirty="0" err="1">
                <a:solidFill>
                  <a:srgbClr val="000000"/>
                </a:solidFill>
              </a:rPr>
              <a:t>gedit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6C9E35"/>
                </a:solidFill>
              </a:rPr>
              <a:t>README-</a:t>
            </a:r>
            <a:r>
              <a:rPr lang="en-US" sz="1600" dirty="0" err="1">
                <a:solidFill>
                  <a:srgbClr val="6C9E35"/>
                </a:solidFill>
              </a:rPr>
              <a:t>Study.txt</a:t>
            </a:r>
            <a:endParaRPr lang="en-US" sz="1600" dirty="0">
              <a:solidFill>
                <a:srgbClr val="6C9E35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6C9E35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6C9E35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README_Study.txt</a:t>
            </a:r>
            <a:r>
              <a:rPr lang="en-US" dirty="0"/>
              <a:t>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04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345"/>
                </a:solidFill>
              </a:rPr>
              <a:t>Make the subject’s analysis directory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[evansjw@helix 20160516-4000400071]$ </a:t>
            </a:r>
            <a:r>
              <a:rPr lang="en-US" sz="1600" dirty="0"/>
              <a:t>mkdir </a:t>
            </a:r>
            <a:r>
              <a:rPr lang="en-US" sz="1600" dirty="0">
                <a:solidFill>
                  <a:srgbClr val="6C9E35"/>
                </a:solidFill>
              </a:rPr>
              <a:t>/data/MoodGroup/15M0188/SUBJECT_DIR/mri/SCAN_DIR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Now create the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nifti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files with README2nii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evansjw@helix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20160516-4000400071]$ </a:t>
            </a:r>
            <a:r>
              <a:rPr lang="en-US" sz="1600" dirty="0"/>
              <a:t>python </a:t>
            </a:r>
            <a:r>
              <a:rPr lang="en-US" sz="1600" dirty="0">
                <a:solidFill>
                  <a:srgbClr val="6C9E35"/>
                </a:solidFill>
              </a:rPr>
              <a:t>README2nii3.py -h</a:t>
            </a:r>
            <a:endParaRPr lang="en-US" sz="1600" dirty="0"/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usage: README2nii2.py [-h] [--file FN] [--</a:t>
            </a:r>
            <a:r>
              <a:rPr lang="en-US" sz="1200" dirty="0" err="1">
                <a:solidFill>
                  <a:srgbClr val="4E81BE"/>
                </a:solidFill>
              </a:rPr>
              <a:t>out_dir</a:t>
            </a:r>
            <a:r>
              <a:rPr lang="en-US" sz="1200" dirty="0">
                <a:solidFill>
                  <a:srgbClr val="4E81BE"/>
                </a:solidFill>
              </a:rPr>
              <a:t> OUT_DIR] [--</a:t>
            </a:r>
            <a:r>
              <a:rPr lang="en-US" sz="1200" dirty="0" err="1">
                <a:solidFill>
                  <a:srgbClr val="4E81BE"/>
                </a:solidFill>
              </a:rPr>
              <a:t>pref</a:t>
            </a:r>
            <a:r>
              <a:rPr lang="en-US" sz="1200" dirty="0">
                <a:solidFill>
                  <a:srgbClr val="4E81BE"/>
                </a:solidFill>
              </a:rPr>
              <a:t> PREF]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Convert some data downloaded from </a:t>
            </a:r>
            <a:r>
              <a:rPr lang="en-US" sz="1200" dirty="0" err="1">
                <a:solidFill>
                  <a:srgbClr val="4E81BE"/>
                </a:solidFill>
              </a:rPr>
              <a:t>PackRat</a:t>
            </a:r>
            <a:r>
              <a:rPr lang="en-US" sz="1200" dirty="0">
                <a:solidFill>
                  <a:srgbClr val="4E81BE"/>
                </a:solidFill>
              </a:rPr>
              <a:t> into NIFTIs according to the README-Study file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optional arguments: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  -h, --help         show this help message and exit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  --file FN          README-</a:t>
            </a:r>
            <a:r>
              <a:rPr lang="en-US" sz="1200" dirty="0" err="1">
                <a:solidFill>
                  <a:srgbClr val="4E81BE"/>
                </a:solidFill>
              </a:rPr>
              <a:t>Study.txt</a:t>
            </a:r>
            <a:r>
              <a:rPr lang="en-US" sz="1200" dirty="0">
                <a:solidFill>
                  <a:srgbClr val="4E81BE"/>
                </a:solidFill>
              </a:rPr>
              <a:t> filename to be used for getting directories and filenames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  --</a:t>
            </a:r>
            <a:r>
              <a:rPr lang="en-US" sz="1200" dirty="0" err="1">
                <a:solidFill>
                  <a:srgbClr val="4E81BE"/>
                </a:solidFill>
              </a:rPr>
              <a:t>out_dir</a:t>
            </a:r>
            <a:r>
              <a:rPr lang="en-US" sz="1200" dirty="0">
                <a:solidFill>
                  <a:srgbClr val="4E81BE"/>
                </a:solidFill>
              </a:rPr>
              <a:t> OUT_DIR  Output directory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  --</a:t>
            </a:r>
            <a:r>
              <a:rPr lang="en-US" sz="1200" dirty="0" err="1">
                <a:solidFill>
                  <a:srgbClr val="4E81BE"/>
                </a:solidFill>
              </a:rPr>
              <a:t>pref</a:t>
            </a:r>
            <a:r>
              <a:rPr lang="en-US" sz="1200" dirty="0">
                <a:solidFill>
                  <a:srgbClr val="4E81BE"/>
                </a:solidFill>
              </a:rPr>
              <a:t> PREF        Prefix to prepend to the filename (e.g. subject number)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the </a:t>
            </a:r>
            <a:r>
              <a:rPr lang="en-US" dirty="0" err="1"/>
              <a:t>dicoms</a:t>
            </a:r>
            <a:r>
              <a:rPr lang="en-US" dirty="0"/>
              <a:t> to NIFTIs (*.</a:t>
            </a:r>
            <a:r>
              <a:rPr lang="en-US" dirty="0" err="1"/>
              <a:t>nii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23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159" y="1228532"/>
            <a:ext cx="8624589" cy="523576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[evansjw@helix tmp_tar]$ </a:t>
            </a:r>
            <a:r>
              <a:rPr lang="en-US" sz="1600" dirty="0"/>
              <a:t>python </a:t>
            </a:r>
            <a:r>
              <a:rPr lang="en-US" sz="1600" dirty="0">
                <a:solidFill>
                  <a:srgbClr val="6C9E35"/>
                </a:solidFill>
              </a:rPr>
              <a:t>README2nii3.py --file README-Study.txt --out_dir /data/MoodGroup/15M0188/SUBJECT_DIR/mri/SCAN_DIR/nii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mr_0001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('mr_0001/localizer_250v-00001.dcm null\n', '')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Null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localizer_250v</a:t>
            </a:r>
          </a:p>
          <a:p>
            <a:pPr marL="0" indent="0">
              <a:buNone/>
            </a:pPr>
            <a:r>
              <a:rPr lang="en-US" sz="800" dirty="0" err="1">
                <a:solidFill>
                  <a:srgbClr val="4E81BE"/>
                </a:solidFill>
              </a:rPr>
              <a:t>Dimon</a:t>
            </a:r>
            <a:r>
              <a:rPr lang="en-US" sz="800" dirty="0">
                <a:solidFill>
                  <a:srgbClr val="4E81BE"/>
                </a:solidFill>
              </a:rPr>
              <a:t> version 4.14 (April 19, 2016) running, use &lt;ctrl-c&gt; to quit...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-- scanning for first volume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-- first volume found (5 slices)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-- scanning for additional volumes...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-- run 1: 1 2 3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    run #   1 : volumes =   3, first file (#0) = mr_0001/localizer_250v-00001.dcm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++ writing </a:t>
            </a:r>
            <a:r>
              <a:rPr lang="en-US" sz="800" dirty="0" err="1">
                <a:solidFill>
                  <a:srgbClr val="4E81BE"/>
                </a:solidFill>
              </a:rPr>
              <a:t>dimon</a:t>
            </a:r>
            <a:r>
              <a:rPr lang="en-US" sz="800" dirty="0">
                <a:solidFill>
                  <a:srgbClr val="4E81BE"/>
                </a:solidFill>
              </a:rPr>
              <a:t> file list to dimon.files.run.001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….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to3d -prefix localizer_250v.nii -</a:t>
            </a:r>
            <a:r>
              <a:rPr lang="en-US" sz="800" dirty="0" err="1">
                <a:solidFill>
                  <a:srgbClr val="4E81BE"/>
                </a:solidFill>
              </a:rPr>
              <a:t>time:zt</a:t>
            </a:r>
            <a:r>
              <a:rPr lang="en-US" sz="800" dirty="0">
                <a:solidFill>
                  <a:srgbClr val="4E81BE"/>
                </a:solidFill>
              </a:rPr>
              <a:t> 5 3 0.0086sec </a:t>
            </a:r>
            <a:r>
              <a:rPr lang="en-US" sz="800" dirty="0" err="1">
                <a:solidFill>
                  <a:srgbClr val="4E81BE"/>
                </a:solidFill>
              </a:rPr>
              <a:t>alt+z</a:t>
            </a:r>
            <a:r>
              <a:rPr lang="en-US" sz="800" dirty="0">
                <a:solidFill>
                  <a:srgbClr val="4E81BE"/>
                </a:solidFill>
              </a:rPr>
              <a:t> -@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++ to3d: AFNI version=AFNI_16.1.13 (May  4 2016) [64-bit]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++ Authored by: RW Cox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++ It is best to use to3d via the </a:t>
            </a:r>
            <a:r>
              <a:rPr lang="en-US" sz="800" dirty="0" err="1">
                <a:solidFill>
                  <a:srgbClr val="4E81BE"/>
                </a:solidFill>
              </a:rPr>
              <a:t>Dimon</a:t>
            </a:r>
            <a:r>
              <a:rPr lang="en-US" sz="800" dirty="0">
                <a:solidFill>
                  <a:srgbClr val="4E81BE"/>
                </a:solidFill>
              </a:rPr>
              <a:t> program.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++ Counting images:  total=15 2D slices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[7m*+ WARNING:[0m If images are wrong, try using '-</a:t>
            </a:r>
            <a:r>
              <a:rPr lang="en-US" sz="800" dirty="0" err="1">
                <a:solidFill>
                  <a:srgbClr val="4E81BE"/>
                </a:solidFill>
              </a:rPr>
              <a:t>assume_dicom_mosaic</a:t>
            </a:r>
            <a:r>
              <a:rPr lang="en-US" sz="800" dirty="0">
                <a:solidFill>
                  <a:srgbClr val="4E81BE"/>
                </a:solidFill>
              </a:rPr>
              <a:t>'?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++ Each 2D slice is 512 X 512 pixels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++ Voxel dimensions: 0.5469 X 0.5469 X 6.0000 mm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++ Image data type = short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++ Reading images: ...............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++ Command line TR=0.0086s ; Images TR=0.0086s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++ 3D dataset written to disk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mv localizer_250v.nii /data/</a:t>
            </a:r>
            <a:r>
              <a:rPr lang="en-US" sz="800" dirty="0" err="1">
                <a:solidFill>
                  <a:srgbClr val="4E81BE"/>
                </a:solidFill>
              </a:rPr>
              <a:t>MoodGroup</a:t>
            </a:r>
            <a:r>
              <a:rPr lang="en-US" sz="800" dirty="0">
                <a:solidFill>
                  <a:srgbClr val="4E81BE"/>
                </a:solidFill>
              </a:rPr>
              <a:t>/15M0188_fmri_analysis/TB/raw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4E81BE"/>
                </a:solidFill>
              </a:rPr>
              <a:t>…</a:t>
            </a:r>
          </a:p>
          <a:p>
            <a:endParaRPr lang="en-US" sz="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8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600" dirty="0">
                <a:solidFill>
                  <a:srgbClr val="7F7F7F"/>
                </a:solidFill>
              </a:rPr>
              <a:t>[</a:t>
            </a:r>
            <a:r>
              <a:rPr lang="pl-PL" sz="1600" dirty="0" err="1">
                <a:solidFill>
                  <a:srgbClr val="7F7F7F"/>
                </a:solidFill>
              </a:rPr>
              <a:t>evansjw@helix</a:t>
            </a:r>
            <a:r>
              <a:rPr lang="pl-PL" sz="1600" dirty="0">
                <a:solidFill>
                  <a:srgbClr val="7F7F7F"/>
                </a:solidFill>
              </a:rPr>
              <a:t> 20160516_7T]$</a:t>
            </a:r>
            <a:r>
              <a:rPr lang="pl-PL" sz="1600" dirty="0"/>
              <a:t> cd </a:t>
            </a:r>
            <a:r>
              <a:rPr lang="en-US" sz="1600" dirty="0">
                <a:solidFill>
                  <a:srgbClr val="6C9E35"/>
                </a:solidFill>
              </a:rPr>
              <a:t>/data/MoodGroup/15M0188/SUBJECT_DIR/mri/SCAN_DIR/nii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evansjw@helix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raw]$ </a:t>
            </a:r>
            <a:r>
              <a:rPr lang="en-US" sz="1600" dirty="0" err="1"/>
              <a:t>ls</a:t>
            </a:r>
            <a:endParaRPr lang="en-US" sz="1600" dirty="0"/>
          </a:p>
          <a:p>
            <a:pPr marL="0" indent="0">
              <a:buNone/>
            </a:pPr>
            <a:r>
              <a:rPr lang="en-US" sz="1000" dirty="0">
                <a:solidFill>
                  <a:srgbClr val="4E81BE"/>
                </a:solidFill>
              </a:rPr>
              <a:t>anat_norm_pd_1.0iso.nii    b1_map_250v.nii    localizer_250v.nii	  nih_epi_2.0iso_tr2_rest.nii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4E81BE"/>
                </a:solidFill>
              </a:rPr>
              <a:t>anat_t1_mprage_1.0iso.nii  b1_map_250v_2.nii  nih_epi_2.0iso_tr2_fwd.nii  nih_epi_2.0iso_tr2_rev.nii</a:t>
            </a:r>
          </a:p>
          <a:p>
            <a:pPr marL="0" indent="0">
              <a:buNone/>
            </a:pPr>
            <a:endParaRPr lang="en-US" sz="1000" dirty="0">
              <a:solidFill>
                <a:srgbClr val="4E81BE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rgbClr val="4E81BE"/>
              </a:solidFill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Hooray! We have properly named </a:t>
            </a:r>
            <a:r>
              <a:rPr lang="en-US" sz="1600" dirty="0" err="1">
                <a:solidFill>
                  <a:srgbClr val="000000"/>
                </a:solidFill>
              </a:rPr>
              <a:t>nifti</a:t>
            </a:r>
            <a:r>
              <a:rPr lang="en-US" sz="1600" dirty="0">
                <a:solidFill>
                  <a:srgbClr val="000000"/>
                </a:solidFill>
              </a:rPr>
              <a:t> files!</a:t>
            </a:r>
          </a:p>
          <a:p>
            <a:pPr>
              <a:buFont typeface="Arial"/>
              <a:buChar char="•"/>
            </a:pPr>
            <a:endParaRPr lang="en-US" sz="1600" dirty="0">
              <a:solidFill>
                <a:srgbClr val="4E81B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1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Wrong output directory was specified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possibly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7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Physio</a:t>
            </a:r>
            <a:r>
              <a:rPr lang="en-US" dirty="0"/>
              <a:t> data:</a:t>
            </a:r>
          </a:p>
          <a:p>
            <a:pPr lvl="1"/>
            <a:r>
              <a:rPr lang="en-US" dirty="0"/>
              <a:t>Siemens – collected using BIOPAC, stored in their proprietary format</a:t>
            </a:r>
          </a:p>
          <a:p>
            <a:pPr lvl="2"/>
            <a:r>
              <a:rPr lang="en-US" dirty="0"/>
              <a:t>Copy over separately</a:t>
            </a:r>
          </a:p>
          <a:p>
            <a:pPr lvl="1"/>
            <a:r>
              <a:rPr lang="en-US" dirty="0"/>
              <a:t>GE – collected using the NIH </a:t>
            </a:r>
            <a:r>
              <a:rPr lang="en-US" dirty="0" err="1"/>
              <a:t>realtime</a:t>
            </a:r>
            <a:r>
              <a:rPr lang="en-US" dirty="0"/>
              <a:t> system and included in the tar file in a ‘</a:t>
            </a:r>
            <a:r>
              <a:rPr lang="en-US" dirty="0" err="1"/>
              <a:t>realtime</a:t>
            </a:r>
            <a:r>
              <a:rPr lang="en-US" dirty="0"/>
              <a:t>’ directory as simple text files</a:t>
            </a:r>
          </a:p>
          <a:p>
            <a:pPr marL="339725" lvl="1" indent="0">
              <a:buNone/>
            </a:pPr>
            <a:endParaRPr lang="en-US" dirty="0"/>
          </a:p>
          <a:p>
            <a:r>
              <a:rPr lang="en-US" dirty="0"/>
              <a:t>There are two steps in this process that are combined in one script:</a:t>
            </a:r>
          </a:p>
          <a:p>
            <a:pPr marL="339725" lvl="1" indent="0">
              <a:buNone/>
            </a:pPr>
            <a:r>
              <a:rPr lang="en-US" dirty="0"/>
              <a:t>A) Convert from </a:t>
            </a:r>
            <a:r>
              <a:rPr lang="en-US" dirty="0" err="1"/>
              <a:t>biopac</a:t>
            </a:r>
            <a:r>
              <a:rPr lang="en-US" dirty="0"/>
              <a:t> to 1d</a:t>
            </a:r>
          </a:p>
          <a:p>
            <a:pPr marL="339725" lvl="1" indent="0">
              <a:buNone/>
            </a:pPr>
            <a:r>
              <a:rPr lang="en-US" dirty="0"/>
              <a:t>B) Create the physiological </a:t>
            </a:r>
            <a:r>
              <a:rPr lang="en-US" dirty="0" err="1"/>
              <a:t>regressors</a:t>
            </a:r>
            <a:r>
              <a:rPr lang="en-US" dirty="0"/>
              <a:t> (</a:t>
            </a:r>
            <a:r>
              <a:rPr lang="en-US" dirty="0" err="1"/>
              <a:t>slibase</a:t>
            </a:r>
            <a:r>
              <a:rPr lang="en-US" dirty="0"/>
              <a:t> file)</a:t>
            </a:r>
          </a:p>
          <a:p>
            <a:pPr marL="19050" indent="0">
              <a:buNone/>
            </a:pPr>
            <a:endParaRPr lang="en-US" dirty="0"/>
          </a:p>
          <a:p>
            <a:pPr marL="361950" indent="-342900"/>
            <a:r>
              <a:rPr lang="en-US" dirty="0"/>
              <a:t>Use phys2slibase2.py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Deal with </a:t>
            </a:r>
            <a:r>
              <a:rPr lang="en-US" dirty="0" err="1"/>
              <a:t>physio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9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19EA2-4E3F-764E-97E5-5C836429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scan is more than a week away use the </a:t>
            </a:r>
            <a:r>
              <a:rPr lang="en-US" dirty="0" err="1"/>
              <a:t>req_tech</a:t>
            </a:r>
            <a:r>
              <a:rPr lang="en-US" dirty="0"/>
              <a:t> script so that the request goes in first thing (or if you want a copy of the email sent to me).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don’t hear back within the day (the request is sent), then forward the request to the list again or a specific tech and cc me.</a:t>
            </a:r>
          </a:p>
          <a:p>
            <a:r>
              <a:rPr lang="en-US" dirty="0"/>
              <a:t>What to request for ‘Assistance’:</a:t>
            </a:r>
          </a:p>
          <a:p>
            <a:pPr lvl="1"/>
            <a:r>
              <a:rPr lang="en-US" dirty="0"/>
              <a:t>First: </a:t>
            </a:r>
          </a:p>
          <a:p>
            <a:pPr lvl="2"/>
            <a:r>
              <a:rPr lang="en-US" dirty="0"/>
              <a:t>clinical scan</a:t>
            </a:r>
          </a:p>
          <a:p>
            <a:pPr lvl="2"/>
            <a:r>
              <a:rPr lang="en-US" dirty="0"/>
              <a:t>you haven’t been told you can use second</a:t>
            </a:r>
          </a:p>
          <a:p>
            <a:pPr lvl="1"/>
            <a:r>
              <a:rPr lang="en-US" dirty="0"/>
              <a:t>Second: You have been told you can use second person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B93FE9-59F6-FE4B-B5F3-7C23C384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reqs</a:t>
            </a:r>
            <a:r>
              <a:rPr lang="en-US" dirty="0"/>
              <a:t> &amp; scan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68C60-E08E-A94B-AED0-16A5DC25B1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E0063-D1C0-5748-AA70-A8363902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921" y="2047540"/>
            <a:ext cx="2376288" cy="17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01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this program from the subject’s fMRI analysis raw directory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evansjw@helix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raw]$ </a:t>
            </a:r>
            <a:r>
              <a:rPr lang="en-US" sz="1600" dirty="0"/>
              <a:t>python </a:t>
            </a:r>
            <a:r>
              <a:rPr lang="en-US" sz="1600" dirty="0">
                <a:solidFill>
                  <a:srgbClr val="6C9E35"/>
                </a:solidFill>
              </a:rPr>
              <a:t>/data/</a:t>
            </a:r>
            <a:r>
              <a:rPr lang="en-US" sz="1600" dirty="0" err="1">
                <a:solidFill>
                  <a:srgbClr val="6C9E35"/>
                </a:solidFill>
              </a:rPr>
              <a:t>MoodGroup</a:t>
            </a:r>
            <a:r>
              <a:rPr lang="en-US" sz="1600" dirty="0">
                <a:solidFill>
                  <a:srgbClr val="6C9E35"/>
                </a:solidFill>
              </a:rPr>
              <a:t>/</a:t>
            </a:r>
            <a:r>
              <a:rPr lang="en-US" sz="1600" dirty="0" err="1">
                <a:solidFill>
                  <a:srgbClr val="6C9E35"/>
                </a:solidFill>
              </a:rPr>
              <a:t>jwe</a:t>
            </a:r>
            <a:r>
              <a:rPr lang="en-US" sz="1600" dirty="0">
                <a:solidFill>
                  <a:srgbClr val="6C9E35"/>
                </a:solidFill>
              </a:rPr>
              <a:t>/</a:t>
            </a:r>
            <a:r>
              <a:rPr lang="en-US" sz="1600" dirty="0" err="1">
                <a:solidFill>
                  <a:srgbClr val="6C9E35"/>
                </a:solidFill>
              </a:rPr>
              <a:t>MG_scripts</a:t>
            </a:r>
            <a:r>
              <a:rPr lang="en-US" sz="1600" dirty="0">
                <a:solidFill>
                  <a:srgbClr val="6C9E35"/>
                </a:solidFill>
              </a:rPr>
              <a:t>/phys2slibase.py -h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000" dirty="0"/>
              <a:t>usage: phys2slibase2.py [-h] [--</a:t>
            </a:r>
            <a:r>
              <a:rPr lang="en-US" sz="1000" dirty="0" err="1"/>
              <a:t>phys_fn</a:t>
            </a:r>
            <a:r>
              <a:rPr lang="en-US" sz="1000" dirty="0"/>
              <a:t> PHYS_FN] [--</a:t>
            </a:r>
            <a:r>
              <a:rPr lang="en-US" sz="1000" dirty="0" err="1"/>
              <a:t>card_fn</a:t>
            </a:r>
            <a:r>
              <a:rPr lang="en-US" sz="1000" dirty="0"/>
              <a:t> CARD_FN]</a:t>
            </a:r>
          </a:p>
          <a:p>
            <a:pPr marL="0" indent="0">
              <a:buNone/>
            </a:pPr>
            <a:r>
              <a:rPr lang="de-DE" sz="1000" dirty="0"/>
              <a:t>                        [--</a:t>
            </a:r>
            <a:r>
              <a:rPr lang="de-DE" sz="1000" dirty="0" err="1"/>
              <a:t>resp_fn</a:t>
            </a:r>
            <a:r>
              <a:rPr lang="de-DE" sz="1000" dirty="0"/>
              <a:t> RESP_FN] --</a:t>
            </a:r>
            <a:r>
              <a:rPr lang="de-DE" sz="1000" dirty="0" err="1"/>
              <a:t>fMRI_fn</a:t>
            </a:r>
            <a:r>
              <a:rPr lang="de-DE" sz="1000" dirty="0"/>
              <a:t> FMRI_FN</a:t>
            </a:r>
          </a:p>
          <a:p>
            <a:pPr marL="0" indent="0">
              <a:buNone/>
            </a:pPr>
            <a:r>
              <a:rPr lang="en-US" sz="1000" dirty="0"/>
              <a:t>                        [--</a:t>
            </a:r>
            <a:r>
              <a:rPr lang="en-US" sz="1000" dirty="0" err="1"/>
              <a:t>phys_pref</a:t>
            </a:r>
            <a:r>
              <a:rPr lang="en-US" sz="1000" dirty="0"/>
              <a:t> PHYS_PREF] [--</a:t>
            </a:r>
            <a:r>
              <a:rPr lang="en-US" sz="1000" dirty="0" err="1"/>
              <a:t>srate</a:t>
            </a:r>
            <a:r>
              <a:rPr lang="en-US" sz="1000" dirty="0"/>
              <a:t> SRATE]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Generate "</a:t>
            </a:r>
            <a:r>
              <a:rPr lang="en-US" sz="1000" dirty="0" err="1"/>
              <a:t>slibase</a:t>
            </a:r>
            <a:r>
              <a:rPr lang="en-US" sz="1000" dirty="0"/>
              <a:t>" </a:t>
            </a:r>
            <a:r>
              <a:rPr lang="en-US" sz="1000" dirty="0" err="1"/>
              <a:t>regressors</a:t>
            </a:r>
            <a:r>
              <a:rPr lang="en-US" sz="1000" dirty="0"/>
              <a:t> for an fMRI run if necessary convert BIOPAC</a:t>
            </a:r>
          </a:p>
          <a:p>
            <a:pPr marL="0" indent="0">
              <a:buNone/>
            </a:pPr>
            <a:r>
              <a:rPr lang="en-US" sz="1000" dirty="0" err="1"/>
              <a:t>AcqKnowledge</a:t>
            </a:r>
            <a:r>
              <a:rPr lang="en-US" sz="1000" dirty="0"/>
              <a:t> data to 1D files, checks the number of TRs against the input fMRI</a:t>
            </a:r>
          </a:p>
          <a:p>
            <a:pPr marL="0" indent="0">
              <a:buNone/>
            </a:pPr>
            <a:r>
              <a:rPr lang="en-US" sz="1000" dirty="0"/>
              <a:t>run file and names the output according to the run prefix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optional arguments:</a:t>
            </a:r>
          </a:p>
          <a:p>
            <a:pPr marL="0" indent="0">
              <a:buNone/>
            </a:pPr>
            <a:r>
              <a:rPr lang="en-US" sz="1000" dirty="0"/>
              <a:t>  -h, --help            show this help message and exit</a:t>
            </a:r>
          </a:p>
          <a:p>
            <a:pPr marL="0" indent="0">
              <a:buNone/>
            </a:pPr>
            <a:r>
              <a:rPr lang="en-US" sz="1000" dirty="0"/>
              <a:t>  --</a:t>
            </a:r>
            <a:r>
              <a:rPr lang="en-US" sz="1000" dirty="0" err="1"/>
              <a:t>phys_fn</a:t>
            </a:r>
            <a:r>
              <a:rPr lang="en-US" sz="1000" dirty="0"/>
              <a:t> PHYS_FN     BIOPAC *.</a:t>
            </a:r>
            <a:r>
              <a:rPr lang="en-US" sz="1000" dirty="0" err="1"/>
              <a:t>acq</a:t>
            </a:r>
            <a:r>
              <a:rPr lang="en-US" sz="1000" dirty="0"/>
              <a:t> file to convert</a:t>
            </a:r>
          </a:p>
          <a:p>
            <a:pPr marL="0" indent="0">
              <a:buNone/>
            </a:pPr>
            <a:r>
              <a:rPr lang="en-US" sz="1000" dirty="0"/>
              <a:t>  --</a:t>
            </a:r>
            <a:r>
              <a:rPr lang="en-US" sz="1000" dirty="0" err="1"/>
              <a:t>card_fn</a:t>
            </a:r>
            <a:r>
              <a:rPr lang="en-US" sz="1000" dirty="0"/>
              <a:t> CARD_FN     cardiac data text file</a:t>
            </a:r>
          </a:p>
          <a:p>
            <a:pPr marL="0" indent="0">
              <a:buNone/>
            </a:pPr>
            <a:r>
              <a:rPr lang="en-US" sz="1000" dirty="0"/>
              <a:t>  --</a:t>
            </a:r>
            <a:r>
              <a:rPr lang="en-US" sz="1000" dirty="0" err="1"/>
              <a:t>resp_fn</a:t>
            </a:r>
            <a:r>
              <a:rPr lang="en-US" sz="1000" dirty="0"/>
              <a:t> RESP_FN     respiration data text file</a:t>
            </a:r>
          </a:p>
          <a:p>
            <a:pPr marL="0" indent="0">
              <a:buNone/>
            </a:pPr>
            <a:r>
              <a:rPr lang="en-US" sz="1000" dirty="0"/>
              <a:t>  --</a:t>
            </a:r>
            <a:r>
              <a:rPr lang="en-US" sz="1000" dirty="0" err="1"/>
              <a:t>fMRI_fn</a:t>
            </a:r>
            <a:r>
              <a:rPr lang="en-US" sz="1000" dirty="0"/>
              <a:t> FMRI_FN     fMRI *.</a:t>
            </a:r>
            <a:r>
              <a:rPr lang="en-US" sz="1000" dirty="0" err="1"/>
              <a:t>nii</a:t>
            </a:r>
            <a:r>
              <a:rPr lang="en-US" sz="1000" dirty="0"/>
              <a:t> file associated with the physio file</a:t>
            </a:r>
          </a:p>
          <a:p>
            <a:pPr marL="0" indent="0">
              <a:buNone/>
            </a:pPr>
            <a:r>
              <a:rPr lang="en-US" sz="1000" dirty="0"/>
              <a:t>  --</a:t>
            </a:r>
            <a:r>
              <a:rPr lang="en-US" sz="1000" dirty="0" err="1"/>
              <a:t>phys_pref</a:t>
            </a:r>
            <a:r>
              <a:rPr lang="en-US" sz="1000" dirty="0"/>
              <a:t> PHYS_PREF</a:t>
            </a:r>
          </a:p>
          <a:p>
            <a:pPr marL="0" indent="0">
              <a:buNone/>
            </a:pPr>
            <a:r>
              <a:rPr lang="en-US" sz="1000" dirty="0"/>
              <a:t>                        output physio file name prefix</a:t>
            </a:r>
          </a:p>
          <a:p>
            <a:pPr marL="0" indent="0">
              <a:buNone/>
            </a:pPr>
            <a:r>
              <a:rPr lang="en-US" sz="1000" dirty="0"/>
              <a:t>  --</a:t>
            </a:r>
            <a:r>
              <a:rPr lang="en-US" sz="1000" dirty="0" err="1"/>
              <a:t>srate</a:t>
            </a:r>
            <a:r>
              <a:rPr lang="en-US" sz="1000" dirty="0"/>
              <a:t> SRATE         physio sampling rate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cont’d running phys2slibase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7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8559" y="1419032"/>
            <a:ext cx="8734941" cy="509606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 err="1"/>
              <a:t>evansjw@helix</a:t>
            </a:r>
            <a:r>
              <a:rPr lang="en-US" sz="1200" dirty="0"/>
              <a:t> raw]$ </a:t>
            </a:r>
            <a:r>
              <a:rPr lang="en-US" sz="1200" dirty="0" err="1"/>
              <a:t>ls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anat_norm_pd_1.0iso.nii    b1_map_250v.nii     nih_epi_2.0iso_tr2_ee_run1.nii  nih_epi_2.0iso_tr2_iat_run1.nii    nih_epi_2.0iso_tr2_rest.nii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anat_t1_mprage_1.0iso.nii  localizer_250v.nii  nih_epi_2.0iso_tr2_ee_run2.nii  nih_epi_2.0iso_tr2_iat_run2.nii    nih_epi_2.0iso_tr2_rev.nii 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 err="1"/>
              <a:t>evansjw@helix</a:t>
            </a:r>
            <a:r>
              <a:rPr lang="en-US" sz="1200" dirty="0"/>
              <a:t> </a:t>
            </a:r>
            <a:r>
              <a:rPr lang="en-US" sz="1200" dirty="0" err="1"/>
              <a:t>subj_dir</a:t>
            </a:r>
            <a:r>
              <a:rPr lang="en-US" sz="1200" dirty="0"/>
              <a:t>]$ python </a:t>
            </a:r>
            <a:r>
              <a:rPr lang="en-US" sz="1200" dirty="0">
                <a:solidFill>
                  <a:srgbClr val="6C9E35"/>
                </a:solidFill>
              </a:rPr>
              <a:t>phys2slibase.py --</a:t>
            </a:r>
            <a:r>
              <a:rPr lang="en-US" sz="1200" dirty="0" err="1">
                <a:solidFill>
                  <a:srgbClr val="6C9E35"/>
                </a:solidFill>
              </a:rPr>
              <a:t>fMRI_fn</a:t>
            </a:r>
            <a:r>
              <a:rPr lang="en-US" sz="1200" dirty="0">
                <a:solidFill>
                  <a:srgbClr val="6C9E35"/>
                </a:solidFill>
              </a:rPr>
              <a:t> nih_epi_2.0iso_tr2_rest.nii --</a:t>
            </a:r>
            <a:r>
              <a:rPr lang="en-US" sz="1200" dirty="0" err="1">
                <a:solidFill>
                  <a:srgbClr val="6C9E35"/>
                </a:solidFill>
              </a:rPr>
              <a:t>phys_fn</a:t>
            </a:r>
            <a:r>
              <a:rPr lang="en-US" sz="1200" dirty="0">
                <a:solidFill>
                  <a:srgbClr val="6C9E35"/>
                </a:solidFill>
              </a:rPr>
              <a:t> /</a:t>
            </a:r>
            <a:r>
              <a:rPr lang="en-US" sz="1200" dirty="0" err="1">
                <a:solidFill>
                  <a:srgbClr val="6C9E35"/>
                </a:solidFill>
              </a:rPr>
              <a:t>path_to_phys_file</a:t>
            </a:r>
            <a:r>
              <a:rPr lang="en-US" sz="1200" dirty="0">
                <a:solidFill>
                  <a:srgbClr val="6C9E35"/>
                </a:solidFill>
              </a:rPr>
              <a:t>/</a:t>
            </a:r>
            <a:r>
              <a:rPr lang="en-US" sz="1200" dirty="0" err="1">
                <a:solidFill>
                  <a:srgbClr val="6C9E35"/>
                </a:solidFill>
              </a:rPr>
              <a:t>subj_phys.acq</a:t>
            </a:r>
            <a:r>
              <a:rPr lang="en-US" sz="1200" dirty="0">
                <a:solidFill>
                  <a:srgbClr val="6C9E35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>
                <a:solidFill>
                  <a:srgbClr val="4E81BE"/>
                </a:solidFill>
              </a:rPr>
              <a:t>300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>
                <a:solidFill>
                  <a:srgbClr val="4E81BE"/>
                </a:solidFill>
              </a:rPr>
              <a:t>300.0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>
                <a:solidFill>
                  <a:srgbClr val="4E81BE"/>
                </a:solidFill>
              </a:rPr>
              <a:t>------------------------------------------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>
                <a:solidFill>
                  <a:srgbClr val="4E81BE"/>
                </a:solidFill>
              </a:rPr>
              <a:t>Setting up environment variables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>
                <a:solidFill>
                  <a:srgbClr val="4E81BE"/>
                </a:solidFill>
              </a:rPr>
              <a:t>---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>
                <a:solidFill>
                  <a:srgbClr val="4E81BE"/>
                </a:solidFill>
              </a:rPr>
              <a:t>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>
                <a:solidFill>
                  <a:srgbClr val="4E81BE"/>
                </a:solidFill>
              </a:rPr>
              <a:t>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>
                <a:solidFill>
                  <a:srgbClr val="4E81BE"/>
                </a:solidFill>
              </a:rPr>
              <a:t>.</a:t>
            </a:r>
            <a:br>
              <a:rPr lang="en-US" sz="800" dirty="0">
                <a:solidFill>
                  <a:srgbClr val="4E81BE"/>
                </a:solidFill>
              </a:rPr>
            </a:br>
            <a:endParaRPr lang="en-US" sz="800" dirty="0">
              <a:solidFill>
                <a:srgbClr val="4E81BE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>
                <a:solidFill>
                  <a:srgbClr val="4E81BE"/>
                </a:solidFill>
              </a:rPr>
              <a:t>File raw/resp_MMZ-102BL0000.1D exists and will be read.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>
                <a:solidFill>
                  <a:srgbClr val="4E81BE"/>
                </a:solidFill>
              </a:rPr>
              <a:t>Reading file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>
                <a:solidFill>
                  <a:srgbClr val="4E81BE"/>
                </a:solidFill>
              </a:rPr>
              <a:t>File raw/card_MMZ-102BL0000.1D exists and will be read.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>
                <a:solidFill>
                  <a:srgbClr val="4E81BE"/>
                </a:solidFill>
              </a:rPr>
              <a:t>Reading file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>
                <a:solidFill>
                  <a:srgbClr val="4E81BE"/>
                </a:solidFill>
              </a:rPr>
              <a:t>Estimating phase for R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>
                <a:solidFill>
                  <a:srgbClr val="4E81BE"/>
                </a:solidFill>
              </a:rPr>
              <a:t>Estimating phase for E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800" dirty="0">
                <a:solidFill>
                  <a:srgbClr val="4E81BE"/>
                </a:solidFill>
              </a:rPr>
              <a:t>Computing RVT from peaks 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 err="1"/>
              <a:t>evansjw@helix</a:t>
            </a:r>
            <a:r>
              <a:rPr lang="en-US" sz="1200" dirty="0"/>
              <a:t> MZ102]$ </a:t>
            </a:r>
            <a:r>
              <a:rPr lang="en-US" sz="1200" dirty="0" err="1"/>
              <a:t>ls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anat_norm_pd_1.0iso.nii    </a:t>
            </a:r>
            <a:r>
              <a:rPr lang="en-US" sz="1200" dirty="0">
                <a:solidFill>
                  <a:schemeClr val="accent3"/>
                </a:solidFill>
              </a:rPr>
              <a:t>card_MMZ-102BL0000.1D</a:t>
            </a:r>
            <a:r>
              <a:rPr lang="en-US" sz="1200" dirty="0">
                <a:solidFill>
                  <a:srgbClr val="4E81BE"/>
                </a:solidFill>
              </a:rPr>
              <a:t>      nih_epi_2.0iso_tr2_ee_run1.nii   nih_epi_2.0iso_tr2_iat_run2.nii    </a:t>
            </a:r>
            <a:r>
              <a:rPr lang="en-US" sz="1200" dirty="0">
                <a:solidFill>
                  <a:srgbClr val="C0504D"/>
                </a:solidFill>
              </a:rPr>
              <a:t>resp_MMZ-102BL0000.1D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anat_t1_mprage_1.0iso.nii </a:t>
            </a:r>
            <a:r>
              <a:rPr lang="en-US" sz="1200" dirty="0">
                <a:solidFill>
                  <a:srgbClr val="C0504D"/>
                </a:solidFill>
              </a:rPr>
              <a:t> card_raw_MMZ-102BL0000.1D</a:t>
            </a:r>
            <a:r>
              <a:rPr lang="en-US" sz="1200" dirty="0">
                <a:solidFill>
                  <a:srgbClr val="4E81BE"/>
                </a:solidFill>
              </a:rPr>
              <a:t>  nih_epi_2.0iso_tr2_ee_run2.nii   nih_epi_2.0iso_tr2_rest.nii    </a:t>
            </a:r>
            <a:r>
              <a:rPr lang="en-US" sz="1200" dirty="0">
                <a:solidFill>
                  <a:srgbClr val="C0504D"/>
                </a:solidFill>
              </a:rPr>
              <a:t>trig_MMZ-102BL0000.1D subj_name.rvt.slibase.1D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5276" y="290513"/>
            <a:ext cx="8518524" cy="463550"/>
          </a:xfrm>
        </p:spPr>
        <p:txBody>
          <a:bodyPr/>
          <a:lstStyle/>
          <a:p>
            <a:r>
              <a:rPr lang="en-US" dirty="0"/>
              <a:t>Step 2: create the </a:t>
            </a:r>
            <a:r>
              <a:rPr lang="en-US" dirty="0" err="1"/>
              <a:t>slibase</a:t>
            </a:r>
            <a:r>
              <a:rPr lang="en-US" dirty="0"/>
              <a:t> files from the BIOPAC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15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several *.1D files should be created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GE and Siemens: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*slibase.1D – the physio regressors for preprocessing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Siemens only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card, (</a:t>
            </a:r>
            <a:r>
              <a:rPr lang="en-US" dirty="0" err="1">
                <a:solidFill>
                  <a:srgbClr val="000000"/>
                </a:solidFill>
              </a:rPr>
              <a:t>card_raw</a:t>
            </a:r>
            <a:r>
              <a:rPr lang="en-US" dirty="0">
                <a:solidFill>
                  <a:srgbClr val="000000"/>
                </a:solidFill>
              </a:rPr>
              <a:t>) – the heart beat/cardiac trace</a:t>
            </a:r>
          </a:p>
          <a:p>
            <a:pPr lvl="2"/>
            <a:r>
              <a:rPr lang="en-US" dirty="0" err="1">
                <a:solidFill>
                  <a:srgbClr val="000000"/>
                </a:solidFill>
              </a:rPr>
              <a:t>resp</a:t>
            </a:r>
            <a:r>
              <a:rPr lang="en-US" dirty="0">
                <a:solidFill>
                  <a:srgbClr val="000000"/>
                </a:solidFill>
              </a:rPr>
              <a:t> – the breathing/respiration trace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trig – a file showing the MR triggers (helpful for debugging) 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There are fewer TRs in the </a:t>
            </a:r>
            <a:r>
              <a:rPr lang="en-US" dirty="0" err="1"/>
              <a:t>physio</a:t>
            </a:r>
            <a:r>
              <a:rPr lang="en-US" dirty="0"/>
              <a:t> file than in the scan – can’t make </a:t>
            </a:r>
            <a:r>
              <a:rPr lang="en-US" dirty="0" err="1"/>
              <a:t>regressors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successful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36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slightly different for every task (maybe)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preprocess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4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and run the </a:t>
            </a:r>
            <a:r>
              <a:rPr lang="en-US" dirty="0" err="1"/>
              <a:t>afni_proc</a:t>
            </a:r>
            <a:r>
              <a:rPr lang="en-US" dirty="0"/>
              <a:t> file</a:t>
            </a:r>
          </a:p>
          <a:p>
            <a:r>
              <a:rPr lang="en-US" dirty="0"/>
              <a:t>Run </a:t>
            </a:r>
            <a:r>
              <a:rPr lang="en-US" dirty="0" err="1"/>
              <a:t>mk_ap.sh</a:t>
            </a:r>
            <a:r>
              <a:rPr lang="en-US" dirty="0"/>
              <a:t> from the subject’s raw directory</a:t>
            </a:r>
          </a:p>
          <a:p>
            <a:r>
              <a:rPr lang="en-US" dirty="0"/>
              <a:t>There are 6 inputs to the script separated by a space</a:t>
            </a:r>
          </a:p>
          <a:p>
            <a:pPr lvl="1"/>
            <a:r>
              <a:rPr lang="en-US" dirty="0"/>
              <a:t>subject name</a:t>
            </a:r>
          </a:p>
          <a:p>
            <a:pPr lvl="1"/>
            <a:r>
              <a:rPr lang="en-US" dirty="0" err="1"/>
              <a:t>slibase</a:t>
            </a:r>
            <a:r>
              <a:rPr lang="en-US" dirty="0"/>
              <a:t> file for the scan</a:t>
            </a:r>
          </a:p>
          <a:p>
            <a:pPr lvl="1"/>
            <a:r>
              <a:rPr lang="en-US" dirty="0"/>
              <a:t>anatomical</a:t>
            </a:r>
          </a:p>
          <a:p>
            <a:pPr lvl="1"/>
            <a:r>
              <a:rPr lang="en-US" dirty="0"/>
              <a:t>functional scan (</a:t>
            </a:r>
            <a:r>
              <a:rPr lang="en-US" dirty="0" err="1"/>
              <a:t>epi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scan name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evansjw@helix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raw]$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bash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mk_ap_rest.sh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rgbClr val="6C9E35"/>
                </a:solidFill>
              </a:rPr>
              <a:t>subj_name</a:t>
            </a:r>
            <a:r>
              <a:rPr lang="en-US" sz="1600" dirty="0">
                <a:solidFill>
                  <a:srgbClr val="6C9E35"/>
                </a:solidFill>
              </a:rPr>
              <a:t> subject_run.rvt.slibase.1D anat_t1_mprage_1.0iso nih_epi_2.0iso_tr2_rest </a:t>
            </a:r>
            <a:r>
              <a:rPr lang="en-US" sz="1600" dirty="0" err="1">
                <a:solidFill>
                  <a:srgbClr val="6C9E35"/>
                </a:solidFill>
              </a:rPr>
              <a:t>run_name</a:t>
            </a:r>
            <a:endParaRPr lang="en-US" sz="1600" dirty="0"/>
          </a:p>
          <a:p>
            <a:r>
              <a:rPr lang="en-US" dirty="0"/>
              <a:t>Should spit out a lot of output which will take 15ish minutes to complete or produce an error really quickly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resting state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98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72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should create a results 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04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559" y="1419032"/>
            <a:ext cx="8624589" cy="5197668"/>
          </a:xfrm>
        </p:spPr>
        <p:txBody>
          <a:bodyPr/>
          <a:lstStyle/>
          <a:p>
            <a:r>
              <a:rPr lang="en-US" dirty="0"/>
              <a:t>The BIOPAC software (</a:t>
            </a:r>
            <a:r>
              <a:rPr lang="en-US" dirty="0" err="1"/>
              <a:t>AcqKnowledge</a:t>
            </a:r>
            <a:r>
              <a:rPr lang="en-US" dirty="0"/>
              <a:t>) saves data in a proprietary format *.</a:t>
            </a:r>
            <a:r>
              <a:rPr lang="en-US" dirty="0" err="1"/>
              <a:t>acq</a:t>
            </a:r>
            <a:r>
              <a:rPr lang="en-US" dirty="0"/>
              <a:t> which needs to be converted into simple text files that can be used with AFNI (*.1D) or any other software.</a:t>
            </a:r>
          </a:p>
          <a:p>
            <a:r>
              <a:rPr lang="en-US" dirty="0"/>
              <a:t>Use biopac21d.py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evansjw@helix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RIL203]$ </a:t>
            </a:r>
            <a:r>
              <a:rPr lang="en-US" sz="1600" dirty="0"/>
              <a:t>python </a:t>
            </a:r>
            <a:r>
              <a:rPr lang="en-US" sz="1600" dirty="0">
                <a:solidFill>
                  <a:srgbClr val="7FAA4A"/>
                </a:solidFill>
              </a:rPr>
              <a:t>/data/</a:t>
            </a:r>
            <a:r>
              <a:rPr lang="en-US" sz="1600" dirty="0" err="1">
                <a:solidFill>
                  <a:srgbClr val="7FAA4A"/>
                </a:solidFill>
              </a:rPr>
              <a:t>MoodGroup</a:t>
            </a:r>
            <a:r>
              <a:rPr lang="en-US" sz="1600" dirty="0">
                <a:solidFill>
                  <a:srgbClr val="7FAA4A"/>
                </a:solidFill>
              </a:rPr>
              <a:t>/</a:t>
            </a:r>
            <a:r>
              <a:rPr lang="en-US" sz="1600" dirty="0" err="1">
                <a:solidFill>
                  <a:srgbClr val="7FAA4A"/>
                </a:solidFill>
              </a:rPr>
              <a:t>jwe</a:t>
            </a:r>
            <a:r>
              <a:rPr lang="en-US" sz="1600" dirty="0">
                <a:solidFill>
                  <a:srgbClr val="7FAA4A"/>
                </a:solidFill>
              </a:rPr>
              <a:t>/</a:t>
            </a:r>
            <a:r>
              <a:rPr lang="en-US" sz="1600" dirty="0" err="1">
                <a:solidFill>
                  <a:srgbClr val="7FAA4A"/>
                </a:solidFill>
              </a:rPr>
              <a:t>MG_scripts</a:t>
            </a:r>
            <a:r>
              <a:rPr lang="en-US" sz="1600" dirty="0">
                <a:solidFill>
                  <a:srgbClr val="7FAA4A"/>
                </a:solidFill>
              </a:rPr>
              <a:t>/biopac21D.py -h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usage: biopac21D.py [-h] --</a:t>
            </a:r>
            <a:r>
              <a:rPr lang="en-US" sz="1200" dirty="0" err="1">
                <a:solidFill>
                  <a:srgbClr val="4E81BE"/>
                </a:solidFill>
              </a:rPr>
              <a:t>fn</a:t>
            </a:r>
            <a:r>
              <a:rPr lang="en-US" sz="1200" dirty="0">
                <a:solidFill>
                  <a:srgbClr val="4E81BE"/>
                </a:solidFill>
              </a:rPr>
              <a:t> FN [--</a:t>
            </a:r>
            <a:r>
              <a:rPr lang="en-US" sz="1200" dirty="0" err="1">
                <a:solidFill>
                  <a:srgbClr val="4E81BE"/>
                </a:solidFill>
              </a:rPr>
              <a:t>nTR</a:t>
            </a:r>
            <a:r>
              <a:rPr lang="en-US" sz="1200" dirty="0">
                <a:solidFill>
                  <a:srgbClr val="4E81BE"/>
                </a:solidFill>
              </a:rPr>
              <a:t> NTR] [--</a:t>
            </a:r>
            <a:r>
              <a:rPr lang="en-US" sz="1200" dirty="0" err="1">
                <a:solidFill>
                  <a:srgbClr val="4E81BE"/>
                </a:solidFill>
              </a:rPr>
              <a:t>firstTR</a:t>
            </a:r>
            <a:r>
              <a:rPr lang="en-US" sz="1200" dirty="0">
                <a:solidFill>
                  <a:srgbClr val="4E81BE"/>
                </a:solidFill>
              </a:rPr>
              <a:t> FIRSTTR] [--</a:t>
            </a:r>
            <a:r>
              <a:rPr lang="en-US" sz="1200" dirty="0" err="1">
                <a:solidFill>
                  <a:srgbClr val="4E81BE"/>
                </a:solidFill>
              </a:rPr>
              <a:t>matchMR</a:t>
            </a:r>
            <a:r>
              <a:rPr lang="en-US" sz="1200" dirty="0">
                <a:solidFill>
                  <a:srgbClr val="4E81BE"/>
                </a:solidFill>
              </a:rPr>
              <a:t> MATCHMR] [--</a:t>
            </a:r>
            <a:r>
              <a:rPr lang="en-US" sz="1200" dirty="0" err="1">
                <a:solidFill>
                  <a:srgbClr val="4E81BE"/>
                </a:solidFill>
              </a:rPr>
              <a:t>READMEfn</a:t>
            </a:r>
            <a:r>
              <a:rPr lang="en-US" sz="1200" dirty="0">
                <a:solidFill>
                  <a:srgbClr val="4E81BE"/>
                </a:solidFill>
              </a:rPr>
              <a:t> READMEFN] [--</a:t>
            </a:r>
            <a:r>
              <a:rPr lang="en-US" sz="1200" dirty="0" err="1">
                <a:solidFill>
                  <a:srgbClr val="4E81BE"/>
                </a:solidFill>
              </a:rPr>
              <a:t>fsrate</a:t>
            </a:r>
            <a:r>
              <a:rPr lang="en-US" sz="1200" dirty="0">
                <a:solidFill>
                  <a:srgbClr val="4E81BE"/>
                </a:solidFill>
              </a:rPr>
              <a:t> FSRATE] </a:t>
            </a:r>
          </a:p>
          <a:p>
            <a:pPr marL="0" indent="0">
              <a:buNone/>
            </a:pPr>
            <a:endParaRPr lang="en-US" sz="1200" dirty="0">
              <a:solidFill>
                <a:srgbClr val="4E81BE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Convert BIOPAC </a:t>
            </a:r>
            <a:r>
              <a:rPr lang="en-US" sz="1200" dirty="0" err="1">
                <a:solidFill>
                  <a:srgbClr val="4E81BE"/>
                </a:solidFill>
              </a:rPr>
              <a:t>AcqKnowledge</a:t>
            </a:r>
            <a:r>
              <a:rPr lang="en-US" sz="1200" dirty="0">
                <a:solidFill>
                  <a:srgbClr val="4E81BE"/>
                </a:solidFill>
              </a:rPr>
              <a:t> data to 1D files, with the option of naming it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according to the README-Study file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optional arguments: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  -h, --help           show this help message and exit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  --</a:t>
            </a:r>
            <a:r>
              <a:rPr lang="en-US" sz="1200" dirty="0" err="1">
                <a:solidFill>
                  <a:srgbClr val="4E81BE"/>
                </a:solidFill>
              </a:rPr>
              <a:t>fn</a:t>
            </a:r>
            <a:r>
              <a:rPr lang="en-US" sz="1200" dirty="0">
                <a:solidFill>
                  <a:srgbClr val="4E81BE"/>
                </a:solidFill>
              </a:rPr>
              <a:t> FN              BIOPAC *.</a:t>
            </a:r>
            <a:r>
              <a:rPr lang="en-US" sz="1200" dirty="0" err="1">
                <a:solidFill>
                  <a:srgbClr val="4E81BE"/>
                </a:solidFill>
              </a:rPr>
              <a:t>acq</a:t>
            </a:r>
            <a:r>
              <a:rPr lang="en-US" sz="1200" dirty="0">
                <a:solidFill>
                  <a:srgbClr val="4E81BE"/>
                </a:solidFill>
              </a:rPr>
              <a:t> file to convert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  --</a:t>
            </a:r>
            <a:r>
              <a:rPr lang="en-US" sz="1200" dirty="0" err="1">
                <a:solidFill>
                  <a:srgbClr val="4E81BE"/>
                </a:solidFill>
              </a:rPr>
              <a:t>nTR</a:t>
            </a:r>
            <a:r>
              <a:rPr lang="en-US" sz="1200" dirty="0">
                <a:solidFill>
                  <a:srgbClr val="4E81BE"/>
                </a:solidFill>
              </a:rPr>
              <a:t> NTR            number of TRs to truncate the </a:t>
            </a:r>
            <a:r>
              <a:rPr lang="en-US" sz="1200" dirty="0" err="1">
                <a:solidFill>
                  <a:srgbClr val="4E81BE"/>
                </a:solidFill>
              </a:rPr>
              <a:t>physio</a:t>
            </a:r>
            <a:r>
              <a:rPr lang="en-US" sz="1200" dirty="0">
                <a:solidFill>
                  <a:srgbClr val="4E81BE"/>
                </a:solidFill>
              </a:rPr>
              <a:t> to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  --</a:t>
            </a:r>
            <a:r>
              <a:rPr lang="en-US" sz="1200" dirty="0" err="1">
                <a:solidFill>
                  <a:srgbClr val="4E81BE"/>
                </a:solidFill>
              </a:rPr>
              <a:t>firstTR</a:t>
            </a:r>
            <a:r>
              <a:rPr lang="en-US" sz="1200" dirty="0">
                <a:solidFill>
                  <a:srgbClr val="4E81BE"/>
                </a:solidFill>
              </a:rPr>
              <a:t> FIRSTTR    start TR, in case there is something weird in the file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  --</a:t>
            </a:r>
            <a:r>
              <a:rPr lang="en-US" sz="1200" dirty="0" err="1">
                <a:solidFill>
                  <a:srgbClr val="4E81BE"/>
                </a:solidFill>
              </a:rPr>
              <a:t>matchMR</a:t>
            </a:r>
            <a:r>
              <a:rPr lang="en-US" sz="1200" dirty="0">
                <a:solidFill>
                  <a:srgbClr val="4E81BE"/>
                </a:solidFill>
              </a:rPr>
              <a:t> MATCHMR    Try to find the matching MR scan from the README file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                       using the file prefix and match number of TRs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  --</a:t>
            </a:r>
            <a:r>
              <a:rPr lang="en-US" sz="1200" dirty="0" err="1">
                <a:solidFill>
                  <a:srgbClr val="4E81BE"/>
                </a:solidFill>
              </a:rPr>
              <a:t>READMEfn</a:t>
            </a:r>
            <a:r>
              <a:rPr lang="en-US" sz="1200" dirty="0">
                <a:solidFill>
                  <a:srgbClr val="4E81BE"/>
                </a:solidFill>
              </a:rPr>
              <a:t> READMEFN  README-</a:t>
            </a:r>
            <a:r>
              <a:rPr lang="en-US" sz="1200" dirty="0" err="1">
                <a:solidFill>
                  <a:srgbClr val="4E81BE"/>
                </a:solidFill>
              </a:rPr>
              <a:t>Study.txt</a:t>
            </a:r>
            <a:r>
              <a:rPr lang="en-US" sz="1200" dirty="0">
                <a:solidFill>
                  <a:srgbClr val="4E81BE"/>
                </a:solidFill>
              </a:rPr>
              <a:t> filename to be used for filenames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  --</a:t>
            </a:r>
            <a:r>
              <a:rPr lang="en-US" sz="1200" dirty="0" err="1">
                <a:solidFill>
                  <a:srgbClr val="4E81BE"/>
                </a:solidFill>
              </a:rPr>
              <a:t>fsrate</a:t>
            </a:r>
            <a:r>
              <a:rPr lang="en-US" sz="1200" dirty="0">
                <a:solidFill>
                  <a:srgbClr val="4E81BE"/>
                </a:solidFill>
              </a:rPr>
              <a:t> FSRATE      sampling rate to save the </a:t>
            </a:r>
            <a:r>
              <a:rPr lang="en-US" sz="1200" dirty="0" err="1">
                <a:solidFill>
                  <a:srgbClr val="4E81BE"/>
                </a:solidFill>
              </a:rPr>
              <a:t>physio</a:t>
            </a:r>
            <a:r>
              <a:rPr lang="en-US" sz="1200" dirty="0">
                <a:solidFill>
                  <a:srgbClr val="4E81BE"/>
                </a:solidFill>
              </a:rPr>
              <a:t> data at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2a: BIOPAC to 1d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55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[</a:t>
            </a:r>
            <a:r>
              <a:rPr lang="en-US" sz="1600" dirty="0" err="1"/>
              <a:t>evansjw@helix</a:t>
            </a:r>
            <a:r>
              <a:rPr lang="en-US" sz="1600" dirty="0"/>
              <a:t> </a:t>
            </a:r>
            <a:r>
              <a:rPr lang="en-US" sz="1600" dirty="0" err="1"/>
              <a:t>physio</a:t>
            </a:r>
            <a:r>
              <a:rPr lang="en-US" sz="1600" dirty="0"/>
              <a:t>]$ </a:t>
            </a:r>
            <a:r>
              <a:rPr lang="en-US" sz="1600" dirty="0" err="1"/>
              <a:t>ls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RIL203.acq </a:t>
            </a:r>
          </a:p>
          <a:p>
            <a:pPr marL="0" indent="0">
              <a:buNone/>
            </a:pPr>
            <a:r>
              <a:rPr lang="en-US" sz="1600" dirty="0"/>
              <a:t>[</a:t>
            </a:r>
            <a:r>
              <a:rPr lang="en-US" sz="1600" dirty="0" err="1"/>
              <a:t>evansjw@helix</a:t>
            </a:r>
            <a:r>
              <a:rPr lang="en-US" sz="1600" dirty="0"/>
              <a:t> </a:t>
            </a:r>
            <a:r>
              <a:rPr lang="en-US" sz="1600" dirty="0" err="1"/>
              <a:t>physio</a:t>
            </a:r>
            <a:r>
              <a:rPr lang="en-US" sz="1600" dirty="0"/>
              <a:t>]$ python /data/</a:t>
            </a:r>
            <a:r>
              <a:rPr lang="en-US" sz="1600" dirty="0" err="1"/>
              <a:t>MoodGroup</a:t>
            </a:r>
            <a:r>
              <a:rPr lang="en-US" sz="1600" dirty="0"/>
              <a:t>/</a:t>
            </a:r>
            <a:r>
              <a:rPr lang="en-US" sz="1600" dirty="0" err="1"/>
              <a:t>jwe</a:t>
            </a:r>
            <a:r>
              <a:rPr lang="en-US" sz="1600" dirty="0"/>
              <a:t>/</a:t>
            </a:r>
            <a:r>
              <a:rPr lang="en-US" sz="1600" dirty="0" err="1"/>
              <a:t>MG_scripts</a:t>
            </a:r>
            <a:r>
              <a:rPr lang="en-US" sz="1600" dirty="0"/>
              <a:t>/biopac21D.py </a:t>
            </a:r>
            <a:r>
              <a:rPr lang="en-US" sz="1600" dirty="0">
                <a:solidFill>
                  <a:srgbClr val="7FAA4A"/>
                </a:solidFill>
              </a:rPr>
              <a:t>–</a:t>
            </a:r>
            <a:r>
              <a:rPr lang="en-US" sz="1600" dirty="0" err="1">
                <a:solidFill>
                  <a:srgbClr val="7FAA4A"/>
                </a:solidFill>
              </a:rPr>
              <a:t>fn</a:t>
            </a:r>
            <a:r>
              <a:rPr lang="en-US" sz="1600" dirty="0">
                <a:solidFill>
                  <a:srgbClr val="7FAA4A"/>
                </a:solidFill>
              </a:rPr>
              <a:t> </a:t>
            </a:r>
            <a:r>
              <a:rPr lang="en-US" sz="1600" dirty="0" err="1">
                <a:solidFill>
                  <a:srgbClr val="7FAA4A"/>
                </a:solidFill>
              </a:rPr>
              <a:t>subj_physio.acq</a:t>
            </a:r>
            <a:r>
              <a:rPr lang="en-US" sz="1600" dirty="0">
                <a:solidFill>
                  <a:srgbClr val="7FAA4A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E81BE"/>
                </a:solidFill>
              </a:rPr>
              <a:t>Number of TRs found in the file : 300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600" dirty="0"/>
              <a:t>[</a:t>
            </a:r>
            <a:r>
              <a:rPr lang="en-US" sz="1600" dirty="0" err="1"/>
              <a:t>evansjw@helix</a:t>
            </a:r>
            <a:r>
              <a:rPr lang="en-US" sz="1600" dirty="0"/>
              <a:t> </a:t>
            </a:r>
            <a:r>
              <a:rPr lang="en-US" sz="1600" dirty="0" err="1"/>
              <a:t>physio</a:t>
            </a:r>
            <a:r>
              <a:rPr lang="en-US" sz="1600" dirty="0"/>
              <a:t>]$ </a:t>
            </a:r>
            <a:r>
              <a:rPr lang="en-US" sz="1600" dirty="0" err="1"/>
              <a:t>ls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4E81BE"/>
                </a:solidFill>
              </a:rPr>
              <a:t>subj_physio.acq</a:t>
            </a:r>
            <a:r>
              <a:rPr lang="en-US" sz="1200" dirty="0">
                <a:solidFill>
                  <a:srgbClr val="4E81BE"/>
                </a:solidFill>
              </a:rPr>
              <a:t>  card_raw_subj.1D  card_subj.1D    resp_subj.1D    trig_subj.1D </a:t>
            </a:r>
          </a:p>
          <a:p>
            <a:pPr marL="0" indent="0">
              <a:buNone/>
            </a:pPr>
            <a:endParaRPr lang="en-US" sz="1200" dirty="0">
              <a:solidFill>
                <a:srgbClr val="4E81BE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4 new *.1D files should be created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card, (</a:t>
            </a:r>
            <a:r>
              <a:rPr lang="en-US" dirty="0" err="1">
                <a:solidFill>
                  <a:srgbClr val="000000"/>
                </a:solidFill>
              </a:rPr>
              <a:t>card_raw</a:t>
            </a:r>
            <a:r>
              <a:rPr lang="en-US" dirty="0">
                <a:solidFill>
                  <a:srgbClr val="000000"/>
                </a:solidFill>
              </a:rPr>
              <a:t>) – the heart beat/cardiac trace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resp</a:t>
            </a:r>
            <a:r>
              <a:rPr lang="en-US" dirty="0">
                <a:solidFill>
                  <a:srgbClr val="000000"/>
                </a:solidFill>
              </a:rPr>
              <a:t> – the breathing/respiration trace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trig – a file showing the MR triggers (helpful for debugging)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5276" y="290513"/>
            <a:ext cx="7324724" cy="463550"/>
          </a:xfrm>
        </p:spPr>
        <p:txBody>
          <a:bodyPr/>
          <a:lstStyle/>
          <a:p>
            <a:r>
              <a:rPr lang="en-US" dirty="0"/>
              <a:t>Step 2a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2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Sheets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" y="1282240"/>
            <a:ext cx="4230230" cy="54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smb</a:t>
            </a:r>
            <a:r>
              <a:rPr lang="en-US" dirty="0"/>
              <a:t>://nimhirp-ds1.nih.gov/</a:t>
            </a:r>
            <a:r>
              <a:rPr lang="en-US" dirty="0" err="1"/>
              <a:t>snmdzarate</a:t>
            </a:r>
            <a:r>
              <a:rPr lang="en-US" dirty="0"/>
              <a:t>$/Database/</a:t>
            </a:r>
          </a:p>
          <a:p>
            <a:pPr lvl="0"/>
            <a:r>
              <a:rPr lang="en-US" dirty="0"/>
              <a:t>Go to the Access </a:t>
            </a:r>
            <a:r>
              <a:rPr lang="en-US" dirty="0" err="1"/>
              <a:t>SubjectData</a:t>
            </a:r>
            <a:r>
              <a:rPr lang="en-US" dirty="0"/>
              <a:t> Database</a:t>
            </a:r>
          </a:p>
          <a:p>
            <a:pPr lvl="0"/>
            <a:r>
              <a:rPr lang="en-US" dirty="0"/>
              <a:t>Open the table labeled “Subject Data”</a:t>
            </a:r>
          </a:p>
          <a:p>
            <a:pPr lvl="0"/>
            <a:r>
              <a:rPr lang="en-US" dirty="0"/>
              <a:t>Determine if the subject you are downloading data for is in the table.  </a:t>
            </a:r>
          </a:p>
          <a:p>
            <a:pPr lvl="1"/>
            <a:r>
              <a:rPr lang="en-US" dirty="0"/>
              <a:t>If yes, record the number in the “</a:t>
            </a:r>
            <a:r>
              <a:rPr lang="en-US" dirty="0" err="1"/>
              <a:t>MasterSubjectID</a:t>
            </a:r>
            <a:r>
              <a:rPr lang="en-US" dirty="0"/>
              <a:t>”</a:t>
            </a:r>
          </a:p>
          <a:p>
            <a:pPr lvl="1"/>
            <a:r>
              <a:rPr lang="en-US"/>
              <a:t>If no, add the subject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‘master’ subject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Downloaded tar file:</a:t>
            </a:r>
          </a:p>
          <a:p>
            <a:pPr lvl="1"/>
            <a:r>
              <a:rPr lang="en-US" dirty="0"/>
              <a:t>/data/MoodGroup/15M0188/tmp_tar</a:t>
            </a:r>
          </a:p>
          <a:p>
            <a:r>
              <a:rPr lang="en-US" dirty="0"/>
              <a:t>MRS data</a:t>
            </a:r>
          </a:p>
          <a:p>
            <a:pPr lvl="1"/>
            <a:r>
              <a:rPr lang="en-US" dirty="0"/>
              <a:t>/data/MoodGroup/15M0188/SUBJECT_DIR/mri/SCAN_DIR/</a:t>
            </a:r>
            <a:r>
              <a:rPr lang="en-US" dirty="0" err="1"/>
              <a:t>mrs</a:t>
            </a:r>
            <a:endParaRPr lang="en-US" dirty="0"/>
          </a:p>
          <a:p>
            <a:r>
              <a:rPr lang="en-US" dirty="0"/>
              <a:t>Physio data</a:t>
            </a:r>
          </a:p>
          <a:p>
            <a:pPr lvl="1"/>
            <a:r>
              <a:rPr lang="en-US" dirty="0"/>
              <a:t>/data/MoodGroup/15M0188/SUBJECT_DIR/mri/SCAN_DIR/physio</a:t>
            </a:r>
          </a:p>
          <a:p>
            <a:r>
              <a:rPr lang="en-US" dirty="0"/>
              <a:t>Untarred dicoms that are converted to nifitis</a:t>
            </a:r>
          </a:p>
          <a:p>
            <a:pPr lvl="1"/>
            <a:r>
              <a:rPr lang="en-US" dirty="0"/>
              <a:t>/data/MoodGroup/15M0188/SUBJECT_DIR/mri/SCAN_DIR/nii</a:t>
            </a:r>
          </a:p>
          <a:p>
            <a:endParaRPr lang="en-US" dirty="0"/>
          </a:p>
          <a:p>
            <a:r>
              <a:rPr lang="en-US" dirty="0"/>
              <a:t>Where:</a:t>
            </a:r>
          </a:p>
          <a:p>
            <a:pPr lvl="1"/>
            <a:r>
              <a:rPr lang="en-US" dirty="0"/>
              <a:t>SUBJECT_DIR is: </a:t>
            </a:r>
            <a:r>
              <a:rPr lang="en-US" dirty="0">
                <a:solidFill>
                  <a:srgbClr val="FF0000"/>
                </a:solidFill>
              </a:rPr>
              <a:t>subj-</a:t>
            </a:r>
            <a:r>
              <a:rPr lang="en-US" dirty="0"/>
              <a:t>universal subject ID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RISC###</a:t>
            </a:r>
          </a:p>
          <a:p>
            <a:pPr lvl="1"/>
            <a:r>
              <a:rPr lang="en-US" dirty="0"/>
              <a:t>SCAN_DIR is: date(yyyymmdd)</a:t>
            </a:r>
            <a:r>
              <a:rPr lang="en-US" dirty="0">
                <a:solidFill>
                  <a:srgbClr val="FF0000"/>
                </a:solidFill>
              </a:rPr>
              <a:t>_7T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put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FBE4E1-EFEB-0248-AC0A-CF11DC79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 files will be moved from f/helix monthly to </a:t>
            </a:r>
            <a:r>
              <a:rPr lang="en-US" dirty="0" err="1"/>
              <a:t>cahal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A9EC81-E4DB-334D-A7E5-E83BE68F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 file clean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AE6F7-E724-774F-A830-D156F19CB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where the scripts will be run:</a:t>
            </a:r>
          </a:p>
          <a:p>
            <a:pPr marL="320675" lvl="1" indent="0">
              <a:buNone/>
            </a:pPr>
            <a:r>
              <a:rPr lang="en-US" dirty="0"/>
              <a:t>0) the subject database</a:t>
            </a:r>
          </a:p>
          <a:p>
            <a:pPr marL="658813" lvl="2" indent="0">
              <a:buNone/>
            </a:pPr>
            <a:r>
              <a:rPr lang="en-US" dirty="0" err="1">
                <a:solidFill>
                  <a:srgbClr val="7FAA4A"/>
                </a:solidFill>
              </a:rPr>
              <a:t>smb</a:t>
            </a:r>
            <a:r>
              <a:rPr lang="en-US" dirty="0">
                <a:solidFill>
                  <a:srgbClr val="7FAA4A"/>
                </a:solidFill>
              </a:rPr>
              <a:t>://nimhirp-ds1.nih.gov/</a:t>
            </a:r>
            <a:r>
              <a:rPr lang="en-US" dirty="0" err="1">
                <a:solidFill>
                  <a:srgbClr val="7FAA4A"/>
                </a:solidFill>
              </a:rPr>
              <a:t>snmdzarate</a:t>
            </a:r>
            <a:r>
              <a:rPr lang="en-US" dirty="0">
                <a:solidFill>
                  <a:srgbClr val="7FAA4A"/>
                </a:solidFill>
              </a:rPr>
              <a:t>$/Database</a:t>
            </a:r>
          </a:p>
          <a:p>
            <a:pPr marL="944563" lvl="2" indent="-285750"/>
            <a:r>
              <a:rPr lang="en-US" dirty="0"/>
              <a:t>Getting the subject number</a:t>
            </a:r>
          </a:p>
          <a:p>
            <a:pPr marL="320675" lvl="1" indent="0">
              <a:buNone/>
            </a:pPr>
            <a:r>
              <a:rPr lang="en-US" dirty="0"/>
              <a:t>2) the tmp_tar directory (dicoms)</a:t>
            </a:r>
          </a:p>
          <a:p>
            <a:pPr marL="658813" lvl="2" indent="0">
              <a:buNone/>
            </a:pPr>
            <a:r>
              <a:rPr lang="en-US" dirty="0">
                <a:solidFill>
                  <a:srgbClr val="7FAA4A"/>
                </a:solidFill>
              </a:rPr>
              <a:t>/data/MoodGroup/15M0188/tmp_tar</a:t>
            </a:r>
          </a:p>
          <a:p>
            <a:pPr marL="944563" lvl="2" indent="-285750"/>
            <a:r>
              <a:rPr lang="en-US" dirty="0">
                <a:solidFill>
                  <a:srgbClr val="002345"/>
                </a:solidFill>
              </a:rPr>
              <a:t>Unpacking the data from the tar file</a:t>
            </a:r>
          </a:p>
          <a:p>
            <a:pPr marL="944563" lvl="2" indent="-285750"/>
            <a:r>
              <a:rPr lang="en-US" dirty="0">
                <a:solidFill>
                  <a:srgbClr val="002345"/>
                </a:solidFill>
              </a:rPr>
              <a:t>Converting the data from </a:t>
            </a:r>
            <a:r>
              <a:rPr lang="en-US" dirty="0" err="1">
                <a:solidFill>
                  <a:srgbClr val="002345"/>
                </a:solidFill>
              </a:rPr>
              <a:t>dicoms</a:t>
            </a:r>
            <a:r>
              <a:rPr lang="en-US" dirty="0">
                <a:solidFill>
                  <a:srgbClr val="002345"/>
                </a:solidFill>
              </a:rPr>
              <a:t> to </a:t>
            </a:r>
            <a:r>
              <a:rPr lang="en-US" dirty="0" err="1">
                <a:solidFill>
                  <a:srgbClr val="002345"/>
                </a:solidFill>
              </a:rPr>
              <a:t>nifti</a:t>
            </a:r>
            <a:endParaRPr lang="en-US" dirty="0">
              <a:solidFill>
                <a:srgbClr val="002345"/>
              </a:solidFill>
            </a:endParaRPr>
          </a:p>
          <a:p>
            <a:pPr marL="320675" lvl="1" indent="0">
              <a:buNone/>
            </a:pPr>
            <a:r>
              <a:rPr lang="en-US" dirty="0"/>
              <a:t>3) the subject’s raw data directory</a:t>
            </a:r>
            <a:endParaRPr lang="en-US" sz="1600" dirty="0">
              <a:solidFill>
                <a:srgbClr val="7FAA4A"/>
              </a:solidFill>
            </a:endParaRPr>
          </a:p>
          <a:p>
            <a:pPr marL="658813" lvl="2" indent="0">
              <a:buNone/>
            </a:pPr>
            <a:r>
              <a:rPr lang="en-US" dirty="0">
                <a:solidFill>
                  <a:srgbClr val="7FAA4A"/>
                </a:solidFill>
              </a:rPr>
              <a:t>/data/MoodGroup/15M0188_fMRI_analysis/SUBJECT_NAME/</a:t>
            </a:r>
          </a:p>
          <a:p>
            <a:pPr marL="944563" lvl="2" indent="-285750"/>
            <a:r>
              <a:rPr lang="en-US" sz="1400" dirty="0">
                <a:solidFill>
                  <a:srgbClr val="002345"/>
                </a:solidFill>
              </a:rPr>
              <a:t>Creating the physiological regressors</a:t>
            </a:r>
            <a:endParaRPr lang="en-US" sz="1400" dirty="0"/>
          </a:p>
          <a:p>
            <a:pPr marL="320675" lvl="1" indent="0">
              <a:buNone/>
            </a:pPr>
            <a:r>
              <a:rPr lang="en-US" dirty="0"/>
              <a:t>4) The subject’s analysis directory</a:t>
            </a:r>
          </a:p>
          <a:p>
            <a:pPr marL="658813" lvl="2" indent="0">
              <a:buNone/>
            </a:pPr>
            <a:r>
              <a:rPr lang="en-US" dirty="0">
                <a:solidFill>
                  <a:srgbClr val="7FAA4A"/>
                </a:solidFill>
              </a:rPr>
              <a:t>/data/MoodGroup/15M0188_fMRI_analysis/SUBJECT_NAME/</a:t>
            </a:r>
            <a:r>
              <a:rPr lang="en-US" dirty="0"/>
              <a:t>		</a:t>
            </a:r>
            <a:endParaRPr lang="en-US" dirty="0">
              <a:solidFill>
                <a:srgbClr val="7FAA4A"/>
              </a:solidFill>
            </a:endParaRPr>
          </a:p>
          <a:p>
            <a:pPr marL="944563" lvl="2" indent="-285750"/>
            <a:r>
              <a:rPr lang="en-US" dirty="0">
                <a:solidFill>
                  <a:srgbClr val="002345"/>
                </a:solidFill>
              </a:rPr>
              <a:t>Running the preprocessing script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5276" y="290513"/>
            <a:ext cx="8709024" cy="463550"/>
          </a:xfrm>
        </p:spPr>
        <p:txBody>
          <a:bodyPr/>
          <a:lstStyle/>
          <a:p>
            <a:r>
              <a:rPr lang="en-US" dirty="0"/>
              <a:t>An overview of where things will happen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6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Dicom</a:t>
            </a:r>
            <a:r>
              <a:rPr lang="en-US" dirty="0"/>
              <a:t> files are a standard medical format</a:t>
            </a:r>
          </a:p>
          <a:p>
            <a:r>
              <a:rPr lang="en-US" dirty="0"/>
              <a:t>Every imaging analysis program has an original file format</a:t>
            </a:r>
          </a:p>
          <a:p>
            <a:pPr lvl="1"/>
            <a:r>
              <a:rPr lang="en-US" dirty="0"/>
              <a:t>E.g. AFNI *.HEAD/*.BRIK, Analyze, </a:t>
            </a:r>
          </a:p>
          <a:p>
            <a:r>
              <a:rPr lang="en-US" dirty="0" err="1"/>
              <a:t>Nifti</a:t>
            </a:r>
            <a:r>
              <a:rPr lang="en-US" dirty="0"/>
              <a:t> is an attempt at a universally accepted format</a:t>
            </a:r>
          </a:p>
          <a:p>
            <a:pPr lvl="1"/>
            <a:r>
              <a:rPr lang="en-US" dirty="0"/>
              <a:t>Can be 2 files *.</a:t>
            </a:r>
            <a:r>
              <a:rPr lang="en-US" dirty="0" err="1"/>
              <a:t>hdr</a:t>
            </a:r>
            <a:r>
              <a:rPr lang="en-US" dirty="0"/>
              <a:t>, *.</a:t>
            </a:r>
            <a:r>
              <a:rPr lang="en-US" dirty="0" err="1"/>
              <a:t>img</a:t>
            </a:r>
            <a:r>
              <a:rPr lang="en-US" dirty="0"/>
              <a:t> or just one *.</a:t>
            </a:r>
            <a:r>
              <a:rPr lang="en-US" dirty="0" err="1"/>
              <a:t>nii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 README2nii3.py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Dicom</a:t>
            </a:r>
            <a:r>
              <a:rPr lang="en-US" dirty="0"/>
              <a:t> -&gt; </a:t>
            </a:r>
            <a:r>
              <a:rPr lang="en-US" dirty="0" err="1"/>
              <a:t>nifti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BEBD4-DA55-3244-BDF3-D2211C01400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6664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NIMH Template">
      <a:dk1>
        <a:srgbClr val="00468B"/>
      </a:dk1>
      <a:lt1>
        <a:srgbClr val="FFFFFF"/>
      </a:lt1>
      <a:dk2>
        <a:srgbClr val="00468B"/>
      </a:dk2>
      <a:lt2>
        <a:srgbClr val="ECFAFF"/>
      </a:lt2>
      <a:accent1>
        <a:srgbClr val="4E81BE"/>
      </a:accent1>
      <a:accent2>
        <a:srgbClr val="7FAA4A"/>
      </a:accent2>
      <a:accent3>
        <a:srgbClr val="C0504D"/>
      </a:accent3>
      <a:accent4>
        <a:srgbClr val="816B9A"/>
      </a:accent4>
      <a:accent5>
        <a:srgbClr val="54A6BA"/>
      </a:accent5>
      <a:accent6>
        <a:srgbClr val="DB9150"/>
      </a:accent6>
      <a:hlink>
        <a:srgbClr val="888DD6"/>
      </a:hlink>
      <a:folHlink>
        <a:srgbClr val="5685B1"/>
      </a:folHlink>
    </a:clrScheme>
    <a:fontScheme name="Standar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8">
        <a:dk1>
          <a:srgbClr val="292929"/>
        </a:dk1>
        <a:lt1>
          <a:srgbClr val="FFFFFF"/>
        </a:lt1>
        <a:dk2>
          <a:srgbClr val="00468B"/>
        </a:dk2>
        <a:lt2>
          <a:srgbClr val="B20000"/>
        </a:lt2>
        <a:accent1>
          <a:srgbClr val="FFBA00"/>
        </a:accent1>
        <a:accent2>
          <a:srgbClr val="006A23"/>
        </a:accent2>
        <a:accent3>
          <a:srgbClr val="FFFFFF"/>
        </a:accent3>
        <a:accent4>
          <a:srgbClr val="212121"/>
        </a:accent4>
        <a:accent5>
          <a:srgbClr val="FFD9AA"/>
        </a:accent5>
        <a:accent6>
          <a:srgbClr val="005F1F"/>
        </a:accent6>
        <a:hlink>
          <a:srgbClr val="D66B00"/>
        </a:hlink>
        <a:folHlink>
          <a:srgbClr val="5685B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43234</TotalTime>
  <Words>3284</Words>
  <Application>Microsoft Macintosh PowerPoint</Application>
  <PresentationFormat>On-screen Show (4:3)</PresentationFormat>
  <Paragraphs>417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 Unicode MS</vt:lpstr>
      <vt:lpstr>ＭＳ Ｐゴシック</vt:lpstr>
      <vt:lpstr>Arial</vt:lpstr>
      <vt:lpstr>Times New Roman</vt:lpstr>
      <vt:lpstr>Wingdings</vt:lpstr>
      <vt:lpstr>Standard</vt:lpstr>
      <vt:lpstr>fMRI Data collection, QA and preprocessing</vt:lpstr>
      <vt:lpstr>Checklist of things to do before a scan</vt:lpstr>
      <vt:lpstr>Training reqs &amp; scan requests</vt:lpstr>
      <vt:lpstr>Run Sheets …</vt:lpstr>
      <vt:lpstr>Getting the ‘master’ subject number</vt:lpstr>
      <vt:lpstr>Where to put the data</vt:lpstr>
      <vt:lpstr>tar file clean up</vt:lpstr>
      <vt:lpstr>An overview of where things will happen</vt:lpstr>
      <vt:lpstr>Dicom -&gt; nifti</vt:lpstr>
      <vt:lpstr>How to report problems</vt:lpstr>
      <vt:lpstr>HPC @ NIH</vt:lpstr>
      <vt:lpstr>Where to find the scanner data</vt:lpstr>
      <vt:lpstr>Data format</vt:lpstr>
      <vt:lpstr>A note about PII</vt:lpstr>
      <vt:lpstr>Shell basics</vt:lpstr>
      <vt:lpstr>Data QA</vt:lpstr>
      <vt:lpstr>Preprocess</vt:lpstr>
      <vt:lpstr>An overview of where things will happen</vt:lpstr>
      <vt:lpstr>Step 0: Download the data</vt:lpstr>
      <vt:lpstr>Move the data</vt:lpstr>
      <vt:lpstr>Getting the ‘master’ subject number</vt:lpstr>
      <vt:lpstr>Step 1: convert the data from dicom to nifti</vt:lpstr>
      <vt:lpstr>Uncompress (untar) the downloaded scan file </vt:lpstr>
      <vt:lpstr>README_Study.txt files</vt:lpstr>
      <vt:lpstr>Convert the dicoms to NIFTIs (*.nii)</vt:lpstr>
      <vt:lpstr>Cont’d</vt:lpstr>
      <vt:lpstr>Check for success</vt:lpstr>
      <vt:lpstr>What could possibly go wrong?</vt:lpstr>
      <vt:lpstr>Step 2: Deal with physio data</vt:lpstr>
      <vt:lpstr>Step 2: cont’d running phys2slibase</vt:lpstr>
      <vt:lpstr>Step 2: create the slibase files from the BIOPAC data</vt:lpstr>
      <vt:lpstr>Step 2: successful output</vt:lpstr>
      <vt:lpstr>Step 3: preprocess the data</vt:lpstr>
      <vt:lpstr>Step 3: resting state data</vt:lpstr>
      <vt:lpstr>Step 3: IAT data</vt:lpstr>
      <vt:lpstr>Step 3: output</vt:lpstr>
      <vt:lpstr>Step 2a: BIOPAC to 1d</vt:lpstr>
      <vt:lpstr>Step 2a cont’d</vt:lpstr>
    </vt:vector>
  </TitlesOfParts>
  <Company>Bates White &amp; Ballentine, LLC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ebisagni</dc:creator>
  <cp:lastModifiedBy>Evans, Jennifer (NIH/NIMH) [F]</cp:lastModifiedBy>
  <cp:revision>204</cp:revision>
  <cp:lastPrinted>2001-03-07T22:13:24Z</cp:lastPrinted>
  <dcterms:created xsi:type="dcterms:W3CDTF">2007-02-07T22:18:09Z</dcterms:created>
  <dcterms:modified xsi:type="dcterms:W3CDTF">2018-03-16T18:17:58Z</dcterms:modified>
</cp:coreProperties>
</file>