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335" r:id="rId5"/>
    <p:sldId id="336" r:id="rId6"/>
    <p:sldId id="338" r:id="rId7"/>
    <p:sldId id="339" r:id="rId8"/>
    <p:sldId id="340" r:id="rId9"/>
    <p:sldId id="341" r:id="rId10"/>
    <p:sldId id="342" r:id="rId11"/>
    <p:sldId id="343" r:id="rId12"/>
    <p:sldId id="345" r:id="rId13"/>
    <p:sldId id="347" r:id="rId14"/>
    <p:sldId id="34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FEBA7-643D-4819-80E4-9AFACD7DB9DE}" v="10" dt="2024-10-06T17:36:31.546"/>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77244" autoAdjust="0"/>
  </p:normalViewPr>
  <p:slideViewPr>
    <p:cSldViewPr snapToGrid="0">
      <p:cViewPr varScale="1">
        <p:scale>
          <a:sx n="114" d="100"/>
          <a:sy n="114" d="100"/>
        </p:scale>
        <p:origin x="1188" y="102"/>
      </p:cViewPr>
      <p:guideLst>
        <p:guide pos="6504"/>
        <p:guide orient="horz" pos="3696"/>
        <p:guide orient="horz" pos="1968"/>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 Wei" userId="075ccdeea280050e" providerId="LiveId" clId="{07CFEBA7-643D-4819-80E4-9AFACD7DB9DE}"/>
    <pc:docChg chg="undo custSel addSld delSld modSld">
      <pc:chgData name="Josh Wei" userId="075ccdeea280050e" providerId="LiveId" clId="{07CFEBA7-643D-4819-80E4-9AFACD7DB9DE}" dt="2024-10-06T17:36:31.546" v="1906"/>
      <pc:docMkLst>
        <pc:docMk/>
      </pc:docMkLst>
      <pc:sldChg chg="addSp delSp mod modTransition modAnim modNotesTx">
        <pc:chgData name="Josh Wei" userId="075ccdeea280050e" providerId="LiveId" clId="{07CFEBA7-643D-4819-80E4-9AFACD7DB9DE}" dt="2024-10-06T17:36:31.546" v="1906"/>
        <pc:sldMkLst>
          <pc:docMk/>
          <pc:sldMk cId="954410245" sldId="335"/>
        </pc:sldMkLst>
        <pc:spChg chg="add del">
          <ac:chgData name="Josh Wei" userId="075ccdeea280050e" providerId="LiveId" clId="{07CFEBA7-643D-4819-80E4-9AFACD7DB9DE}" dt="2024-10-06T17:22:05.941" v="36" actId="22"/>
          <ac:spMkLst>
            <pc:docMk/>
            <pc:sldMk cId="954410245" sldId="335"/>
            <ac:spMk id="14" creationId="{CEB71307-33FD-3C0C-6802-B5BD9EA0C64C}"/>
          </ac:spMkLst>
        </pc:spChg>
        <pc:picChg chg="del">
          <ac:chgData name="Josh Wei" userId="075ccdeea280050e" providerId="LiveId" clId="{07CFEBA7-643D-4819-80E4-9AFACD7DB9DE}" dt="2024-10-06T17:36:29.184" v="1905"/>
          <ac:picMkLst>
            <pc:docMk/>
            <pc:sldMk cId="954410245" sldId="335"/>
            <ac:picMk id="8" creationId="{24FC5CF6-735D-3954-3550-22A98A9BB83D}"/>
          </ac:picMkLst>
        </pc:picChg>
      </pc:sldChg>
      <pc:sldChg chg="modSp mod modTransition modNotesTx">
        <pc:chgData name="Josh Wei" userId="075ccdeea280050e" providerId="LiveId" clId="{07CFEBA7-643D-4819-80E4-9AFACD7DB9DE}" dt="2024-10-06T17:36:31.546" v="1906"/>
        <pc:sldMkLst>
          <pc:docMk/>
          <pc:sldMk cId="582749365" sldId="336"/>
        </pc:sldMkLst>
        <pc:spChg chg="mod">
          <ac:chgData name="Josh Wei" userId="075ccdeea280050e" providerId="LiveId" clId="{07CFEBA7-643D-4819-80E4-9AFACD7DB9DE}" dt="2024-10-06T17:21:59.308" v="34" actId="20577"/>
          <ac:spMkLst>
            <pc:docMk/>
            <pc:sldMk cId="582749365" sldId="336"/>
            <ac:spMk id="2" creationId="{08F0870A-EBCD-13FC-D1A2-49C555C48170}"/>
          </ac:spMkLst>
        </pc:spChg>
        <pc:spChg chg="mod">
          <ac:chgData name="Josh Wei" userId="075ccdeea280050e" providerId="LiveId" clId="{07CFEBA7-643D-4819-80E4-9AFACD7DB9DE}" dt="2024-10-06T17:22:35.378" v="158" actId="20577"/>
          <ac:spMkLst>
            <pc:docMk/>
            <pc:sldMk cId="582749365" sldId="336"/>
            <ac:spMk id="7" creationId="{70B4EC43-20C2-1DA5-646B-B8D26CF7D003}"/>
          </ac:spMkLst>
        </pc:spChg>
      </pc:sldChg>
      <pc:sldChg chg="del">
        <pc:chgData name="Josh Wei" userId="075ccdeea280050e" providerId="LiveId" clId="{07CFEBA7-643D-4819-80E4-9AFACD7DB9DE}" dt="2024-10-06T17:22:53.670" v="162" actId="47"/>
        <pc:sldMkLst>
          <pc:docMk/>
          <pc:sldMk cId="3786907341" sldId="337"/>
        </pc:sldMkLst>
      </pc:sldChg>
      <pc:sldChg chg="addSp modSp mod modTransition modNotesTx">
        <pc:chgData name="Josh Wei" userId="075ccdeea280050e" providerId="LiveId" clId="{07CFEBA7-643D-4819-80E4-9AFACD7DB9DE}" dt="2024-10-06T17:36:31.546" v="1906"/>
        <pc:sldMkLst>
          <pc:docMk/>
          <pc:sldMk cId="3590816519" sldId="338"/>
        </pc:sldMkLst>
        <pc:spChg chg="mod">
          <ac:chgData name="Josh Wei" userId="075ccdeea280050e" providerId="LiveId" clId="{07CFEBA7-643D-4819-80E4-9AFACD7DB9DE}" dt="2024-10-06T17:23:40.781" v="383" actId="1076"/>
          <ac:spMkLst>
            <pc:docMk/>
            <pc:sldMk cId="3590816519" sldId="338"/>
            <ac:spMk id="2" creationId="{94C9DDD8-3394-6FB2-960C-451DEBD7F640}"/>
          </ac:spMkLst>
        </pc:spChg>
        <pc:spChg chg="add">
          <ac:chgData name="Josh Wei" userId="075ccdeea280050e" providerId="LiveId" clId="{07CFEBA7-643D-4819-80E4-9AFACD7DB9DE}" dt="2024-10-06T17:23:04.005" v="179"/>
          <ac:spMkLst>
            <pc:docMk/>
            <pc:sldMk cId="3590816519" sldId="338"/>
            <ac:spMk id="3" creationId="{A1E5419B-98C1-4905-84BC-7C1B0A13CD9C}"/>
          </ac:spMkLst>
        </pc:spChg>
        <pc:spChg chg="mod">
          <ac:chgData name="Josh Wei" userId="075ccdeea280050e" providerId="LiveId" clId="{07CFEBA7-643D-4819-80E4-9AFACD7DB9DE}" dt="2024-10-06T17:23:46.995" v="386" actId="113"/>
          <ac:spMkLst>
            <pc:docMk/>
            <pc:sldMk cId="3590816519" sldId="338"/>
            <ac:spMk id="4" creationId="{51D6AA66-EC20-FCAE-04B0-6BEB18463C2D}"/>
          </ac:spMkLst>
        </pc:spChg>
        <pc:spChg chg="add">
          <ac:chgData name="Josh Wei" userId="075ccdeea280050e" providerId="LiveId" clId="{07CFEBA7-643D-4819-80E4-9AFACD7DB9DE}" dt="2024-10-06T17:23:06.613" v="180"/>
          <ac:spMkLst>
            <pc:docMk/>
            <pc:sldMk cId="3590816519" sldId="338"/>
            <ac:spMk id="5" creationId="{CB9F8C1E-1751-BCB6-6757-AEF7F81CAF22}"/>
          </ac:spMkLst>
        </pc:spChg>
      </pc:sldChg>
      <pc:sldChg chg="modSp mod modTransition modNotesTx">
        <pc:chgData name="Josh Wei" userId="075ccdeea280050e" providerId="LiveId" clId="{07CFEBA7-643D-4819-80E4-9AFACD7DB9DE}" dt="2024-10-06T17:36:31.546" v="1906"/>
        <pc:sldMkLst>
          <pc:docMk/>
          <pc:sldMk cId="2099008355" sldId="339"/>
        </pc:sldMkLst>
        <pc:spChg chg="mod">
          <ac:chgData name="Josh Wei" userId="075ccdeea280050e" providerId="LiveId" clId="{07CFEBA7-643D-4819-80E4-9AFACD7DB9DE}" dt="2024-10-06T17:24:08.938" v="417" actId="20577"/>
          <ac:spMkLst>
            <pc:docMk/>
            <pc:sldMk cId="2099008355" sldId="339"/>
            <ac:spMk id="2" creationId="{C05D45BD-5B25-B32E-F712-18F18E7168E7}"/>
          </ac:spMkLst>
        </pc:spChg>
        <pc:spChg chg="mod">
          <ac:chgData name="Josh Wei" userId="075ccdeea280050e" providerId="LiveId" clId="{07CFEBA7-643D-4819-80E4-9AFACD7DB9DE}" dt="2024-10-06T17:25:03.329" v="707" actId="20577"/>
          <ac:spMkLst>
            <pc:docMk/>
            <pc:sldMk cId="2099008355" sldId="339"/>
            <ac:spMk id="4" creationId="{B931AA74-1B85-8980-9816-4DAB721C1BE4}"/>
          </ac:spMkLst>
        </pc:spChg>
      </pc:sldChg>
      <pc:sldChg chg="modSp mod modTransition modNotesTx">
        <pc:chgData name="Josh Wei" userId="075ccdeea280050e" providerId="LiveId" clId="{07CFEBA7-643D-4819-80E4-9AFACD7DB9DE}" dt="2024-10-06T17:36:31.546" v="1906"/>
        <pc:sldMkLst>
          <pc:docMk/>
          <pc:sldMk cId="4043390973" sldId="340"/>
        </pc:sldMkLst>
        <pc:spChg chg="mod">
          <ac:chgData name="Josh Wei" userId="075ccdeea280050e" providerId="LiveId" clId="{07CFEBA7-643D-4819-80E4-9AFACD7DB9DE}" dt="2024-10-06T17:25:34.566" v="721" actId="1076"/>
          <ac:spMkLst>
            <pc:docMk/>
            <pc:sldMk cId="4043390973" sldId="340"/>
            <ac:spMk id="2" creationId="{66FBF9F0-B02C-F479-3755-F41439C1E147}"/>
          </ac:spMkLst>
        </pc:spChg>
        <pc:spChg chg="mod">
          <ac:chgData name="Josh Wei" userId="075ccdeea280050e" providerId="LiveId" clId="{07CFEBA7-643D-4819-80E4-9AFACD7DB9DE}" dt="2024-10-06T17:26:02.816" v="905" actId="1076"/>
          <ac:spMkLst>
            <pc:docMk/>
            <pc:sldMk cId="4043390973" sldId="340"/>
            <ac:spMk id="5" creationId="{CE3C8A46-D49C-FB70-9062-B672F2F7FB49}"/>
          </ac:spMkLst>
        </pc:spChg>
      </pc:sldChg>
      <pc:sldChg chg="addSp modSp mod modTransition modNotesTx">
        <pc:chgData name="Josh Wei" userId="075ccdeea280050e" providerId="LiveId" clId="{07CFEBA7-643D-4819-80E4-9AFACD7DB9DE}" dt="2024-10-06T17:36:31.546" v="1906"/>
        <pc:sldMkLst>
          <pc:docMk/>
          <pc:sldMk cId="1041471105" sldId="341"/>
        </pc:sldMkLst>
        <pc:spChg chg="mod">
          <ac:chgData name="Josh Wei" userId="075ccdeea280050e" providerId="LiveId" clId="{07CFEBA7-643D-4819-80E4-9AFACD7DB9DE}" dt="2024-10-06T17:28:14.619" v="1220" actId="1076"/>
          <ac:spMkLst>
            <pc:docMk/>
            <pc:sldMk cId="1041471105" sldId="341"/>
            <ac:spMk id="2" creationId="{F53F4228-0DC4-4119-B9C7-6C936C41E980}"/>
          </ac:spMkLst>
        </pc:spChg>
        <pc:spChg chg="mod">
          <ac:chgData name="Josh Wei" userId="075ccdeea280050e" providerId="LiveId" clId="{07CFEBA7-643D-4819-80E4-9AFACD7DB9DE}" dt="2024-10-06T17:28:20.467" v="1223" actId="404"/>
          <ac:spMkLst>
            <pc:docMk/>
            <pc:sldMk cId="1041471105" sldId="341"/>
            <ac:spMk id="4" creationId="{7658EE59-4D4C-0681-0DD3-18233C3F94A9}"/>
          </ac:spMkLst>
        </pc:spChg>
        <pc:spChg chg="mod">
          <ac:chgData name="Josh Wei" userId="075ccdeea280050e" providerId="LiveId" clId="{07CFEBA7-643D-4819-80E4-9AFACD7DB9DE}" dt="2024-10-06T17:28:26.332" v="1226" actId="1076"/>
          <ac:spMkLst>
            <pc:docMk/>
            <pc:sldMk cId="1041471105" sldId="341"/>
            <ac:spMk id="5" creationId="{8E5B1204-B9F7-0D66-EBAA-9265C1E35527}"/>
          </ac:spMkLst>
        </pc:spChg>
        <pc:picChg chg="add mod">
          <ac:chgData name="Josh Wei" userId="075ccdeea280050e" providerId="LiveId" clId="{07CFEBA7-643D-4819-80E4-9AFACD7DB9DE}" dt="2024-10-06T17:29:07.382" v="1232" actId="1076"/>
          <ac:picMkLst>
            <pc:docMk/>
            <pc:sldMk cId="1041471105" sldId="341"/>
            <ac:picMk id="6" creationId="{727AA54C-CA4D-82BE-21F3-CAF006535205}"/>
          </ac:picMkLst>
        </pc:picChg>
        <pc:picChg chg="add mod">
          <ac:chgData name="Josh Wei" userId="075ccdeea280050e" providerId="LiveId" clId="{07CFEBA7-643D-4819-80E4-9AFACD7DB9DE}" dt="2024-10-06T17:29:03.273" v="1230" actId="1076"/>
          <ac:picMkLst>
            <pc:docMk/>
            <pc:sldMk cId="1041471105" sldId="341"/>
            <ac:picMk id="7" creationId="{07116A1C-A1F8-57A2-F0B8-599C1BEF4AC6}"/>
          </ac:picMkLst>
        </pc:picChg>
      </pc:sldChg>
      <pc:sldChg chg="addSp delSp modSp mod modTransition modNotesTx">
        <pc:chgData name="Josh Wei" userId="075ccdeea280050e" providerId="LiveId" clId="{07CFEBA7-643D-4819-80E4-9AFACD7DB9DE}" dt="2024-10-06T17:36:31.546" v="1906"/>
        <pc:sldMkLst>
          <pc:docMk/>
          <pc:sldMk cId="812209034" sldId="342"/>
        </pc:sldMkLst>
        <pc:spChg chg="mod">
          <ac:chgData name="Josh Wei" userId="075ccdeea280050e" providerId="LiveId" clId="{07CFEBA7-643D-4819-80E4-9AFACD7DB9DE}" dt="2024-10-06T17:30:22.770" v="1429" actId="20577"/>
          <ac:spMkLst>
            <pc:docMk/>
            <pc:sldMk cId="812209034" sldId="342"/>
            <ac:spMk id="4" creationId="{8D97CD95-A6D1-C7C3-F7D9-C0AB6438B279}"/>
          </ac:spMkLst>
        </pc:spChg>
        <pc:spChg chg="mod">
          <ac:chgData name="Josh Wei" userId="075ccdeea280050e" providerId="LiveId" clId="{07CFEBA7-643D-4819-80E4-9AFACD7DB9DE}" dt="2024-10-06T17:29:55.371" v="1259" actId="20577"/>
          <ac:spMkLst>
            <pc:docMk/>
            <pc:sldMk cId="812209034" sldId="342"/>
            <ac:spMk id="8" creationId="{03CA8C54-30A3-3553-626E-52909A83C86B}"/>
          </ac:spMkLst>
        </pc:spChg>
        <pc:spChg chg="del mod">
          <ac:chgData name="Josh Wei" userId="075ccdeea280050e" providerId="LiveId" clId="{07CFEBA7-643D-4819-80E4-9AFACD7DB9DE}" dt="2024-10-06T17:30:31.201" v="1431" actId="478"/>
          <ac:spMkLst>
            <pc:docMk/>
            <pc:sldMk cId="812209034" sldId="342"/>
            <ac:spMk id="9" creationId="{57454D1F-D2CD-3356-639E-75B37DE30F1F}"/>
          </ac:spMkLst>
        </pc:spChg>
        <pc:picChg chg="add mod">
          <ac:chgData name="Josh Wei" userId="075ccdeea280050e" providerId="LiveId" clId="{07CFEBA7-643D-4819-80E4-9AFACD7DB9DE}" dt="2024-10-06T17:30:36.649" v="1433" actId="1076"/>
          <ac:picMkLst>
            <pc:docMk/>
            <pc:sldMk cId="812209034" sldId="342"/>
            <ac:picMk id="2" creationId="{253281D1-7471-FD04-B8CC-1A3652B76828}"/>
          </ac:picMkLst>
        </pc:picChg>
      </pc:sldChg>
      <pc:sldChg chg="modSp mod modTransition modNotesTx">
        <pc:chgData name="Josh Wei" userId="075ccdeea280050e" providerId="LiveId" clId="{07CFEBA7-643D-4819-80E4-9AFACD7DB9DE}" dt="2024-10-06T17:36:31.546" v="1906"/>
        <pc:sldMkLst>
          <pc:docMk/>
          <pc:sldMk cId="3813948168" sldId="343"/>
        </pc:sldMkLst>
        <pc:spChg chg="mod">
          <ac:chgData name="Josh Wei" userId="075ccdeea280050e" providerId="LiveId" clId="{07CFEBA7-643D-4819-80E4-9AFACD7DB9DE}" dt="2024-10-06T17:31:52.139" v="1449" actId="20577"/>
          <ac:spMkLst>
            <pc:docMk/>
            <pc:sldMk cId="3813948168" sldId="343"/>
            <ac:spMk id="2" creationId="{CD3F54E4-9956-0B33-D845-8F2AAC5EBC56}"/>
          </ac:spMkLst>
        </pc:spChg>
        <pc:spChg chg="mod">
          <ac:chgData name="Josh Wei" userId="075ccdeea280050e" providerId="LiveId" clId="{07CFEBA7-643D-4819-80E4-9AFACD7DB9DE}" dt="2024-10-06T17:32:20.885" v="1607" actId="20577"/>
          <ac:spMkLst>
            <pc:docMk/>
            <pc:sldMk cId="3813948168" sldId="343"/>
            <ac:spMk id="4" creationId="{94D20DBB-F3DD-CE0A-DCE1-63F191C0CC47}"/>
          </ac:spMkLst>
        </pc:spChg>
      </pc:sldChg>
      <pc:sldChg chg="del">
        <pc:chgData name="Josh Wei" userId="075ccdeea280050e" providerId="LiveId" clId="{07CFEBA7-643D-4819-80E4-9AFACD7DB9DE}" dt="2024-10-06T17:32:37.889" v="1610" actId="47"/>
        <pc:sldMkLst>
          <pc:docMk/>
          <pc:sldMk cId="3119264358" sldId="344"/>
        </pc:sldMkLst>
      </pc:sldChg>
      <pc:sldChg chg="addSp delSp modSp mod modTransition modNotesTx">
        <pc:chgData name="Josh Wei" userId="075ccdeea280050e" providerId="LiveId" clId="{07CFEBA7-643D-4819-80E4-9AFACD7DB9DE}" dt="2024-10-06T17:36:31.546" v="1906"/>
        <pc:sldMkLst>
          <pc:docMk/>
          <pc:sldMk cId="1684465119" sldId="345"/>
        </pc:sldMkLst>
        <pc:spChg chg="mod">
          <ac:chgData name="Josh Wei" userId="075ccdeea280050e" providerId="LiveId" clId="{07CFEBA7-643D-4819-80E4-9AFACD7DB9DE}" dt="2024-10-06T17:32:51.774" v="1620" actId="20577"/>
          <ac:spMkLst>
            <pc:docMk/>
            <pc:sldMk cId="1684465119" sldId="345"/>
            <ac:spMk id="2" creationId="{A28186A1-11A8-21B1-B6A0-AA1A1DAA5A9A}"/>
          </ac:spMkLst>
        </pc:spChg>
        <pc:spChg chg="mod">
          <ac:chgData name="Josh Wei" userId="075ccdeea280050e" providerId="LiveId" clId="{07CFEBA7-643D-4819-80E4-9AFACD7DB9DE}" dt="2024-10-06T17:33:27.740" v="1821" actId="20577"/>
          <ac:spMkLst>
            <pc:docMk/>
            <pc:sldMk cId="1684465119" sldId="345"/>
            <ac:spMk id="5" creationId="{2726E51D-0E5E-98CC-19AE-F6AC7B00BF2E}"/>
          </ac:spMkLst>
        </pc:spChg>
        <pc:spChg chg="add del mod">
          <ac:chgData name="Josh Wei" userId="075ccdeea280050e" providerId="LiveId" clId="{07CFEBA7-643D-4819-80E4-9AFACD7DB9DE}" dt="2024-10-06T17:32:56.343" v="1622" actId="478"/>
          <ac:spMkLst>
            <pc:docMk/>
            <pc:sldMk cId="1684465119" sldId="345"/>
            <ac:spMk id="6" creationId="{335293E6-F626-66AE-FD81-E6AD21A754B9}"/>
          </ac:spMkLst>
        </pc:spChg>
        <pc:spChg chg="del">
          <ac:chgData name="Josh Wei" userId="075ccdeea280050e" providerId="LiveId" clId="{07CFEBA7-643D-4819-80E4-9AFACD7DB9DE}" dt="2024-10-06T17:32:54.815" v="1621" actId="478"/>
          <ac:spMkLst>
            <pc:docMk/>
            <pc:sldMk cId="1684465119" sldId="345"/>
            <ac:spMk id="13" creationId="{A36326E3-7418-ADEF-0CFC-09C0C60DE169}"/>
          </ac:spMkLst>
        </pc:spChg>
      </pc:sldChg>
      <pc:sldChg chg="del">
        <pc:chgData name="Josh Wei" userId="075ccdeea280050e" providerId="LiveId" clId="{07CFEBA7-643D-4819-80E4-9AFACD7DB9DE}" dt="2024-10-06T17:33:58.290" v="1824" actId="47"/>
        <pc:sldMkLst>
          <pc:docMk/>
          <pc:sldMk cId="2981044871" sldId="346"/>
        </pc:sldMkLst>
      </pc:sldChg>
      <pc:sldChg chg="modSp mod modTransition modNotesTx">
        <pc:chgData name="Josh Wei" userId="075ccdeea280050e" providerId="LiveId" clId="{07CFEBA7-643D-4819-80E4-9AFACD7DB9DE}" dt="2024-10-06T17:36:31.546" v="1906"/>
        <pc:sldMkLst>
          <pc:docMk/>
          <pc:sldMk cId="3493061142" sldId="347"/>
        </pc:sldMkLst>
        <pc:spChg chg="mod">
          <ac:chgData name="Josh Wei" userId="075ccdeea280050e" providerId="LiveId" clId="{07CFEBA7-643D-4819-80E4-9AFACD7DB9DE}" dt="2024-10-06T17:34:10.458" v="1864" actId="20577"/>
          <ac:spMkLst>
            <pc:docMk/>
            <pc:sldMk cId="3493061142" sldId="347"/>
            <ac:spMk id="3" creationId="{1EC6DB3D-3AE2-9478-3245-FE2F98B96EC7}"/>
          </ac:spMkLst>
        </pc:spChg>
      </pc:sldChg>
      <pc:sldChg chg="modSp add mod modTransition modNotesTx">
        <pc:chgData name="Josh Wei" userId="075ccdeea280050e" providerId="LiveId" clId="{07CFEBA7-643D-4819-80E4-9AFACD7DB9DE}" dt="2024-10-06T17:36:31.546" v="1906"/>
        <pc:sldMkLst>
          <pc:docMk/>
          <pc:sldMk cId="326345568" sldId="348"/>
        </pc:sldMkLst>
        <pc:spChg chg="mod">
          <ac:chgData name="Josh Wei" userId="075ccdeea280050e" providerId="LiveId" clId="{07CFEBA7-643D-4819-80E4-9AFACD7DB9DE}" dt="2024-10-06T17:34:40.689" v="1877" actId="20577"/>
          <ac:spMkLst>
            <pc:docMk/>
            <pc:sldMk cId="326345568" sldId="348"/>
            <ac:spMk id="2" creationId="{A28186A1-11A8-21B1-B6A0-AA1A1DAA5A9A}"/>
          </ac:spMkLst>
        </pc:spChg>
        <pc:spChg chg="mod">
          <ac:chgData name="Josh Wei" userId="075ccdeea280050e" providerId="LiveId" clId="{07CFEBA7-643D-4819-80E4-9AFACD7DB9DE}" dt="2024-10-06T17:34:57.567" v="1904" actId="27636"/>
          <ac:spMkLst>
            <pc:docMk/>
            <pc:sldMk cId="326345568" sldId="348"/>
            <ac:spMk id="5" creationId="{2726E51D-0E5E-98CC-19AE-F6AC7B00BF2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10/6/2024</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10/6/2024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[morning/afternoon], everyone. Today, I will be presenting the findings from my Capstone Project on the relationship between job satisfaction and employee attrition. This analysis is based on the IBM HR Employee Attrition dataset, which contains data from 1,470 employees and 35 variables. We'll explore how job satisfaction impacts employee turnover and discuss strategies to improve retention.</a:t>
            </a:r>
          </a:p>
        </p:txBody>
      </p:sp>
      <p:sp>
        <p:nvSpPr>
          <p:cNvPr id="4" name="Slide Number Placeholder 3"/>
          <p:cNvSpPr>
            <a:spLocks noGrp="1"/>
          </p:cNvSpPr>
          <p:nvPr>
            <p:ph type="sldNum" sz="quarter" idx="5"/>
          </p:nvPr>
        </p:nvSpPr>
        <p:spPr/>
        <p:txBody>
          <a:bodyPr/>
          <a:lstStyle/>
          <a:p>
            <a:fld id="{8B990660-4B7D-4C11-96DB-B19FFA8CA93C}" type="slidenum">
              <a:rPr lang="en-US" smtClean="0"/>
              <a:t>1</a:t>
            </a:fld>
            <a:endParaRPr lang="en-US" dirty="0"/>
          </a:p>
        </p:txBody>
      </p:sp>
    </p:spTree>
    <p:extLst>
      <p:ext uri="{BB962C8B-B14F-4D97-AF65-F5344CB8AC3E}">
        <p14:creationId xmlns:p14="http://schemas.microsoft.com/office/powerpoint/2010/main" val="388539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your time and attention. I'm happy to take any questions you may have about this research.</a:t>
            </a:r>
          </a:p>
        </p:txBody>
      </p:sp>
      <p:sp>
        <p:nvSpPr>
          <p:cNvPr id="4" name="Slide Number Placeholder 3"/>
          <p:cNvSpPr>
            <a:spLocks noGrp="1"/>
          </p:cNvSpPr>
          <p:nvPr>
            <p:ph type="sldNum" sz="quarter" idx="5"/>
          </p:nvPr>
        </p:nvSpPr>
        <p:spPr/>
        <p:txBody>
          <a:bodyPr/>
          <a:lstStyle/>
          <a:p>
            <a:fld id="{8B990660-4B7D-4C11-96DB-B19FFA8CA93C}" type="slidenum">
              <a:rPr lang="en-US" smtClean="0"/>
              <a:t>10</a:t>
            </a:fld>
            <a:endParaRPr lang="en-US" dirty="0"/>
          </a:p>
        </p:txBody>
      </p:sp>
    </p:spTree>
    <p:extLst>
      <p:ext uri="{BB962C8B-B14F-4D97-AF65-F5344CB8AC3E}">
        <p14:creationId xmlns:p14="http://schemas.microsoft.com/office/powerpoint/2010/main" val="1978889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990660-4B7D-4C11-96DB-B19FFA8CA93C}" type="slidenum">
              <a:rPr lang="en-US" smtClean="0"/>
              <a:t>11</a:t>
            </a:fld>
            <a:endParaRPr lang="en-US" dirty="0"/>
          </a:p>
        </p:txBody>
      </p:sp>
    </p:spTree>
    <p:extLst>
      <p:ext uri="{BB962C8B-B14F-4D97-AF65-F5344CB8AC3E}">
        <p14:creationId xmlns:p14="http://schemas.microsoft.com/office/powerpoint/2010/main" val="3360226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Employee attrition refers to the loss of employees due to turnover, which can have significant consequences for organizations, including high costs related to recruitment and training, as well as reduced team stability and productivity. Retaining employees has therefore become a critical focus for organizations.</a:t>
            </a:r>
          </a:p>
        </p:txBody>
      </p:sp>
      <p:sp>
        <p:nvSpPr>
          <p:cNvPr id="4" name="Slide Number Placeholder 3"/>
          <p:cNvSpPr>
            <a:spLocks noGrp="1"/>
          </p:cNvSpPr>
          <p:nvPr>
            <p:ph type="sldNum" sz="quarter" idx="5"/>
          </p:nvPr>
        </p:nvSpPr>
        <p:spPr/>
        <p:txBody>
          <a:bodyPr/>
          <a:lstStyle/>
          <a:p>
            <a:fld id="{8B990660-4B7D-4C11-96DB-B19FFA8CA93C}" type="slidenum">
              <a:rPr lang="en-US" smtClean="0"/>
              <a:t>2</a:t>
            </a:fld>
            <a:endParaRPr lang="en-US" dirty="0"/>
          </a:p>
        </p:txBody>
      </p:sp>
    </p:spTree>
    <p:extLst>
      <p:ext uri="{BB962C8B-B14F-4D97-AF65-F5344CB8AC3E}">
        <p14:creationId xmlns:p14="http://schemas.microsoft.com/office/powerpoint/2010/main" val="1076985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primary goal of this study is to explore the link between job satisfaction and employee attrition rates. I also look into other factors, such as work-life balance and compensation, to provide a more comprehensive view of what drives employees to leave their organizations.</a:t>
            </a:r>
          </a:p>
        </p:txBody>
      </p:sp>
      <p:sp>
        <p:nvSpPr>
          <p:cNvPr id="4" name="Slide Number Placeholder 3"/>
          <p:cNvSpPr>
            <a:spLocks noGrp="1"/>
          </p:cNvSpPr>
          <p:nvPr>
            <p:ph type="sldNum" sz="quarter" idx="5"/>
          </p:nvPr>
        </p:nvSpPr>
        <p:spPr/>
        <p:txBody>
          <a:bodyPr/>
          <a:lstStyle/>
          <a:p>
            <a:fld id="{8B990660-4B7D-4C11-96DB-B19FFA8CA93C}" type="slidenum">
              <a:rPr lang="en-US" smtClean="0"/>
              <a:t>3</a:t>
            </a:fld>
            <a:endParaRPr lang="en-US" dirty="0"/>
          </a:p>
        </p:txBody>
      </p:sp>
    </p:spTree>
    <p:extLst>
      <p:ext uri="{BB962C8B-B14F-4D97-AF65-F5344CB8AC3E}">
        <p14:creationId xmlns:p14="http://schemas.microsoft.com/office/powerpoint/2010/main" val="2325716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research utilizes the IBM HR Employee Attrition dataset, which includes detailed data on employees' demographics, job roles, and job satisfaction. The main research question is whether job satisfaction affects employee attrition. I hypothesize that lower job satisfaction leads to higher attrition rates."</a:t>
            </a:r>
          </a:p>
        </p:txBody>
      </p:sp>
      <p:sp>
        <p:nvSpPr>
          <p:cNvPr id="4" name="Slide Number Placeholder 3"/>
          <p:cNvSpPr>
            <a:spLocks noGrp="1"/>
          </p:cNvSpPr>
          <p:nvPr>
            <p:ph type="sldNum" sz="quarter" idx="5"/>
          </p:nvPr>
        </p:nvSpPr>
        <p:spPr/>
        <p:txBody>
          <a:bodyPr/>
          <a:lstStyle/>
          <a:p>
            <a:fld id="{8B990660-4B7D-4C11-96DB-B19FFA8CA93C}" type="slidenum">
              <a:rPr lang="en-US" smtClean="0"/>
              <a:t>4</a:t>
            </a:fld>
            <a:endParaRPr lang="en-US" dirty="0"/>
          </a:p>
        </p:txBody>
      </p:sp>
    </p:spTree>
    <p:extLst>
      <p:ext uri="{BB962C8B-B14F-4D97-AF65-F5344CB8AC3E}">
        <p14:creationId xmlns:p14="http://schemas.microsoft.com/office/powerpoint/2010/main" val="4195699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analyze the dataset, I applied several preprocessing techniques such as removing missing values, encoding categorical variables, and normalizing continuous data. I then used logistic regression to predict attrition based on job satisfaction and conducted chi-square tests to assess the significance of the relationships.</a:t>
            </a:r>
          </a:p>
        </p:txBody>
      </p:sp>
      <p:sp>
        <p:nvSpPr>
          <p:cNvPr id="4" name="Slide Number Placeholder 3"/>
          <p:cNvSpPr>
            <a:spLocks noGrp="1"/>
          </p:cNvSpPr>
          <p:nvPr>
            <p:ph type="sldNum" sz="quarter" idx="5"/>
          </p:nvPr>
        </p:nvSpPr>
        <p:spPr/>
        <p:txBody>
          <a:bodyPr/>
          <a:lstStyle/>
          <a:p>
            <a:fld id="{8B990660-4B7D-4C11-96DB-B19FFA8CA93C}" type="slidenum">
              <a:rPr lang="en-US" smtClean="0"/>
              <a:t>5</a:t>
            </a:fld>
            <a:endParaRPr lang="en-US" dirty="0"/>
          </a:p>
        </p:txBody>
      </p:sp>
    </p:spTree>
    <p:extLst>
      <p:ext uri="{BB962C8B-B14F-4D97-AF65-F5344CB8AC3E}">
        <p14:creationId xmlns:p14="http://schemas.microsoft.com/office/powerpoint/2010/main" val="1008671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analysis revealed that job satisfaction is a significant predictor of employee attrition. For every one-unit increase in job satisfaction, the odds of attrition decreased by approximately 28%. This was further confirmed by the chi-square test, which showed a statistically significant relationship between job satisfaction and attrition.</a:t>
            </a:r>
          </a:p>
        </p:txBody>
      </p:sp>
      <p:sp>
        <p:nvSpPr>
          <p:cNvPr id="4" name="Slide Number Placeholder 3"/>
          <p:cNvSpPr>
            <a:spLocks noGrp="1"/>
          </p:cNvSpPr>
          <p:nvPr>
            <p:ph type="sldNum" sz="quarter" idx="5"/>
          </p:nvPr>
        </p:nvSpPr>
        <p:spPr/>
        <p:txBody>
          <a:bodyPr/>
          <a:lstStyle/>
          <a:p>
            <a:fld id="{8B990660-4B7D-4C11-96DB-B19FFA8CA93C}" type="slidenum">
              <a:rPr lang="en-US" smtClean="0"/>
              <a:t>6</a:t>
            </a:fld>
            <a:endParaRPr lang="en-US" dirty="0"/>
          </a:p>
        </p:txBody>
      </p:sp>
    </p:spTree>
    <p:extLst>
      <p:ext uri="{BB962C8B-B14F-4D97-AF65-F5344CB8AC3E}">
        <p14:creationId xmlns:p14="http://schemas.microsoft.com/office/powerpoint/2010/main" val="2358877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correlation analysis showed a moderate negative correlation between job satisfaction and attrition. Additionally, work-life balance and monthly income were also correlated with turnover, though not as strongly as job satisfaction."</a:t>
            </a:r>
          </a:p>
        </p:txBody>
      </p:sp>
      <p:sp>
        <p:nvSpPr>
          <p:cNvPr id="4" name="Slide Number Placeholder 3"/>
          <p:cNvSpPr>
            <a:spLocks noGrp="1"/>
          </p:cNvSpPr>
          <p:nvPr>
            <p:ph type="sldNum" sz="quarter" idx="5"/>
          </p:nvPr>
        </p:nvSpPr>
        <p:spPr/>
        <p:txBody>
          <a:bodyPr/>
          <a:lstStyle/>
          <a:p>
            <a:fld id="{8B990660-4B7D-4C11-96DB-B19FFA8CA93C}" type="slidenum">
              <a:rPr lang="en-US" smtClean="0"/>
              <a:t>7</a:t>
            </a:fld>
            <a:endParaRPr lang="en-US" dirty="0"/>
          </a:p>
        </p:txBody>
      </p:sp>
    </p:spTree>
    <p:extLst>
      <p:ext uri="{BB962C8B-B14F-4D97-AF65-F5344CB8AC3E}">
        <p14:creationId xmlns:p14="http://schemas.microsoft.com/office/powerpoint/2010/main" val="3305175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findings, I recommend that organizations focus on improving job satisfaction through recognition programs, career development opportunities, and feedback. Additionally, offering flexible work options and competitive compensation packages can help reduce turnover. Regular monitoring of employee satisfaction is also essential for proactive retention strategies.</a:t>
            </a:r>
          </a:p>
        </p:txBody>
      </p:sp>
      <p:sp>
        <p:nvSpPr>
          <p:cNvPr id="4" name="Slide Number Placeholder 3"/>
          <p:cNvSpPr>
            <a:spLocks noGrp="1"/>
          </p:cNvSpPr>
          <p:nvPr>
            <p:ph type="sldNum" sz="quarter" idx="5"/>
          </p:nvPr>
        </p:nvSpPr>
        <p:spPr/>
        <p:txBody>
          <a:bodyPr/>
          <a:lstStyle/>
          <a:p>
            <a:fld id="{8B990660-4B7D-4C11-96DB-B19FFA8CA93C}" type="slidenum">
              <a:rPr lang="en-US" smtClean="0"/>
              <a:t>8</a:t>
            </a:fld>
            <a:endParaRPr lang="en-US" dirty="0"/>
          </a:p>
        </p:txBody>
      </p:sp>
    </p:spTree>
    <p:extLst>
      <p:ext uri="{BB962C8B-B14F-4D97-AF65-F5344CB8AC3E}">
        <p14:creationId xmlns:p14="http://schemas.microsoft.com/office/powerpoint/2010/main" val="3511018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this study confirms that job satisfaction is a significant factor in reducing employee attrition. However, to effectively retain employees, organizations must take a holistic approach, addressing work-life balance and compensation as well. Future research could explore how these factors evolve over time through longitudinal studies.</a:t>
            </a:r>
          </a:p>
        </p:txBody>
      </p:sp>
      <p:sp>
        <p:nvSpPr>
          <p:cNvPr id="4" name="Slide Number Placeholder 3"/>
          <p:cNvSpPr>
            <a:spLocks noGrp="1"/>
          </p:cNvSpPr>
          <p:nvPr>
            <p:ph type="sldNum" sz="quarter" idx="5"/>
          </p:nvPr>
        </p:nvSpPr>
        <p:spPr/>
        <p:txBody>
          <a:bodyPr/>
          <a:lstStyle/>
          <a:p>
            <a:fld id="{8B990660-4B7D-4C11-96DB-B19FFA8CA93C}" type="slidenum">
              <a:rPr lang="en-US" smtClean="0"/>
              <a:t>9</a:t>
            </a:fld>
            <a:endParaRPr lang="en-US" dirty="0"/>
          </a:p>
        </p:txBody>
      </p:sp>
    </p:spTree>
    <p:extLst>
      <p:ext uri="{BB962C8B-B14F-4D97-AF65-F5344CB8AC3E}">
        <p14:creationId xmlns:p14="http://schemas.microsoft.com/office/powerpoint/2010/main" val="24332126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a:t>Click icon to add picture</a:t>
            </a:r>
            <a:endParaRPr lang="en-US" dirty="0"/>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a:t>Click icon to add picture</a:t>
            </a:r>
            <a:endParaRPr lang="en-US" dirty="0"/>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E0BCE3-7A85-71CE-E027-A8E454AF1454}"/>
              </a:ext>
            </a:extLst>
          </p:cNvPr>
          <p:cNvSpPr>
            <a:spLocks noGrp="1"/>
          </p:cNvSpPr>
          <p:nvPr>
            <p:ph type="ctrTitle"/>
          </p:nvPr>
        </p:nvSpPr>
        <p:spPr>
          <a:xfrm>
            <a:off x="4989435" y="372657"/>
            <a:ext cx="6755151" cy="2420877"/>
          </a:xfrm>
        </p:spPr>
        <p:txBody>
          <a:bodyPr>
            <a:normAutofit/>
          </a:bodyPr>
          <a:lstStyle/>
          <a:p>
            <a:r>
              <a:rPr lang="en-US" dirty="0"/>
              <a:t>Analyzing the relationship between job satisfaction and employee attrition</a:t>
            </a:r>
          </a:p>
        </p:txBody>
      </p:sp>
      <p:sp>
        <p:nvSpPr>
          <p:cNvPr id="12" name="Title 2">
            <a:extLst>
              <a:ext uri="{FF2B5EF4-FFF2-40B4-BE49-F238E27FC236}">
                <a16:creationId xmlns:a16="http://schemas.microsoft.com/office/drawing/2014/main" id="{5A6C1A23-62E2-8881-9518-6308034BDC78}"/>
              </a:ext>
            </a:extLst>
          </p:cNvPr>
          <p:cNvSpPr txBox="1">
            <a:spLocks/>
          </p:cNvSpPr>
          <p:nvPr/>
        </p:nvSpPr>
        <p:spPr>
          <a:xfrm>
            <a:off x="6165292" y="2689417"/>
            <a:ext cx="6755151" cy="242087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b="1" kern="1200" cap="all" baseline="0">
                <a:solidFill>
                  <a:schemeClr val="tx1"/>
                </a:solidFill>
                <a:latin typeface="+mj-lt"/>
                <a:ea typeface="+mj-ea"/>
                <a:cs typeface="+mj-cs"/>
              </a:defRPr>
            </a:lvl1pPr>
          </a:lstStyle>
          <a:p>
            <a:r>
              <a:rPr lang="en-US" sz="2000" dirty="0"/>
              <a:t>Capstone Project – MIS581: Business intelligence and data analytics</a:t>
            </a:r>
          </a:p>
          <a:p>
            <a:endParaRPr lang="en-US" sz="2000" dirty="0"/>
          </a:p>
          <a:p>
            <a:r>
              <a:rPr lang="en-US" sz="2000" dirty="0"/>
              <a:t>Joshua Wei</a:t>
            </a:r>
          </a:p>
          <a:p>
            <a:r>
              <a:rPr lang="en-US" sz="2000" dirty="0"/>
              <a:t>06Oct2024</a:t>
            </a:r>
          </a:p>
        </p:txBody>
      </p:sp>
    </p:spTree>
    <p:extLst>
      <p:ext uri="{BB962C8B-B14F-4D97-AF65-F5344CB8AC3E}">
        <p14:creationId xmlns:p14="http://schemas.microsoft.com/office/powerpoint/2010/main" val="95441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8D25-D403-2E2B-50DA-B21A0500AB0E}"/>
              </a:ext>
            </a:extLst>
          </p:cNvPr>
          <p:cNvSpPr>
            <a:spLocks noGrp="1"/>
          </p:cNvSpPr>
          <p:nvPr>
            <p:ph type="title"/>
          </p:nvPr>
        </p:nvSpPr>
        <p:spPr>
          <a:xfrm>
            <a:off x="911352" y="505016"/>
            <a:ext cx="5775656" cy="3284932"/>
          </a:xfrm>
        </p:spPr>
        <p:txBody>
          <a:bodyPr/>
          <a:lstStyle/>
          <a:p>
            <a:r>
              <a:rPr lang="en-US" dirty="0"/>
              <a:t>Thank you </a:t>
            </a:r>
          </a:p>
        </p:txBody>
      </p:sp>
      <p:sp>
        <p:nvSpPr>
          <p:cNvPr id="3" name="Text Placeholder 2">
            <a:extLst>
              <a:ext uri="{FF2B5EF4-FFF2-40B4-BE49-F238E27FC236}">
                <a16:creationId xmlns:a16="http://schemas.microsoft.com/office/drawing/2014/main" id="{1EC6DB3D-3AE2-9478-3245-FE2F98B96EC7}"/>
              </a:ext>
            </a:extLst>
          </p:cNvPr>
          <p:cNvSpPr>
            <a:spLocks noGrp="1"/>
          </p:cNvSpPr>
          <p:nvPr>
            <p:ph type="body" sz="quarter" idx="13"/>
          </p:nvPr>
        </p:nvSpPr>
        <p:spPr>
          <a:xfrm>
            <a:off x="911353" y="4006024"/>
            <a:ext cx="5794248" cy="2346960"/>
          </a:xfrm>
        </p:spPr>
        <p:txBody>
          <a:bodyPr/>
          <a:lstStyle/>
          <a:p>
            <a:r>
              <a:rPr lang="en-US" dirty="0"/>
              <a:t>Joshua Wei</a:t>
            </a:r>
          </a:p>
          <a:p>
            <a:r>
              <a:rPr lang="en-US" dirty="0"/>
              <a:t>joshua.wei@csuglobal.edu</a:t>
            </a:r>
          </a:p>
        </p:txBody>
      </p:sp>
    </p:spTree>
    <p:extLst>
      <p:ext uri="{BB962C8B-B14F-4D97-AF65-F5344CB8AC3E}">
        <p14:creationId xmlns:p14="http://schemas.microsoft.com/office/powerpoint/2010/main" val="3493061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186A1-11A8-21B1-B6A0-AA1A1DAA5A9A}"/>
              </a:ext>
            </a:extLst>
          </p:cNvPr>
          <p:cNvSpPr>
            <a:spLocks noGrp="1"/>
          </p:cNvSpPr>
          <p:nvPr>
            <p:ph type="title"/>
          </p:nvPr>
        </p:nvSpPr>
        <p:spPr>
          <a:xfrm>
            <a:off x="893064" y="72518"/>
            <a:ext cx="10405174" cy="1326514"/>
          </a:xfrm>
        </p:spPr>
        <p:txBody>
          <a:bodyPr/>
          <a:lstStyle/>
          <a:p>
            <a:r>
              <a:rPr lang="en-US" dirty="0"/>
              <a:t>references</a:t>
            </a:r>
            <a:endParaRPr lang="en-ZA" dirty="0"/>
          </a:p>
        </p:txBody>
      </p:sp>
      <p:sp>
        <p:nvSpPr>
          <p:cNvPr id="5" name="Content Placeholder 4">
            <a:extLst>
              <a:ext uri="{FF2B5EF4-FFF2-40B4-BE49-F238E27FC236}">
                <a16:creationId xmlns:a16="http://schemas.microsoft.com/office/drawing/2014/main" id="{2726E51D-0E5E-98CC-19AE-F6AC7B00BF2E}"/>
              </a:ext>
            </a:extLst>
          </p:cNvPr>
          <p:cNvSpPr>
            <a:spLocks noGrp="1"/>
          </p:cNvSpPr>
          <p:nvPr>
            <p:ph sz="quarter" idx="14"/>
          </p:nvPr>
        </p:nvSpPr>
        <p:spPr>
          <a:xfrm>
            <a:off x="911352" y="2058669"/>
            <a:ext cx="10606732" cy="3687763"/>
          </a:xfrm>
        </p:spPr>
        <p:txBody>
          <a:bodyPr>
            <a:normAutofit fontScale="62500" lnSpcReduction="20000"/>
          </a:bodyPr>
          <a:lstStyle/>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Allen, D. G., &amp; Bryant, P. C. (2012).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Managing employee turnover: Dispelling myths and fostering evidence-based retention strategies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Business Expert Press.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Cascio, W. F., &amp; Boudreau, J. W. (2016).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Investing in people: Financial impact of human resource initiatives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(3rd ed.). FT Press.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Griffeth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 W., Hom, P. W., &amp; Gaertner, S. (2000). A meta-analysis of antecedents and correlates of employee turnover: Update, moderator tests, and research implications for the next millennium.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Journal of Management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26(3), 463-488.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Hausknecht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J. P., &amp; Trevor, C. O. (2011). Collective turnover at the group, unit, and organizational levels: Evidence, issues, and implications.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Journal of Management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37(1), 352-388.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Hom, P. W., &amp;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Griffeth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 W. (2021).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Employee retention and turnover: Why employees stay or leave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Routledge.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Hom, P. W., Lee, T. W., Shaw, J. D., &amp;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Hausknecht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J. P. (2017). One hundred years of employee turnover theory and research.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Journal of Applied Psychology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102(3), 530–545.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Lee, T. W., Hom, P. W., Eberly, M. B., &amp; Li, J. (2018). Managing employee retention and turnover with the unfolding model of voluntary turnover.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Human Resource Management Review</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28(1), 34-49.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Meyer, J. P., Stanley, D. J.,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Herscovitch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 &amp;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Topolnytsky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 (2002). Affective, continuance, and normative commitment to the organization: A meta-analysis of antecedents, correlates, and consequences.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Journal of Vocational Behavior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61(1), 20-52.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5430536-D522-9F5E-B2C4-24F7C757082B}"/>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326345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870A-EBCD-13FC-D1A2-49C555C48170}"/>
              </a:ext>
            </a:extLst>
          </p:cNvPr>
          <p:cNvSpPr>
            <a:spLocks noGrp="1"/>
          </p:cNvSpPr>
          <p:nvPr>
            <p:ph type="title"/>
          </p:nvPr>
        </p:nvSpPr>
        <p:spPr>
          <a:xfrm>
            <a:off x="893064" y="72518"/>
            <a:ext cx="8297380" cy="1326514"/>
          </a:xfrm>
        </p:spPr>
        <p:txBody>
          <a:bodyPr/>
          <a:lstStyle/>
          <a:p>
            <a:r>
              <a:rPr lang="en-US" dirty="0"/>
              <a:t>Introduction to employee attrition</a:t>
            </a:r>
          </a:p>
        </p:txBody>
      </p:sp>
      <p:sp>
        <p:nvSpPr>
          <p:cNvPr id="7" name="Text Placeholder 6">
            <a:extLst>
              <a:ext uri="{FF2B5EF4-FFF2-40B4-BE49-F238E27FC236}">
                <a16:creationId xmlns:a16="http://schemas.microsoft.com/office/drawing/2014/main" id="{70B4EC43-20C2-1DA5-646B-B8D26CF7D003}"/>
              </a:ext>
            </a:extLst>
          </p:cNvPr>
          <p:cNvSpPr>
            <a:spLocks noGrp="1"/>
          </p:cNvSpPr>
          <p:nvPr>
            <p:ph type="body" sz="quarter" idx="13"/>
          </p:nvPr>
        </p:nvSpPr>
        <p:spPr>
          <a:xfrm>
            <a:off x="865631" y="2072640"/>
            <a:ext cx="8324089" cy="3493008"/>
          </a:xfrm>
        </p:spPr>
        <p:txBody>
          <a:bodyPr/>
          <a:lstStyle/>
          <a:p>
            <a:r>
              <a:rPr lang="en-US" dirty="0"/>
              <a:t>Definition: What is employee attrition?</a:t>
            </a:r>
          </a:p>
          <a:p>
            <a:endParaRPr lang="en-US" dirty="0"/>
          </a:p>
          <a:p>
            <a:r>
              <a:rPr lang="en-US" dirty="0"/>
              <a:t>Impact of high attrition rates: Financial, productivity, and morale costs</a:t>
            </a:r>
          </a:p>
        </p:txBody>
      </p:sp>
      <p:sp>
        <p:nvSpPr>
          <p:cNvPr id="3" name="Slide Number Placeholder 2">
            <a:extLst>
              <a:ext uri="{FF2B5EF4-FFF2-40B4-BE49-F238E27FC236}">
                <a16:creationId xmlns:a16="http://schemas.microsoft.com/office/drawing/2014/main" id="{089920E1-1F47-D3FB-B5CD-7110B3795525}"/>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582749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9DDD8-3394-6FB2-960C-451DEBD7F640}"/>
              </a:ext>
            </a:extLst>
          </p:cNvPr>
          <p:cNvSpPr>
            <a:spLocks noGrp="1"/>
          </p:cNvSpPr>
          <p:nvPr>
            <p:ph type="title"/>
          </p:nvPr>
        </p:nvSpPr>
        <p:spPr>
          <a:xfrm>
            <a:off x="5651384" y="410845"/>
            <a:ext cx="5864352" cy="1163665"/>
          </a:xfrm>
        </p:spPr>
        <p:txBody>
          <a:bodyPr/>
          <a:lstStyle/>
          <a:p>
            <a:r>
              <a:rPr lang="en-US" dirty="0"/>
              <a:t>Study objectives</a:t>
            </a:r>
            <a:endParaRPr lang="en-ZA" dirty="0"/>
          </a:p>
        </p:txBody>
      </p:sp>
      <p:pic>
        <p:nvPicPr>
          <p:cNvPr id="12" name="Picture Placeholder 11" descr="A person in a yellow shirt">
            <a:extLst>
              <a:ext uri="{FF2B5EF4-FFF2-40B4-BE49-F238E27FC236}">
                <a16:creationId xmlns:a16="http://schemas.microsoft.com/office/drawing/2014/main" id="{BC85F8C0-B84C-01D2-4208-5596D725B2B0}"/>
              </a:ext>
            </a:extLst>
          </p:cNvPr>
          <p:cNvPicPr>
            <a:picLocks noGrp="1" noChangeAspect="1"/>
          </p:cNvPicPr>
          <p:nvPr>
            <p:ph type="pic" sz="quarter" idx="10"/>
          </p:nvPr>
        </p:nvPicPr>
        <p:blipFill>
          <a:blip r:embed="rId3"/>
          <a:srcRect l="33" r="33"/>
          <a:stretch/>
        </p:blipFill>
        <p:spPr>
          <a:xfrm>
            <a:off x="-15240" y="-15240"/>
            <a:ext cx="4581525" cy="6602413"/>
          </a:xfrm>
        </p:spPr>
      </p:pic>
      <p:sp>
        <p:nvSpPr>
          <p:cNvPr id="4" name="Text Placeholder 3">
            <a:extLst>
              <a:ext uri="{FF2B5EF4-FFF2-40B4-BE49-F238E27FC236}">
                <a16:creationId xmlns:a16="http://schemas.microsoft.com/office/drawing/2014/main" id="{51D6AA66-EC20-FCAE-04B0-6BEB18463C2D}"/>
              </a:ext>
            </a:extLst>
          </p:cNvPr>
          <p:cNvSpPr>
            <a:spLocks noGrp="1"/>
          </p:cNvSpPr>
          <p:nvPr>
            <p:ph type="body" sz="quarter" idx="11"/>
          </p:nvPr>
        </p:nvSpPr>
        <p:spPr>
          <a:xfrm>
            <a:off x="5240323" y="2851138"/>
            <a:ext cx="5864225" cy="2362835"/>
          </a:xfrm>
        </p:spPr>
        <p:txBody>
          <a:bodyPr>
            <a:normAutofit fontScale="92500" lnSpcReduction="20000"/>
          </a:bodyPr>
          <a:lstStyle/>
          <a:p>
            <a:r>
              <a:rPr lang="en-US" b="1" dirty="0"/>
              <a:t>Primary objective</a:t>
            </a:r>
            <a:r>
              <a:rPr lang="en-US" dirty="0"/>
              <a:t>: Analyze the relationship between job satisfaction and attrition</a:t>
            </a:r>
          </a:p>
          <a:p>
            <a:endParaRPr lang="en-US" dirty="0"/>
          </a:p>
          <a:p>
            <a:r>
              <a:rPr lang="en-US" b="1" dirty="0"/>
              <a:t>Secondary objective</a:t>
            </a:r>
            <a:r>
              <a:rPr lang="en-US" dirty="0"/>
              <a:t>: Identify other key factors contributing to attrition (e.g., work-life balance, compensation</a:t>
            </a:r>
          </a:p>
        </p:txBody>
      </p:sp>
    </p:spTree>
    <p:extLst>
      <p:ext uri="{BB962C8B-B14F-4D97-AF65-F5344CB8AC3E}">
        <p14:creationId xmlns:p14="http://schemas.microsoft.com/office/powerpoint/2010/main" val="3590816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45BD-5B25-B32E-F712-18F18E7168E7}"/>
              </a:ext>
            </a:extLst>
          </p:cNvPr>
          <p:cNvSpPr>
            <a:spLocks noGrp="1"/>
          </p:cNvSpPr>
          <p:nvPr>
            <p:ph type="title"/>
          </p:nvPr>
        </p:nvSpPr>
        <p:spPr>
          <a:xfrm>
            <a:off x="893064" y="72518"/>
            <a:ext cx="8297380" cy="1326514"/>
          </a:xfrm>
        </p:spPr>
        <p:txBody>
          <a:bodyPr/>
          <a:lstStyle/>
          <a:p>
            <a:r>
              <a:rPr lang="en-US" dirty="0"/>
              <a:t>Research design &amp; Hypothesis</a:t>
            </a:r>
            <a:endParaRPr lang="en-ZA" dirty="0"/>
          </a:p>
        </p:txBody>
      </p:sp>
      <p:sp>
        <p:nvSpPr>
          <p:cNvPr id="4" name="Text Placeholder 3">
            <a:extLst>
              <a:ext uri="{FF2B5EF4-FFF2-40B4-BE49-F238E27FC236}">
                <a16:creationId xmlns:a16="http://schemas.microsoft.com/office/drawing/2014/main" id="{B931AA74-1B85-8980-9816-4DAB721C1BE4}"/>
              </a:ext>
            </a:extLst>
          </p:cNvPr>
          <p:cNvSpPr>
            <a:spLocks noGrp="1"/>
          </p:cNvSpPr>
          <p:nvPr>
            <p:ph type="body" sz="quarter" idx="13"/>
          </p:nvPr>
        </p:nvSpPr>
        <p:spPr>
          <a:xfrm>
            <a:off x="865631" y="2072640"/>
            <a:ext cx="8324089" cy="3493008"/>
          </a:xfrm>
        </p:spPr>
        <p:txBody>
          <a:bodyPr>
            <a:normAutofit fontScale="85000" lnSpcReduction="10000"/>
          </a:bodyPr>
          <a:lstStyle/>
          <a:p>
            <a:r>
              <a:rPr lang="en-US" dirty="0"/>
              <a:t>Dataset Overview: 1,470 employees, 35 variables</a:t>
            </a:r>
          </a:p>
          <a:p>
            <a:endParaRPr lang="en-US" dirty="0"/>
          </a:p>
          <a:p>
            <a:r>
              <a:rPr lang="en-US" dirty="0"/>
              <a:t>Research Question: Does job satisfaction significantly influence attrition?</a:t>
            </a:r>
          </a:p>
          <a:p>
            <a:endParaRPr lang="en-US" dirty="0"/>
          </a:p>
          <a:p>
            <a:r>
              <a:rPr lang="en-US" dirty="0"/>
              <a:t>Hypotheses:</a:t>
            </a:r>
          </a:p>
          <a:p>
            <a:pPr lvl="1"/>
            <a:r>
              <a:rPr lang="en-US" dirty="0"/>
              <a:t>H0: No significant relationship between job satisfaction and attrition.</a:t>
            </a:r>
          </a:p>
          <a:p>
            <a:pPr lvl="1"/>
            <a:r>
              <a:rPr lang="en-US" dirty="0"/>
              <a:t>A significant relationship exists between job satisfaction and attrition.</a:t>
            </a:r>
          </a:p>
        </p:txBody>
      </p:sp>
      <p:sp>
        <p:nvSpPr>
          <p:cNvPr id="3" name="Slide Number Placeholder 2">
            <a:extLst>
              <a:ext uri="{FF2B5EF4-FFF2-40B4-BE49-F238E27FC236}">
                <a16:creationId xmlns:a16="http://schemas.microsoft.com/office/drawing/2014/main" id="{95D7C9F2-EB2A-D57B-0D06-69B87C19A3A9}"/>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2099008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BF9F0-B02C-F479-3755-F41439C1E147}"/>
              </a:ext>
            </a:extLst>
          </p:cNvPr>
          <p:cNvSpPr>
            <a:spLocks noGrp="1"/>
          </p:cNvSpPr>
          <p:nvPr>
            <p:ph type="title"/>
          </p:nvPr>
        </p:nvSpPr>
        <p:spPr>
          <a:xfrm>
            <a:off x="5114487" y="465858"/>
            <a:ext cx="5641897" cy="969245"/>
          </a:xfrm>
        </p:spPr>
        <p:txBody>
          <a:bodyPr/>
          <a:lstStyle/>
          <a:p>
            <a:r>
              <a:rPr lang="en-US" dirty="0"/>
              <a:t>Methodology</a:t>
            </a:r>
            <a:endParaRPr lang="en-ZA" dirty="0"/>
          </a:p>
        </p:txBody>
      </p:sp>
      <p:sp>
        <p:nvSpPr>
          <p:cNvPr id="5" name="Text Placeholder 4">
            <a:extLst>
              <a:ext uri="{FF2B5EF4-FFF2-40B4-BE49-F238E27FC236}">
                <a16:creationId xmlns:a16="http://schemas.microsoft.com/office/drawing/2014/main" id="{CE3C8A46-D49C-FB70-9062-B672F2F7FB49}"/>
              </a:ext>
            </a:extLst>
          </p:cNvPr>
          <p:cNvSpPr>
            <a:spLocks noGrp="1"/>
          </p:cNvSpPr>
          <p:nvPr>
            <p:ph type="body" sz="quarter" idx="13"/>
          </p:nvPr>
        </p:nvSpPr>
        <p:spPr>
          <a:xfrm>
            <a:off x="5564409" y="3514718"/>
            <a:ext cx="5580586" cy="2197590"/>
          </a:xfrm>
        </p:spPr>
        <p:txBody>
          <a:bodyPr>
            <a:normAutofit fontScale="77500" lnSpcReduction="20000"/>
          </a:bodyPr>
          <a:lstStyle/>
          <a:p>
            <a:r>
              <a:rPr lang="en-US" dirty="0"/>
              <a:t>Data Preprocessing: Cleaning, handling missing values, and encoding variables</a:t>
            </a:r>
          </a:p>
          <a:p>
            <a:endParaRPr lang="en-US" dirty="0"/>
          </a:p>
          <a:p>
            <a:r>
              <a:rPr lang="en-US" dirty="0"/>
              <a:t>Statistical Techniques: Logistic regression, chi-square test, and exploratory data analysis (EDA)</a:t>
            </a:r>
          </a:p>
        </p:txBody>
      </p:sp>
    </p:spTree>
    <p:extLst>
      <p:ext uri="{BB962C8B-B14F-4D97-AF65-F5344CB8AC3E}">
        <p14:creationId xmlns:p14="http://schemas.microsoft.com/office/powerpoint/2010/main" val="4043390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F4228-0DC4-4119-B9C7-6C936C41E980}"/>
              </a:ext>
            </a:extLst>
          </p:cNvPr>
          <p:cNvSpPr>
            <a:spLocks noGrp="1"/>
          </p:cNvSpPr>
          <p:nvPr>
            <p:ph type="title"/>
          </p:nvPr>
        </p:nvSpPr>
        <p:spPr>
          <a:xfrm>
            <a:off x="893763" y="246253"/>
            <a:ext cx="10405174" cy="593689"/>
          </a:xfrm>
        </p:spPr>
        <p:txBody>
          <a:bodyPr/>
          <a:lstStyle/>
          <a:p>
            <a:r>
              <a:rPr lang="en-US" dirty="0"/>
              <a:t>Key findings</a:t>
            </a:r>
            <a:endParaRPr lang="en-ZA" dirty="0"/>
          </a:p>
        </p:txBody>
      </p:sp>
      <p:sp>
        <p:nvSpPr>
          <p:cNvPr id="4" name="Content Placeholder 3">
            <a:extLst>
              <a:ext uri="{FF2B5EF4-FFF2-40B4-BE49-F238E27FC236}">
                <a16:creationId xmlns:a16="http://schemas.microsoft.com/office/drawing/2014/main" id="{7658EE59-4D4C-0681-0DD3-18233C3F94A9}"/>
              </a:ext>
            </a:extLst>
          </p:cNvPr>
          <p:cNvSpPr>
            <a:spLocks noGrp="1"/>
          </p:cNvSpPr>
          <p:nvPr>
            <p:ph sz="quarter" idx="13"/>
          </p:nvPr>
        </p:nvSpPr>
        <p:spPr>
          <a:xfrm>
            <a:off x="893762" y="982706"/>
            <a:ext cx="4887594" cy="3687763"/>
          </a:xfrm>
        </p:spPr>
        <p:txBody>
          <a:bodyPr>
            <a:normAutofit/>
          </a:bodyPr>
          <a:lstStyle/>
          <a:p>
            <a:r>
              <a:rPr lang="en-US" sz="1600" dirty="0"/>
              <a:t>Logistic Regression Results</a:t>
            </a:r>
          </a:p>
          <a:p>
            <a:pPr marL="342900" indent="-342900">
              <a:buFontTx/>
              <a:buChar char="-"/>
            </a:pPr>
            <a:r>
              <a:rPr lang="en-US" sz="1600" dirty="0"/>
              <a:t>Job satisfaction had a statistically significant impact on attrition (p&lt;0.05)</a:t>
            </a:r>
          </a:p>
          <a:p>
            <a:pPr marL="342900" indent="-342900">
              <a:buFontTx/>
              <a:buChar char="-"/>
            </a:pPr>
            <a:r>
              <a:rPr lang="en-US" sz="1600" dirty="0"/>
              <a:t>Odds ratio: 0.72 (28% reduction in attrition per unit increase in satisfaction)</a:t>
            </a:r>
          </a:p>
        </p:txBody>
      </p:sp>
      <p:sp>
        <p:nvSpPr>
          <p:cNvPr id="5" name="Content Placeholder 4">
            <a:extLst>
              <a:ext uri="{FF2B5EF4-FFF2-40B4-BE49-F238E27FC236}">
                <a16:creationId xmlns:a16="http://schemas.microsoft.com/office/drawing/2014/main" id="{8E5B1204-B9F7-0D66-EBAA-9265C1E35527}"/>
              </a:ext>
            </a:extLst>
          </p:cNvPr>
          <p:cNvSpPr>
            <a:spLocks noGrp="1"/>
          </p:cNvSpPr>
          <p:nvPr>
            <p:ph sz="quarter" idx="14"/>
          </p:nvPr>
        </p:nvSpPr>
        <p:spPr>
          <a:xfrm>
            <a:off x="6536479" y="839942"/>
            <a:ext cx="4887594" cy="3687763"/>
          </a:xfrm>
        </p:spPr>
        <p:txBody>
          <a:bodyPr>
            <a:normAutofit/>
          </a:bodyPr>
          <a:lstStyle/>
          <a:p>
            <a:r>
              <a:rPr lang="en-US" sz="1600" dirty="0"/>
              <a:t>Chi-square Test: p=0.002, rejecting the null hypothesis</a:t>
            </a:r>
          </a:p>
        </p:txBody>
      </p:sp>
      <p:sp>
        <p:nvSpPr>
          <p:cNvPr id="3" name="Slide Number Placeholder 2">
            <a:extLst>
              <a:ext uri="{FF2B5EF4-FFF2-40B4-BE49-F238E27FC236}">
                <a16:creationId xmlns:a16="http://schemas.microsoft.com/office/drawing/2014/main" id="{714ECC30-C8C7-7D87-4D74-AECB825055F7}"/>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6</a:t>
            </a:fld>
            <a:endParaRPr lang="en-US" dirty="0"/>
          </a:p>
        </p:txBody>
      </p:sp>
      <p:pic>
        <p:nvPicPr>
          <p:cNvPr id="6" name="Picture 5">
            <a:extLst>
              <a:ext uri="{FF2B5EF4-FFF2-40B4-BE49-F238E27FC236}">
                <a16:creationId xmlns:a16="http://schemas.microsoft.com/office/drawing/2014/main" id="{727AA54C-CA4D-82BE-21F3-CAF006535205}"/>
              </a:ext>
            </a:extLst>
          </p:cNvPr>
          <p:cNvPicPr>
            <a:picLocks noChangeAspect="1"/>
          </p:cNvPicPr>
          <p:nvPr/>
        </p:nvPicPr>
        <p:blipFill>
          <a:blip r:embed="rId3"/>
          <a:stretch>
            <a:fillRect/>
          </a:stretch>
        </p:blipFill>
        <p:spPr>
          <a:xfrm>
            <a:off x="469772" y="2683823"/>
            <a:ext cx="5329881" cy="3192873"/>
          </a:xfrm>
          <a:prstGeom prst="rect">
            <a:avLst/>
          </a:prstGeom>
        </p:spPr>
      </p:pic>
      <p:pic>
        <p:nvPicPr>
          <p:cNvPr id="7" name="Picture 6">
            <a:extLst>
              <a:ext uri="{FF2B5EF4-FFF2-40B4-BE49-F238E27FC236}">
                <a16:creationId xmlns:a16="http://schemas.microsoft.com/office/drawing/2014/main" id="{07116A1C-A1F8-57A2-F0B8-599C1BEF4AC6}"/>
              </a:ext>
            </a:extLst>
          </p:cNvPr>
          <p:cNvPicPr>
            <a:picLocks noChangeAspect="1"/>
          </p:cNvPicPr>
          <p:nvPr/>
        </p:nvPicPr>
        <p:blipFill>
          <a:blip r:embed="rId4"/>
          <a:stretch>
            <a:fillRect/>
          </a:stretch>
        </p:blipFill>
        <p:spPr>
          <a:xfrm>
            <a:off x="5956070" y="1626672"/>
            <a:ext cx="5943600" cy="3738880"/>
          </a:xfrm>
          <a:prstGeom prst="rect">
            <a:avLst/>
          </a:prstGeom>
        </p:spPr>
      </p:pic>
    </p:spTree>
    <p:extLst>
      <p:ext uri="{BB962C8B-B14F-4D97-AF65-F5344CB8AC3E}">
        <p14:creationId xmlns:p14="http://schemas.microsoft.com/office/powerpoint/2010/main" val="1041471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CA8C54-30A3-3553-626E-52909A83C86B}"/>
              </a:ext>
            </a:extLst>
          </p:cNvPr>
          <p:cNvSpPr>
            <a:spLocks noGrp="1"/>
          </p:cNvSpPr>
          <p:nvPr>
            <p:ph type="title"/>
          </p:nvPr>
        </p:nvSpPr>
        <p:spPr>
          <a:xfrm>
            <a:off x="893064" y="72518"/>
            <a:ext cx="10405174" cy="1326514"/>
          </a:xfrm>
        </p:spPr>
        <p:txBody>
          <a:bodyPr/>
          <a:lstStyle/>
          <a:p>
            <a:r>
              <a:rPr lang="en-US" dirty="0"/>
              <a:t>Correlation analysis</a:t>
            </a:r>
            <a:endParaRPr lang="en-ZA" dirty="0"/>
          </a:p>
        </p:txBody>
      </p:sp>
      <p:sp>
        <p:nvSpPr>
          <p:cNvPr id="4" name="Content Placeholder 3">
            <a:extLst>
              <a:ext uri="{FF2B5EF4-FFF2-40B4-BE49-F238E27FC236}">
                <a16:creationId xmlns:a16="http://schemas.microsoft.com/office/drawing/2014/main" id="{8D97CD95-A6D1-C7C3-F7D9-C0AB6438B279}"/>
              </a:ext>
            </a:extLst>
          </p:cNvPr>
          <p:cNvSpPr>
            <a:spLocks noGrp="1"/>
          </p:cNvSpPr>
          <p:nvPr>
            <p:ph sz="quarter" idx="13"/>
          </p:nvPr>
        </p:nvSpPr>
        <p:spPr>
          <a:xfrm>
            <a:off x="893763" y="2073275"/>
            <a:ext cx="3144837" cy="3687763"/>
          </a:xfrm>
        </p:spPr>
        <p:txBody>
          <a:bodyPr/>
          <a:lstStyle/>
          <a:p>
            <a:pPr marL="342900" indent="-342900">
              <a:buFontTx/>
              <a:buChar char="-"/>
            </a:pPr>
            <a:r>
              <a:rPr lang="en-US" dirty="0"/>
              <a:t>Moderate Negative Correlation: Job satisfaction and attrition (-0.1)</a:t>
            </a:r>
          </a:p>
          <a:p>
            <a:pPr marL="342900" indent="-342900">
              <a:buFontTx/>
              <a:buChar char="-"/>
            </a:pPr>
            <a:r>
              <a:rPr lang="en-US" dirty="0"/>
              <a:t>Other Factors: Work-life balance and monthly income also showed weaker but relevant correlations</a:t>
            </a:r>
          </a:p>
        </p:txBody>
      </p:sp>
      <p:sp>
        <p:nvSpPr>
          <p:cNvPr id="3" name="Slide Number Placeholder 2">
            <a:extLst>
              <a:ext uri="{FF2B5EF4-FFF2-40B4-BE49-F238E27FC236}">
                <a16:creationId xmlns:a16="http://schemas.microsoft.com/office/drawing/2014/main" id="{B02207A1-A505-3185-A282-927E9F6F0E61}"/>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7</a:t>
            </a:fld>
            <a:endParaRPr lang="en-US" dirty="0"/>
          </a:p>
        </p:txBody>
      </p:sp>
      <p:pic>
        <p:nvPicPr>
          <p:cNvPr id="2" name="Picture 1">
            <a:extLst>
              <a:ext uri="{FF2B5EF4-FFF2-40B4-BE49-F238E27FC236}">
                <a16:creationId xmlns:a16="http://schemas.microsoft.com/office/drawing/2014/main" id="{253281D1-7471-FD04-B8CC-1A3652B76828}"/>
              </a:ext>
            </a:extLst>
          </p:cNvPr>
          <p:cNvPicPr>
            <a:picLocks noChangeAspect="1"/>
          </p:cNvPicPr>
          <p:nvPr/>
        </p:nvPicPr>
        <p:blipFill>
          <a:blip r:embed="rId3"/>
          <a:stretch>
            <a:fillRect/>
          </a:stretch>
        </p:blipFill>
        <p:spPr>
          <a:xfrm>
            <a:off x="5354637" y="1399032"/>
            <a:ext cx="5943600" cy="4493895"/>
          </a:xfrm>
          <a:prstGeom prst="rect">
            <a:avLst/>
          </a:prstGeom>
        </p:spPr>
      </p:pic>
    </p:spTree>
    <p:extLst>
      <p:ext uri="{BB962C8B-B14F-4D97-AF65-F5344CB8AC3E}">
        <p14:creationId xmlns:p14="http://schemas.microsoft.com/office/powerpoint/2010/main" val="812209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F54E4-9956-0B33-D845-8F2AAC5EBC56}"/>
              </a:ext>
            </a:extLst>
          </p:cNvPr>
          <p:cNvSpPr>
            <a:spLocks noGrp="1"/>
          </p:cNvSpPr>
          <p:nvPr>
            <p:ph type="title"/>
          </p:nvPr>
        </p:nvSpPr>
        <p:spPr>
          <a:xfrm>
            <a:off x="899160" y="137160"/>
            <a:ext cx="6172200" cy="1249680"/>
          </a:xfrm>
        </p:spPr>
        <p:txBody>
          <a:bodyPr/>
          <a:lstStyle/>
          <a:p>
            <a:r>
              <a:rPr lang="en-US" dirty="0"/>
              <a:t>recommendations</a:t>
            </a:r>
            <a:endParaRPr lang="en-ZA" dirty="0"/>
          </a:p>
        </p:txBody>
      </p:sp>
      <p:sp>
        <p:nvSpPr>
          <p:cNvPr id="4" name="Text Placeholder 3">
            <a:extLst>
              <a:ext uri="{FF2B5EF4-FFF2-40B4-BE49-F238E27FC236}">
                <a16:creationId xmlns:a16="http://schemas.microsoft.com/office/drawing/2014/main" id="{94D20DBB-F3DD-CE0A-DCE1-63F191C0CC47}"/>
              </a:ext>
            </a:extLst>
          </p:cNvPr>
          <p:cNvSpPr>
            <a:spLocks noGrp="1"/>
          </p:cNvSpPr>
          <p:nvPr>
            <p:ph type="body" sz="quarter" idx="11"/>
          </p:nvPr>
        </p:nvSpPr>
        <p:spPr>
          <a:xfrm>
            <a:off x="899160" y="2087880"/>
            <a:ext cx="10210800" cy="1954692"/>
          </a:xfrm>
        </p:spPr>
        <p:txBody>
          <a:bodyPr/>
          <a:lstStyle/>
          <a:p>
            <a:pPr marL="342900" indent="-342900">
              <a:buFontTx/>
              <a:buChar char="-"/>
            </a:pPr>
            <a:r>
              <a:rPr lang="en-US" dirty="0"/>
              <a:t>Enhance Job Satisfaction Initiatives</a:t>
            </a:r>
          </a:p>
          <a:p>
            <a:pPr marL="342900" indent="-342900">
              <a:buFontTx/>
              <a:buChar char="-"/>
            </a:pPr>
            <a:r>
              <a:rPr lang="en-US" dirty="0"/>
              <a:t>Promote Work-Life Balance</a:t>
            </a:r>
          </a:p>
          <a:p>
            <a:pPr marL="342900" indent="-342900">
              <a:buFontTx/>
              <a:buChar char="-"/>
            </a:pPr>
            <a:r>
              <a:rPr lang="en-US" dirty="0"/>
              <a:t>Optimize Compensation Packages</a:t>
            </a:r>
          </a:p>
          <a:p>
            <a:pPr marL="342900" indent="-342900">
              <a:buFontTx/>
              <a:buChar char="-"/>
            </a:pPr>
            <a:r>
              <a:rPr lang="en-US" dirty="0"/>
              <a:t>Regular Monitoring of Employee Satisfaction</a:t>
            </a:r>
          </a:p>
        </p:txBody>
      </p:sp>
      <p:sp>
        <p:nvSpPr>
          <p:cNvPr id="5" name="Slide Number Placeholder 4">
            <a:extLst>
              <a:ext uri="{FF2B5EF4-FFF2-40B4-BE49-F238E27FC236}">
                <a16:creationId xmlns:a16="http://schemas.microsoft.com/office/drawing/2014/main" id="{141392FF-67AF-70B5-1C3C-58D39BDFD8BE}"/>
              </a:ext>
            </a:extLst>
          </p:cNvPr>
          <p:cNvSpPr>
            <a:spLocks noGrp="1"/>
          </p:cNvSpPr>
          <p:nvPr>
            <p:ph type="sldNum" sz="quarter" idx="12"/>
          </p:nvPr>
        </p:nvSpPr>
        <p:spPr>
          <a:xfrm>
            <a:off x="911352" y="6246622"/>
            <a:ext cx="1188720" cy="365125"/>
          </a:xfrm>
        </p:spPr>
        <p:txBody>
          <a:bodyPr/>
          <a:lstStyle/>
          <a:p>
            <a:fld id="{B5CEABB6-07DC-46E8-9B57-56EC44A396E5}" type="slidenum">
              <a:rPr lang="en-US" smtClean="0"/>
              <a:pPr/>
              <a:t>8</a:t>
            </a:fld>
            <a:endParaRPr lang="en-US" dirty="0"/>
          </a:p>
        </p:txBody>
      </p:sp>
      <p:pic>
        <p:nvPicPr>
          <p:cNvPr id="10" name="Picture Placeholder 9" descr="A person wearing a blue head scarf">
            <a:extLst>
              <a:ext uri="{FF2B5EF4-FFF2-40B4-BE49-F238E27FC236}">
                <a16:creationId xmlns:a16="http://schemas.microsoft.com/office/drawing/2014/main" id="{2DB9BC6B-625B-CD8D-FB1A-1E9EBC1544D9}"/>
              </a:ext>
            </a:extLst>
          </p:cNvPr>
          <p:cNvPicPr>
            <a:picLocks noGrp="1" noChangeAspect="1"/>
          </p:cNvPicPr>
          <p:nvPr>
            <p:ph type="pic" sz="quarter" idx="10"/>
          </p:nvPr>
        </p:nvPicPr>
        <p:blipFill>
          <a:blip r:embed="rId3"/>
          <a:srcRect t="962" b="962"/>
          <a:stretch/>
        </p:blipFill>
        <p:spPr>
          <a:xfrm>
            <a:off x="2179320" y="4094802"/>
            <a:ext cx="10027919" cy="2468880"/>
          </a:xfrm>
        </p:spPr>
      </p:pic>
    </p:spTree>
    <p:extLst>
      <p:ext uri="{BB962C8B-B14F-4D97-AF65-F5344CB8AC3E}">
        <p14:creationId xmlns:p14="http://schemas.microsoft.com/office/powerpoint/2010/main" val="3813948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186A1-11A8-21B1-B6A0-AA1A1DAA5A9A}"/>
              </a:ext>
            </a:extLst>
          </p:cNvPr>
          <p:cNvSpPr>
            <a:spLocks noGrp="1"/>
          </p:cNvSpPr>
          <p:nvPr>
            <p:ph type="title"/>
          </p:nvPr>
        </p:nvSpPr>
        <p:spPr>
          <a:xfrm>
            <a:off x="893064" y="72518"/>
            <a:ext cx="10405174" cy="1326514"/>
          </a:xfrm>
        </p:spPr>
        <p:txBody>
          <a:bodyPr/>
          <a:lstStyle/>
          <a:p>
            <a:r>
              <a:rPr lang="en-US" dirty="0"/>
              <a:t>conclusion</a:t>
            </a:r>
            <a:endParaRPr lang="en-ZA" dirty="0"/>
          </a:p>
        </p:txBody>
      </p:sp>
      <p:sp>
        <p:nvSpPr>
          <p:cNvPr id="5" name="Content Placeholder 4">
            <a:extLst>
              <a:ext uri="{FF2B5EF4-FFF2-40B4-BE49-F238E27FC236}">
                <a16:creationId xmlns:a16="http://schemas.microsoft.com/office/drawing/2014/main" id="{2726E51D-0E5E-98CC-19AE-F6AC7B00BF2E}"/>
              </a:ext>
            </a:extLst>
          </p:cNvPr>
          <p:cNvSpPr>
            <a:spLocks noGrp="1"/>
          </p:cNvSpPr>
          <p:nvPr>
            <p:ph sz="quarter" idx="14"/>
          </p:nvPr>
        </p:nvSpPr>
        <p:spPr>
          <a:xfrm>
            <a:off x="911352" y="2058669"/>
            <a:ext cx="10606732" cy="3687763"/>
          </a:xfrm>
        </p:spPr>
        <p:txBody>
          <a:bodyPr>
            <a:normAutofit/>
          </a:bodyPr>
          <a:lstStyle/>
          <a:p>
            <a:r>
              <a:rPr lang="en-US" dirty="0"/>
              <a:t>Main Conclusion: Job satisfaction significantly reduces attrition</a:t>
            </a:r>
          </a:p>
          <a:p>
            <a:endParaRPr lang="en-US" dirty="0"/>
          </a:p>
          <a:p>
            <a:r>
              <a:rPr lang="en-US" dirty="0"/>
              <a:t>Importance of Multi-faceted </a:t>
            </a:r>
            <a:r>
              <a:rPr lang="en-US" dirty="0" err="1"/>
              <a:t>Retition</a:t>
            </a:r>
            <a:r>
              <a:rPr lang="en-US" dirty="0"/>
              <a:t> Strategies</a:t>
            </a:r>
          </a:p>
          <a:p>
            <a:endParaRPr lang="en-US" dirty="0"/>
          </a:p>
          <a:p>
            <a:r>
              <a:rPr lang="en-US" dirty="0"/>
              <a:t>Future Research: Consider longitudinal studies for better insights</a:t>
            </a:r>
          </a:p>
        </p:txBody>
      </p:sp>
      <p:sp>
        <p:nvSpPr>
          <p:cNvPr id="3" name="Slide Number Placeholder 2">
            <a:extLst>
              <a:ext uri="{FF2B5EF4-FFF2-40B4-BE49-F238E27FC236}">
                <a16:creationId xmlns:a16="http://schemas.microsoft.com/office/drawing/2014/main" id="{C5430536-D522-9F5E-B2C4-24F7C757082B}"/>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1684465119"/>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C5040CA-20CC-43C6-BC0C-8D8696B6AF8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CC02FA78-7B40-45E2-B806-470B0FC280F6}">
  <ds:schemaRefs>
    <ds:schemaRef ds:uri="http://schemas.microsoft.com/sharepoint/v3/contenttype/forms"/>
  </ds:schemaRefs>
</ds:datastoreItem>
</file>

<file path=customXml/itemProps3.xml><?xml version="1.0" encoding="utf-8"?>
<ds:datastoreItem xmlns:ds="http://schemas.openxmlformats.org/officeDocument/2006/customXml" ds:itemID="{BFBA14A9-9290-4E1F-A1C4-0305BFA570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{F392E606-F503-468A-82C3-4036F6C2D121}tf16411248_win32</Template>
  <TotalTime>23</TotalTime>
  <Words>1110</Words>
  <Application>Microsoft Office PowerPoint</Application>
  <PresentationFormat>Widescreen</PresentationFormat>
  <Paragraphs>84</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Avenir Next LT Pro Light</vt:lpstr>
      <vt:lpstr>Calibri</vt:lpstr>
      <vt:lpstr>Posterama</vt:lpstr>
      <vt:lpstr>Times New Roman</vt:lpstr>
      <vt:lpstr>Custom</vt:lpstr>
      <vt:lpstr>Analyzing the relationship between job satisfaction and employee attrition</vt:lpstr>
      <vt:lpstr>Introduction to employee attrition</vt:lpstr>
      <vt:lpstr>Study objectives</vt:lpstr>
      <vt:lpstr>Research design &amp; Hypothesis</vt:lpstr>
      <vt:lpstr>Methodology</vt:lpstr>
      <vt:lpstr>Key findings</vt:lpstr>
      <vt:lpstr>Correlation analysis</vt:lpstr>
      <vt:lpstr>recommendations</vt:lpstr>
      <vt:lpstr>conclusion</vt:lpstr>
      <vt:lpstr>Thank you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relationship between job satisfaction and employee attrition</dc:title>
  <dc:creator>Josh Wei</dc:creator>
  <cp:lastModifiedBy>Josh Wei</cp:lastModifiedBy>
  <cp:revision>1</cp:revision>
  <dcterms:created xsi:type="dcterms:W3CDTF">2024-10-06T17:12:54Z</dcterms:created>
  <dcterms:modified xsi:type="dcterms:W3CDTF">2024-10-06T17:36:38Z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