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9" r:id="rId4"/>
    <p:sldId id="262" r:id="rId5"/>
    <p:sldId id="263" r:id="rId6"/>
    <p:sldId id="267" r:id="rId7"/>
    <p:sldId id="266" r:id="rId8"/>
    <p:sldId id="261" r:id="rId9"/>
    <p:sldId id="260" r:id="rId10"/>
    <p:sldId id="272" r:id="rId11"/>
    <p:sldId id="269" r:id="rId12"/>
    <p:sldId id="270" r:id="rId13"/>
    <p:sldId id="271" r:id="rId14"/>
    <p:sldId id="278" r:id="rId15"/>
    <p:sldId id="274" r:id="rId16"/>
    <p:sldId id="275" r:id="rId17"/>
    <p:sldId id="276" r:id="rId18"/>
    <p:sldId id="277" r:id="rId19"/>
    <p:sldId id="284" r:id="rId20"/>
    <p:sldId id="280" r:id="rId21"/>
    <p:sldId id="281" r:id="rId22"/>
    <p:sldId id="282" r:id="rId23"/>
    <p:sldId id="283"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6A06-EAC9-0795-B95D-D5076CDB7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06623-53EB-FDB9-5548-A18672DCA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E9E1D-1A8E-4EE9-F4BD-6E764F04BFAD}"/>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BF55551C-4F2C-0AB5-EA63-7353B39D1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99860-0608-01ED-3A92-624B1CF71249}"/>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361203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0C94-EF55-1C67-6C2B-E7C908FA0A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B8BC7E-1C65-E5FF-8E4A-9ADD299E8B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A1B4F-6EAA-BE10-71B5-70787B894DA3}"/>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CC251467-8478-71D1-9AFB-8F9521094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D64F3-2F58-D347-1385-2CEC013B1668}"/>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4181980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145FD-25F1-BD81-3005-83FAC473D0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7CCBD9-D4A4-2703-6133-F7BC4FF214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4FA1E-F18B-38C8-020F-F8FF94517A4B}"/>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0016A1F1-8601-C843-B1DC-43A8B6954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90A05-5F45-D783-54E6-49EB6AF36F2A}"/>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2973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C9C1-84EA-632E-DC6A-C0CF32799A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2286D-C023-A2E0-73A3-FA1B21F1DC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E8070-4C7A-D311-A2D2-6D40FC76B6B5}"/>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BB16B573-BA2B-614C-1F35-C9248D685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E13AA-01C3-7DB0-D169-D203184252CF}"/>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33858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2781-22F4-178D-7142-53A1BA8F90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8E9FD-C21D-5545-64AE-F8B5252BA8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5660D-AEF2-EA35-1799-DC824C17BFBE}"/>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B8044DE6-A516-3FC4-A0EB-7E89B504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05DBF-922C-8467-0A80-BB0DCB74FEDD}"/>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202669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8E78-1CE1-BAB8-29DA-4EEA99D7F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5F957E-8E59-AD45-3978-CCBBE01D7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73AEE0-0CC8-161E-D8A2-4743725DCE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95074D-146C-D848-43B8-9AA6FBEB959E}"/>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6" name="Footer Placeholder 5">
            <a:extLst>
              <a:ext uri="{FF2B5EF4-FFF2-40B4-BE49-F238E27FC236}">
                <a16:creationId xmlns:a16="http://schemas.microsoft.com/office/drawing/2014/main" id="{D57206E5-3E24-B486-7FAC-BBE40FF51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239FB-B811-B3E2-0C91-27CCF3E77339}"/>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18952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9DA0-7692-4707-F956-23064144B6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10CF9-4FF1-B695-0369-F8374D11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00DE52-1FC2-3E3A-E6EC-FFE5476DB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6A0E88-3714-94B7-8216-2DD26B178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4FC082-42A3-D7F0-6B2F-6734EFCCB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86D9B7-C708-8B67-3BCD-007961E6DD9B}"/>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8" name="Footer Placeholder 7">
            <a:extLst>
              <a:ext uri="{FF2B5EF4-FFF2-40B4-BE49-F238E27FC236}">
                <a16:creationId xmlns:a16="http://schemas.microsoft.com/office/drawing/2014/main" id="{A159B747-F165-F600-AF22-2485AA53A9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F6B9ED-95B8-A6A6-5B75-BB6D343475CB}"/>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423601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8489-4DB7-7FF0-A190-3B18B2BEB4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E7AD9D-BE1C-2819-41BD-7309922B50DB}"/>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4" name="Footer Placeholder 3">
            <a:extLst>
              <a:ext uri="{FF2B5EF4-FFF2-40B4-BE49-F238E27FC236}">
                <a16:creationId xmlns:a16="http://schemas.microsoft.com/office/drawing/2014/main" id="{BDA090DC-47A5-8276-1DBB-6A13A13A7E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17C4D2-67E4-6989-9661-CCF8862787AA}"/>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986916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781E14-07C7-57AE-343B-5335287EB608}"/>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3" name="Footer Placeholder 2">
            <a:extLst>
              <a:ext uri="{FF2B5EF4-FFF2-40B4-BE49-F238E27FC236}">
                <a16:creationId xmlns:a16="http://schemas.microsoft.com/office/drawing/2014/main" id="{4FFD6D52-4712-35B4-87E5-7BD5459C23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0A0B5C-2C35-5616-2767-C27D72B803B4}"/>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832883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A349-308A-C0DA-B95A-B55EB67E4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982EF6-3A97-C66C-3C5F-ADA99EA97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E6BED5-7B54-8E20-67A8-1D9B0F9F8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11D84-505E-5C72-8EAF-6CCAEDBC9BCA}"/>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6" name="Footer Placeholder 5">
            <a:extLst>
              <a:ext uri="{FF2B5EF4-FFF2-40B4-BE49-F238E27FC236}">
                <a16:creationId xmlns:a16="http://schemas.microsoft.com/office/drawing/2014/main" id="{3FA591A7-B476-0F7F-74FC-761041BB2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615055-B0F7-E805-D371-A99003C559D1}"/>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2525196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CD78-7198-5628-2B6F-1B2867EB5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B0858-3797-51A7-E78B-313763421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C1E8B0-F8D7-BA55-C7EF-6E1C0C91F3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1F26E-9F02-68D0-F4DD-FDB23C69487A}"/>
              </a:ext>
            </a:extLst>
          </p:cNvPr>
          <p:cNvSpPr>
            <a:spLocks noGrp="1"/>
          </p:cNvSpPr>
          <p:nvPr>
            <p:ph type="dt" sz="half" idx="10"/>
          </p:nvPr>
        </p:nvSpPr>
        <p:spPr/>
        <p:txBody>
          <a:bodyPr/>
          <a:lstStyle/>
          <a:p>
            <a:fld id="{28C88834-65F3-DC44-9D9F-2F066948D572}" type="datetimeFigureOut">
              <a:rPr lang="en-US" smtClean="0"/>
              <a:t>12/19/24</a:t>
            </a:fld>
            <a:endParaRPr lang="en-US"/>
          </a:p>
        </p:txBody>
      </p:sp>
      <p:sp>
        <p:nvSpPr>
          <p:cNvPr id="6" name="Footer Placeholder 5">
            <a:extLst>
              <a:ext uri="{FF2B5EF4-FFF2-40B4-BE49-F238E27FC236}">
                <a16:creationId xmlns:a16="http://schemas.microsoft.com/office/drawing/2014/main" id="{CBD74A4E-B841-E772-4BCC-FB7737ABD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17447-59D8-3F49-3EBF-C9F39DD94097}"/>
              </a:ext>
            </a:extLst>
          </p:cNvPr>
          <p:cNvSpPr>
            <a:spLocks noGrp="1"/>
          </p:cNvSpPr>
          <p:nvPr>
            <p:ph type="sldNum" sz="quarter" idx="12"/>
          </p:nvPr>
        </p:nvSpPr>
        <p:spPr/>
        <p:txBody>
          <a:bodyPr/>
          <a:lstStyle/>
          <a:p>
            <a:fld id="{E7287BDF-57AF-B84C-AE54-353BBE50428B}" type="slidenum">
              <a:rPr lang="en-US" smtClean="0"/>
              <a:t>‹#›</a:t>
            </a:fld>
            <a:endParaRPr lang="en-US"/>
          </a:p>
        </p:txBody>
      </p:sp>
    </p:spTree>
    <p:extLst>
      <p:ext uri="{BB962C8B-B14F-4D97-AF65-F5344CB8AC3E}">
        <p14:creationId xmlns:p14="http://schemas.microsoft.com/office/powerpoint/2010/main" val="348279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92240D-8C15-59C0-F9A0-48C623A02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00C3EB-C410-0239-DA06-4E4DB0FB2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69D1E-ADA4-D4D8-73EC-F46066A45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C88834-65F3-DC44-9D9F-2F066948D572}" type="datetimeFigureOut">
              <a:rPr lang="en-US" smtClean="0"/>
              <a:t>12/19/24</a:t>
            </a:fld>
            <a:endParaRPr lang="en-US"/>
          </a:p>
        </p:txBody>
      </p:sp>
      <p:sp>
        <p:nvSpPr>
          <p:cNvPr id="5" name="Footer Placeholder 4">
            <a:extLst>
              <a:ext uri="{FF2B5EF4-FFF2-40B4-BE49-F238E27FC236}">
                <a16:creationId xmlns:a16="http://schemas.microsoft.com/office/drawing/2014/main" id="{05404B1B-DA8C-FE8C-68FF-A17802E13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6AA13C-46E4-888B-11FD-AA711CF78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287BDF-57AF-B84C-AE54-353BBE50428B}" type="slidenum">
              <a:rPr lang="en-US" smtClean="0"/>
              <a:t>‹#›</a:t>
            </a:fld>
            <a:endParaRPr lang="en-US"/>
          </a:p>
        </p:txBody>
      </p:sp>
    </p:spTree>
    <p:extLst>
      <p:ext uri="{BB962C8B-B14F-4D97-AF65-F5344CB8AC3E}">
        <p14:creationId xmlns:p14="http://schemas.microsoft.com/office/powerpoint/2010/main" val="3662264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okw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63EF2FA-8F37-FE16-9644-BBCDB47D3C71}"/>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CEIS 114</a:t>
            </a:r>
            <a:br>
              <a:rPr lang="en-US" sz="4000" kern="1200">
                <a:solidFill>
                  <a:srgbClr val="FFFFFF"/>
                </a:solidFill>
                <a:latin typeface="+mj-lt"/>
                <a:ea typeface="+mj-ea"/>
                <a:cs typeface="+mj-cs"/>
              </a:rPr>
            </a:br>
            <a:r>
              <a:rPr lang="en-US" sz="4000" kern="1200">
                <a:solidFill>
                  <a:srgbClr val="FFFFFF"/>
                </a:solidFill>
                <a:latin typeface="+mj-lt"/>
                <a:ea typeface="+mj-ea"/>
                <a:cs typeface="+mj-cs"/>
              </a:rPr>
              <a:t>Final Project</a:t>
            </a:r>
          </a:p>
        </p:txBody>
      </p:sp>
      <p:sp>
        <p:nvSpPr>
          <p:cNvPr id="3" name="Subtitle 2">
            <a:extLst>
              <a:ext uri="{FF2B5EF4-FFF2-40B4-BE49-F238E27FC236}">
                <a16:creationId xmlns:a16="http://schemas.microsoft.com/office/drawing/2014/main" id="{F8216010-41CA-2E98-1E7E-1ECB102692C3}"/>
              </a:ext>
            </a:extLst>
          </p:cNvPr>
          <p:cNvSpPr>
            <a:spLocks noGrp="1"/>
          </p:cNvSpPr>
          <p:nvPr>
            <p:ph type="subTitle" idx="1"/>
          </p:nvPr>
        </p:nvSpPr>
        <p:spPr>
          <a:xfrm>
            <a:off x="6503158" y="649480"/>
            <a:ext cx="4862447" cy="5546047"/>
          </a:xfrm>
        </p:spPr>
        <p:txBody>
          <a:bodyPr vert="horz" lIns="91440" tIns="45720" rIns="91440" bIns="45720" rtlCol="0" anchor="ctr">
            <a:normAutofit/>
          </a:bodyPr>
          <a:lstStyle/>
          <a:p>
            <a:pPr indent="-228600" algn="l">
              <a:buFont typeface="Arial" panose="020B0604020202020204" pitchFamily="34" charset="0"/>
              <a:buChar char="•"/>
            </a:pPr>
            <a:r>
              <a:rPr lang="en-US" sz="2000"/>
              <a:t>Jonathen M. Weidman</a:t>
            </a:r>
          </a:p>
          <a:p>
            <a:pPr indent="-228600" algn="l">
              <a:buFont typeface="Arial" panose="020B0604020202020204" pitchFamily="34" charset="0"/>
              <a:buChar char="•"/>
            </a:pPr>
            <a:r>
              <a:rPr lang="en-US" sz="2000"/>
              <a:t>Natalie Sommer</a:t>
            </a:r>
          </a:p>
          <a:p>
            <a:pPr indent="-228600" algn="l">
              <a:buFont typeface="Arial" panose="020B0604020202020204" pitchFamily="34" charset="0"/>
              <a:buChar char="•"/>
            </a:pPr>
            <a:r>
              <a:rPr lang="en-US" sz="2000"/>
              <a:t>Nov. 24</a:t>
            </a:r>
          </a:p>
          <a:p>
            <a:pPr indent="-228600" algn="l">
              <a:buFont typeface="Arial" panose="020B0604020202020204" pitchFamily="34" charset="0"/>
              <a:buChar char="•"/>
            </a:pPr>
            <a:r>
              <a:rPr lang="en-US" sz="2000"/>
              <a:t>12/19/24</a:t>
            </a:r>
          </a:p>
        </p:txBody>
      </p:sp>
    </p:spTree>
    <p:extLst>
      <p:ext uri="{BB962C8B-B14F-4D97-AF65-F5344CB8AC3E}">
        <p14:creationId xmlns:p14="http://schemas.microsoft.com/office/powerpoint/2010/main" val="2484234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3DE863-45F2-CBFF-1428-4DBE2AC6256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Module 4 Overview</a:t>
            </a:r>
          </a:p>
        </p:txBody>
      </p:sp>
      <p:sp>
        <p:nvSpPr>
          <p:cNvPr id="3" name="Content Placeholder 2">
            <a:extLst>
              <a:ext uri="{FF2B5EF4-FFF2-40B4-BE49-F238E27FC236}">
                <a16:creationId xmlns:a16="http://schemas.microsoft.com/office/drawing/2014/main" id="{4F08D805-3604-5778-F762-741BF3A8CE18}"/>
              </a:ext>
            </a:extLst>
          </p:cNvPr>
          <p:cNvSpPr>
            <a:spLocks noGrp="1"/>
          </p:cNvSpPr>
          <p:nvPr>
            <p:ph idx="1"/>
          </p:nvPr>
        </p:nvSpPr>
        <p:spPr>
          <a:xfrm>
            <a:off x="6503158" y="649480"/>
            <a:ext cx="4862447" cy="5546047"/>
          </a:xfrm>
        </p:spPr>
        <p:txBody>
          <a:bodyPr anchor="ctr">
            <a:normAutofit/>
          </a:bodyPr>
          <a:lstStyle/>
          <a:p>
            <a:r>
              <a:rPr lang="en-US" sz="2000" dirty="0"/>
              <a:t>I added another set of LEDs to the breadboard. This time they switched colors to be opposite of the other side. While one light was green the other was red. This began to get easier for me as I was getting the hang of it.</a:t>
            </a:r>
          </a:p>
        </p:txBody>
      </p:sp>
    </p:spTree>
    <p:extLst>
      <p:ext uri="{BB962C8B-B14F-4D97-AF65-F5344CB8AC3E}">
        <p14:creationId xmlns:p14="http://schemas.microsoft.com/office/powerpoint/2010/main" val="218221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Rubric – Due at the end of Week 4</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1346132491"/>
              </p:ext>
            </p:extLst>
          </p:nvPr>
        </p:nvGraphicFramePr>
        <p:xfrm>
          <a:off x="4502428" y="1287368"/>
          <a:ext cx="7225749" cy="4283267"/>
        </p:xfrm>
        <a:graphic>
          <a:graphicData uri="http://schemas.openxmlformats.org/drawingml/2006/table">
            <a:tbl>
              <a:tblPr firstRow="1" bandRow="1">
                <a:tableStyleId>{69012ECD-51FC-41F1-AA8D-1B2483CD663E}</a:tableStyleId>
              </a:tblPr>
              <a:tblGrid>
                <a:gridCol w="3040590">
                  <a:extLst>
                    <a:ext uri="{9D8B030D-6E8A-4147-A177-3AD203B41FA5}">
                      <a16:colId xmlns:a16="http://schemas.microsoft.com/office/drawing/2014/main" val="2494064502"/>
                    </a:ext>
                  </a:extLst>
                </a:gridCol>
                <a:gridCol w="2884037">
                  <a:extLst>
                    <a:ext uri="{9D8B030D-6E8A-4147-A177-3AD203B41FA5}">
                      <a16:colId xmlns:a16="http://schemas.microsoft.com/office/drawing/2014/main" val="1566128757"/>
                    </a:ext>
                  </a:extLst>
                </a:gridCol>
                <a:gridCol w="1301122">
                  <a:extLst>
                    <a:ext uri="{9D8B030D-6E8A-4147-A177-3AD203B41FA5}">
                      <a16:colId xmlns:a16="http://schemas.microsoft.com/office/drawing/2014/main" val="722685570"/>
                    </a:ext>
                  </a:extLst>
                </a:gridCol>
              </a:tblGrid>
              <a:tr h="551064">
                <a:tc>
                  <a:txBody>
                    <a:bodyPr/>
                    <a:lstStyle/>
                    <a:p>
                      <a:r>
                        <a:rPr lang="en-US" sz="2500"/>
                        <a:t>Activity</a:t>
                      </a:r>
                      <a:endParaRPr lang="en-US" sz="2500">
                        <a:latin typeface="+mn-lt"/>
                      </a:endParaRPr>
                    </a:p>
                  </a:txBody>
                  <a:tcPr marL="125242" marR="125242" marT="62621" marB="62621"/>
                </a:tc>
                <a:tc>
                  <a:txBody>
                    <a:bodyPr/>
                    <a:lstStyle/>
                    <a:p>
                      <a:r>
                        <a:rPr lang="en-US" sz="2500"/>
                        <a:t>Requirement(s)</a:t>
                      </a:r>
                      <a:endParaRPr lang="en-US" sz="2500">
                        <a:latin typeface="+mn-lt"/>
                      </a:endParaRPr>
                    </a:p>
                  </a:txBody>
                  <a:tcPr marL="125242" marR="125242" marT="62621" marB="62621"/>
                </a:tc>
                <a:tc>
                  <a:txBody>
                    <a:bodyPr/>
                    <a:lstStyle/>
                    <a:p>
                      <a:r>
                        <a:rPr lang="en-US" sz="2500"/>
                        <a:t>Points</a:t>
                      </a:r>
                      <a:endParaRPr lang="en-US" sz="2500">
                        <a:latin typeface="+mn-lt"/>
                      </a:endParaRPr>
                    </a:p>
                  </a:txBody>
                  <a:tcPr marL="125242" marR="125242" marT="62621" marB="62621"/>
                </a:tc>
                <a:extLst>
                  <a:ext uri="{0D108BD9-81ED-4DB2-BD59-A6C34878D82A}">
                    <a16:rowId xmlns:a16="http://schemas.microsoft.com/office/drawing/2014/main" val="2671127368"/>
                  </a:ext>
                </a:extLst>
              </a:tr>
              <a:tr h="1678239">
                <a:tc>
                  <a:txBody>
                    <a:bodyPr/>
                    <a:lstStyle/>
                    <a:p>
                      <a:pPr marL="0" marR="0" lvl="0" indent="0">
                        <a:spcBef>
                          <a:spcPts val="0"/>
                        </a:spcBef>
                        <a:spcAft>
                          <a:spcPts val="0"/>
                        </a:spcAft>
                        <a:buFont typeface="Symbol" panose="05050102010706020507" pitchFamily="18" charset="2"/>
                        <a:buNone/>
                      </a:pPr>
                      <a:r>
                        <a:rPr lang="en-US" sz="2500">
                          <a:effectLst/>
                        </a:rPr>
                        <a:t>Include a screenshot of your circuit </a:t>
                      </a:r>
                      <a:endParaRPr lang="en-US" sz="2500">
                        <a:effectLst/>
                        <a:latin typeface="+mn-lt"/>
                        <a:ea typeface="Times New Roman" panose="02020603050405020304" pitchFamily="18" charset="0"/>
                      </a:endParaRPr>
                    </a:p>
                  </a:txBody>
                  <a:tcPr marL="125242" marR="125242" marT="62621" marB="62621"/>
                </a:tc>
                <a:tc>
                  <a:txBody>
                    <a:bodyPr/>
                    <a:lstStyle/>
                    <a:p>
                      <a:r>
                        <a:rPr lang="en-US" sz="2500"/>
                        <a:t>Screenshot</a:t>
                      </a:r>
                      <a:r>
                        <a:rPr lang="en-US" sz="2500" baseline="0"/>
                        <a:t> of the breadboard with LEDs ON.</a:t>
                      </a:r>
                      <a:br>
                        <a:rPr lang="en-US" sz="2500" baseline="0"/>
                      </a:br>
                      <a:endParaRPr lang="en-US" sz="2500" baseline="0">
                        <a:latin typeface="+mn-lt"/>
                      </a:endParaRPr>
                    </a:p>
                  </a:txBody>
                  <a:tcPr marL="125242" marR="125242" marT="62621" marB="62621"/>
                </a:tc>
                <a:tc>
                  <a:txBody>
                    <a:bodyPr/>
                    <a:lstStyle/>
                    <a:p>
                      <a:r>
                        <a:rPr lang="en-US" sz="2500"/>
                        <a:t>30</a:t>
                      </a:r>
                      <a:endParaRPr lang="en-US" sz="2500">
                        <a:latin typeface="+mn-lt"/>
                      </a:endParaRPr>
                    </a:p>
                  </a:txBody>
                  <a:tcPr marL="125242" marR="125242" marT="62621" marB="62621"/>
                </a:tc>
                <a:extLst>
                  <a:ext uri="{0D108BD9-81ED-4DB2-BD59-A6C34878D82A}">
                    <a16:rowId xmlns:a16="http://schemas.microsoft.com/office/drawing/2014/main" val="1343858599"/>
                  </a:ext>
                </a:extLst>
              </a:tr>
              <a:tr h="2053964">
                <a:tc>
                  <a:txBody>
                    <a:bodyPr/>
                    <a:lstStyle/>
                    <a:p>
                      <a:pPr marL="0" marR="0" lvl="0" indent="0">
                        <a:spcBef>
                          <a:spcPts val="0"/>
                        </a:spcBef>
                        <a:spcAft>
                          <a:spcPts val="0"/>
                        </a:spcAft>
                        <a:buFont typeface="Symbol" panose="05050102010706020507" pitchFamily="18" charset="2"/>
                        <a:buNone/>
                      </a:pPr>
                      <a:r>
                        <a:rPr lang="en-US" sz="2500">
                          <a:effectLst/>
                        </a:rPr>
                        <a:t>Screenshot of code showing your name in comment</a:t>
                      </a:r>
                      <a:endParaRPr lang="en-US" sz="2500">
                        <a:effectLst/>
                        <a:latin typeface="+mn-lt"/>
                        <a:ea typeface="Times New Roman" panose="02020603050405020304" pitchFamily="18" charset="0"/>
                      </a:endParaRPr>
                    </a:p>
                  </a:txBody>
                  <a:tcPr marL="125242" marR="125242" marT="62621" marB="62621"/>
                </a:tc>
                <a:tc>
                  <a:txBody>
                    <a:bodyPr/>
                    <a:lstStyle/>
                    <a:p>
                      <a:r>
                        <a:rPr lang="en-US" sz="2500"/>
                        <a:t>Screenshot of </a:t>
                      </a:r>
                      <a:r>
                        <a:rPr lang="en-US" sz="2500">
                          <a:effectLst/>
                        </a:rPr>
                        <a:t>code in the Code Editor showing your name in one of the comments</a:t>
                      </a:r>
                      <a:endParaRPr lang="en-US" sz="2500">
                        <a:latin typeface="+mn-lt"/>
                      </a:endParaRPr>
                    </a:p>
                  </a:txBody>
                  <a:tcPr marL="125242" marR="125242" marT="62621" marB="62621"/>
                </a:tc>
                <a:tc>
                  <a:txBody>
                    <a:bodyPr/>
                    <a:lstStyle/>
                    <a:p>
                      <a:r>
                        <a:rPr lang="en-US" sz="2500"/>
                        <a:t>30</a:t>
                      </a:r>
                      <a:endParaRPr lang="en-US" sz="2500">
                        <a:latin typeface="+mn-lt"/>
                      </a:endParaRPr>
                    </a:p>
                  </a:txBody>
                  <a:tcPr marL="125242" marR="125242" marT="62621" marB="62621"/>
                </a:tc>
                <a:extLst>
                  <a:ext uri="{0D108BD9-81ED-4DB2-BD59-A6C34878D82A}">
                    <a16:rowId xmlns:a16="http://schemas.microsoft.com/office/drawing/2014/main" val="1670724296"/>
                  </a:ext>
                </a:extLst>
              </a:tr>
            </a:tbl>
          </a:graphicData>
        </a:graphic>
      </p:graphicFrame>
    </p:spTree>
    <p:extLst>
      <p:ext uri="{BB962C8B-B14F-4D97-AF65-F5344CB8AC3E}">
        <p14:creationId xmlns:p14="http://schemas.microsoft.com/office/powerpoint/2010/main" val="394274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a:solidFill>
                  <a:srgbClr val="FFFFFF"/>
                </a:solidFill>
              </a:rPr>
              <a:t>Picture of circuit with working LEDs</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lvl="0" indent="-228600">
              <a:buFont typeface="Arial" panose="020B0604020202020204" pitchFamily="34" charset="0"/>
              <a:buChar char="•"/>
            </a:pPr>
            <a:r>
              <a:rPr lang="en-US" sz="2000"/>
              <a:t>ESP 32 Board</a:t>
            </a:r>
          </a:p>
          <a:p>
            <a:pPr indent="-228600">
              <a:buFont typeface="Arial" panose="020B0604020202020204" pitchFamily="34" charset="0"/>
              <a:buChar char="•"/>
            </a:pPr>
            <a:r>
              <a:rPr lang="en-US" sz="2000"/>
              <a:t>Colored LEDs: Red, Yellow and Green (two sets)</a:t>
            </a:r>
          </a:p>
          <a:p>
            <a:pPr lvl="0" indent="-228600">
              <a:buFont typeface="Arial" panose="020B0604020202020204" pitchFamily="34" charset="0"/>
              <a:buChar char="•"/>
            </a:pPr>
            <a:r>
              <a:rPr lang="en-US" sz="2000"/>
              <a:t>Wires</a:t>
            </a:r>
          </a:p>
          <a:p>
            <a:pPr lvl="0" indent="-228600">
              <a:buFont typeface="Arial" panose="020B0604020202020204" pitchFamily="34" charset="0"/>
              <a:buChar char="•"/>
            </a:pPr>
            <a:r>
              <a:rPr lang="en-US" sz="2000"/>
              <a:t>Breadboard</a:t>
            </a:r>
          </a:p>
          <a:p>
            <a:pPr indent="-228600">
              <a:buFont typeface="Arial" panose="020B0604020202020204" pitchFamily="34" charset="0"/>
              <a:buChar char="•"/>
            </a:pPr>
            <a:endParaRPr lang="en-US" sz="2000"/>
          </a:p>
        </p:txBody>
      </p:sp>
      <p:pic>
        <p:nvPicPr>
          <p:cNvPr id="5" name="Picture Placeholder 4" descr="A screenshot of a computer&#10;&#10;Description automatically generated">
            <a:extLst>
              <a:ext uri="{FF2B5EF4-FFF2-40B4-BE49-F238E27FC236}">
                <a16:creationId xmlns:a16="http://schemas.microsoft.com/office/drawing/2014/main" id="{A33DD46B-FCC6-6E27-6E3A-44CF36BB895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3255" t="1" r="9055" b="1"/>
          <a:stretch/>
        </p:blipFill>
        <p:spPr>
          <a:xfrm>
            <a:off x="6971570" y="-10137"/>
            <a:ext cx="5220430" cy="6857990"/>
          </a:xfrm>
          <a:prstGeom prst="rect">
            <a:avLst/>
          </a:prstGeom>
        </p:spPr>
      </p:pic>
    </p:spTree>
    <p:extLst>
      <p:ext uri="{BB962C8B-B14F-4D97-AF65-F5344CB8AC3E}">
        <p14:creationId xmlns:p14="http://schemas.microsoft.com/office/powerpoint/2010/main" val="39513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Screenshot of code in Wokwi </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a:solidFill>
                  <a:srgbClr val="FFFFFF"/>
                </a:solidFill>
                <a:latin typeface="+mn-lt"/>
                <a:ea typeface="+mn-ea"/>
                <a:cs typeface="+mn-cs"/>
              </a:rPr>
              <a:t>Screenshot of code Wokwi Code Editor showing </a:t>
            </a:r>
            <a:r>
              <a:rPr lang="en-US" sz="2000" b="1" kern="1200">
                <a:solidFill>
                  <a:srgbClr val="FFFFFF"/>
                </a:solidFill>
                <a:latin typeface="+mn-lt"/>
                <a:ea typeface="+mn-ea"/>
                <a:cs typeface="+mn-cs"/>
              </a:rPr>
              <a:t>your name in the comment</a:t>
            </a:r>
          </a:p>
        </p:txBody>
      </p:sp>
      <p:pic>
        <p:nvPicPr>
          <p:cNvPr id="5" name="Picture Placeholder 4">
            <a:extLst>
              <a:ext uri="{FF2B5EF4-FFF2-40B4-BE49-F238E27FC236}">
                <a16:creationId xmlns:a16="http://schemas.microsoft.com/office/drawing/2014/main" id="{73E73FA3-007C-7FAF-DA8E-B6261458F73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1" b="-710"/>
          <a:stretch/>
        </p:blipFill>
        <p:spPr>
          <a:xfrm>
            <a:off x="5002802" y="467208"/>
            <a:ext cx="6224999" cy="5923584"/>
          </a:xfrm>
          <a:prstGeom prst="rect">
            <a:avLst/>
          </a:prstGeom>
        </p:spPr>
      </p:pic>
    </p:spTree>
    <p:extLst>
      <p:ext uri="{BB962C8B-B14F-4D97-AF65-F5344CB8AC3E}">
        <p14:creationId xmlns:p14="http://schemas.microsoft.com/office/powerpoint/2010/main" val="2756262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03CDBC-E455-6D40-76F8-B6E7530332D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Module 5 Overview</a:t>
            </a:r>
          </a:p>
        </p:txBody>
      </p:sp>
      <p:sp>
        <p:nvSpPr>
          <p:cNvPr id="3" name="Content Placeholder 2">
            <a:extLst>
              <a:ext uri="{FF2B5EF4-FFF2-40B4-BE49-F238E27FC236}">
                <a16:creationId xmlns:a16="http://schemas.microsoft.com/office/drawing/2014/main" id="{F0C02776-1AC9-DEC6-E4C3-BA590DE7E7F1}"/>
              </a:ext>
            </a:extLst>
          </p:cNvPr>
          <p:cNvSpPr>
            <a:spLocks noGrp="1"/>
          </p:cNvSpPr>
          <p:nvPr>
            <p:ph idx="1"/>
          </p:nvPr>
        </p:nvSpPr>
        <p:spPr>
          <a:xfrm>
            <a:off x="6503158" y="649480"/>
            <a:ext cx="4862447" cy="5546047"/>
          </a:xfrm>
        </p:spPr>
        <p:txBody>
          <a:bodyPr anchor="ctr">
            <a:normAutofit/>
          </a:bodyPr>
          <a:lstStyle/>
          <a:p>
            <a:r>
              <a:rPr lang="en-US" sz="2000" dirty="0"/>
              <a:t>In week 5, I added a button for the cross walk that would turn all lights to red and allow pedestrians to safely cross the road. I found it challenging in this week to figure out how the button worked to get it to do what I needed it to do.</a:t>
            </a:r>
          </a:p>
        </p:txBody>
      </p:sp>
    </p:spTree>
    <p:extLst>
      <p:ext uri="{BB962C8B-B14F-4D97-AF65-F5344CB8AC3E}">
        <p14:creationId xmlns:p14="http://schemas.microsoft.com/office/powerpoint/2010/main" val="22480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Rubric – Due at the end of Week 5</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441881044"/>
              </p:ext>
            </p:extLst>
          </p:nvPr>
        </p:nvGraphicFramePr>
        <p:xfrm>
          <a:off x="644056" y="2710688"/>
          <a:ext cx="10927830" cy="3499988"/>
        </p:xfrm>
        <a:graphic>
          <a:graphicData uri="http://schemas.openxmlformats.org/drawingml/2006/table">
            <a:tbl>
              <a:tblPr firstRow="1" bandRow="1">
                <a:tableStyleId>{5C22544A-7EE6-4342-B048-85BDC9FD1C3A}</a:tableStyleId>
              </a:tblPr>
              <a:tblGrid>
                <a:gridCol w="4532640">
                  <a:extLst>
                    <a:ext uri="{9D8B030D-6E8A-4147-A177-3AD203B41FA5}">
                      <a16:colId xmlns:a16="http://schemas.microsoft.com/office/drawing/2014/main" val="2494064502"/>
                    </a:ext>
                  </a:extLst>
                </a:gridCol>
                <a:gridCol w="4532640">
                  <a:extLst>
                    <a:ext uri="{9D8B030D-6E8A-4147-A177-3AD203B41FA5}">
                      <a16:colId xmlns:a16="http://schemas.microsoft.com/office/drawing/2014/main" val="1566128757"/>
                    </a:ext>
                  </a:extLst>
                </a:gridCol>
                <a:gridCol w="1862550">
                  <a:extLst>
                    <a:ext uri="{9D8B030D-6E8A-4147-A177-3AD203B41FA5}">
                      <a16:colId xmlns:a16="http://schemas.microsoft.com/office/drawing/2014/main" val="722685570"/>
                    </a:ext>
                  </a:extLst>
                </a:gridCol>
              </a:tblGrid>
              <a:tr h="520269">
                <a:tc>
                  <a:txBody>
                    <a:bodyPr/>
                    <a:lstStyle/>
                    <a:p>
                      <a:r>
                        <a:rPr lang="en-US" sz="2300">
                          <a:latin typeface="+mn-lt"/>
                        </a:rPr>
                        <a:t>Activity</a:t>
                      </a:r>
                    </a:p>
                  </a:txBody>
                  <a:tcPr marL="118243" marR="118243" marT="59121" marB="59121"/>
                </a:tc>
                <a:tc>
                  <a:txBody>
                    <a:bodyPr/>
                    <a:lstStyle/>
                    <a:p>
                      <a:r>
                        <a:rPr lang="en-US" sz="2300">
                          <a:latin typeface="+mn-lt"/>
                        </a:rPr>
                        <a:t>Requirement(s)</a:t>
                      </a:r>
                    </a:p>
                  </a:txBody>
                  <a:tcPr marL="118243" marR="118243" marT="59121" marB="59121"/>
                </a:tc>
                <a:tc>
                  <a:txBody>
                    <a:bodyPr/>
                    <a:lstStyle/>
                    <a:p>
                      <a:r>
                        <a:rPr lang="en-US" sz="2300">
                          <a:latin typeface="+mn-lt"/>
                        </a:rPr>
                        <a:t>Points</a:t>
                      </a:r>
                    </a:p>
                  </a:txBody>
                  <a:tcPr marL="118243" marR="118243" marT="59121" marB="59121"/>
                </a:tc>
                <a:extLst>
                  <a:ext uri="{0D108BD9-81ED-4DB2-BD59-A6C34878D82A}">
                    <a16:rowId xmlns:a16="http://schemas.microsoft.com/office/drawing/2014/main" val="2671127368"/>
                  </a:ext>
                </a:extLst>
              </a:tr>
              <a:tr h="874997">
                <a:tc>
                  <a:txBody>
                    <a:bodyPr/>
                    <a:lstStyle/>
                    <a:p>
                      <a:pPr marL="0" marR="0" lvl="0" indent="0">
                        <a:spcBef>
                          <a:spcPts val="0"/>
                        </a:spcBef>
                        <a:spcAft>
                          <a:spcPts val="0"/>
                        </a:spcAft>
                        <a:buFont typeface="Symbol" panose="05050102010706020507" pitchFamily="18" charset="2"/>
                        <a:buNone/>
                      </a:pPr>
                      <a:r>
                        <a:rPr lang="en-US" sz="2300">
                          <a:effectLst/>
                          <a:latin typeface="+mn-lt"/>
                          <a:ea typeface="Times New Roman" panose="02020603050405020304" pitchFamily="18" charset="0"/>
                        </a:rPr>
                        <a:t>Include a picture of your circuit </a:t>
                      </a:r>
                    </a:p>
                  </a:txBody>
                  <a:tcPr marL="118243" marR="118243" marT="59121" marB="59121"/>
                </a:tc>
                <a:tc>
                  <a:txBody>
                    <a:bodyPr/>
                    <a:lstStyle/>
                    <a:p>
                      <a:r>
                        <a:rPr lang="en-US" sz="2300">
                          <a:latin typeface="+mn-lt"/>
                        </a:rPr>
                        <a:t>Picture</a:t>
                      </a:r>
                      <a:r>
                        <a:rPr lang="en-US" sz="2300" baseline="0">
                          <a:latin typeface="+mn-lt"/>
                        </a:rPr>
                        <a:t> of the breadboard with LEDs ON</a:t>
                      </a:r>
                    </a:p>
                  </a:txBody>
                  <a:tcPr marL="118243" marR="118243" marT="59121" marB="59121"/>
                </a:tc>
                <a:tc>
                  <a:txBody>
                    <a:bodyPr/>
                    <a:lstStyle/>
                    <a:p>
                      <a:r>
                        <a:rPr lang="en-US" sz="2300">
                          <a:latin typeface="+mn-lt"/>
                        </a:rPr>
                        <a:t>20</a:t>
                      </a:r>
                    </a:p>
                  </a:txBody>
                  <a:tcPr marL="118243" marR="118243" marT="59121" marB="59121"/>
                </a:tc>
                <a:extLst>
                  <a:ext uri="{0D108BD9-81ED-4DB2-BD59-A6C34878D82A}">
                    <a16:rowId xmlns:a16="http://schemas.microsoft.com/office/drawing/2014/main" val="1343858599"/>
                  </a:ext>
                </a:extLst>
              </a:tr>
              <a:tr h="1229725">
                <a:tc>
                  <a:txBody>
                    <a:bodyPr/>
                    <a:lstStyle/>
                    <a:p>
                      <a:pPr marL="0" marR="0" lvl="0" indent="0">
                        <a:spcBef>
                          <a:spcPts val="0"/>
                        </a:spcBef>
                        <a:spcAft>
                          <a:spcPts val="0"/>
                        </a:spcAft>
                        <a:buFont typeface="Symbol" panose="05050102010706020507" pitchFamily="18" charset="2"/>
                        <a:buNone/>
                      </a:pPr>
                      <a:r>
                        <a:rPr lang="en-US" sz="2300">
                          <a:effectLst/>
                          <a:latin typeface="+mn-lt"/>
                          <a:ea typeface="Times New Roman" panose="02020603050405020304" pitchFamily="18" charset="0"/>
                        </a:rPr>
                        <a:t>Screenshot of code showing your name in comment</a:t>
                      </a:r>
                    </a:p>
                  </a:txBody>
                  <a:tcPr marL="118243" marR="118243" marT="59121" marB="59121"/>
                </a:tc>
                <a:tc>
                  <a:txBody>
                    <a:bodyPr/>
                    <a:lstStyle/>
                    <a:p>
                      <a:r>
                        <a:rPr lang="en-US" sz="2300">
                          <a:latin typeface="+mn-lt"/>
                        </a:rPr>
                        <a:t>Screenshot of </a:t>
                      </a:r>
                      <a:r>
                        <a:rPr lang="en-US" sz="2300">
                          <a:effectLst/>
                          <a:latin typeface="+mn-lt"/>
                          <a:ea typeface="Times New Roman" panose="02020603050405020304" pitchFamily="18" charset="0"/>
                        </a:rPr>
                        <a:t>code in </a:t>
                      </a:r>
                      <a:r>
                        <a:rPr lang="en-US" sz="2300"/>
                        <a:t>Wokwi </a:t>
                      </a:r>
                      <a:r>
                        <a:rPr lang="en-US" sz="2300">
                          <a:effectLst/>
                          <a:latin typeface="+mn-lt"/>
                          <a:ea typeface="Times New Roman" panose="02020603050405020304" pitchFamily="18" charset="0"/>
                        </a:rPr>
                        <a:t>showing your name in one of the comments</a:t>
                      </a:r>
                      <a:endParaRPr lang="en-US" sz="2300">
                        <a:latin typeface="+mn-lt"/>
                      </a:endParaRPr>
                    </a:p>
                  </a:txBody>
                  <a:tcPr marL="118243" marR="118243" marT="59121" marB="59121"/>
                </a:tc>
                <a:tc>
                  <a:txBody>
                    <a:bodyPr/>
                    <a:lstStyle/>
                    <a:p>
                      <a:r>
                        <a:rPr lang="en-US" sz="2300">
                          <a:latin typeface="+mn-lt"/>
                        </a:rPr>
                        <a:t>20</a:t>
                      </a:r>
                    </a:p>
                  </a:txBody>
                  <a:tcPr marL="118243" marR="118243" marT="59121" marB="59121"/>
                </a:tc>
                <a:extLst>
                  <a:ext uri="{0D108BD9-81ED-4DB2-BD59-A6C34878D82A}">
                    <a16:rowId xmlns:a16="http://schemas.microsoft.com/office/drawing/2014/main" val="1670724296"/>
                  </a:ext>
                </a:extLst>
              </a:tr>
              <a:tr h="874997">
                <a:tc>
                  <a:txBody>
                    <a:bodyPr/>
                    <a:lstStyle/>
                    <a:p>
                      <a:pPr marL="0" marR="0" lvl="0" indent="0">
                        <a:spcBef>
                          <a:spcPts val="0"/>
                        </a:spcBef>
                        <a:spcAft>
                          <a:spcPts val="0"/>
                        </a:spcAft>
                        <a:buFont typeface="Symbol" panose="05050102010706020507" pitchFamily="18" charset="2"/>
                        <a:buNone/>
                      </a:pPr>
                      <a:r>
                        <a:rPr lang="en-US" sz="2300">
                          <a:effectLst/>
                          <a:latin typeface="+mn-lt"/>
                          <a:ea typeface="Times New Roman" panose="02020603050405020304" pitchFamily="18" charset="0"/>
                        </a:rPr>
                        <a:t>Screenshot of output in Serial Monitor </a:t>
                      </a:r>
                    </a:p>
                  </a:txBody>
                  <a:tcPr marL="118243" marR="118243" marT="59121" marB="59121"/>
                </a:tc>
                <a:tc>
                  <a:txBody>
                    <a:bodyPr/>
                    <a:lstStyle/>
                    <a:p>
                      <a:r>
                        <a:rPr lang="en-US" sz="2300">
                          <a:latin typeface="+mn-lt"/>
                        </a:rPr>
                        <a:t>Screenshot of Serial Monitor from </a:t>
                      </a:r>
                      <a:r>
                        <a:rPr lang="en-US" sz="2300"/>
                        <a:t>Wokwi</a:t>
                      </a:r>
                      <a:endParaRPr lang="en-US" sz="2300">
                        <a:latin typeface="+mn-lt"/>
                      </a:endParaRPr>
                    </a:p>
                  </a:txBody>
                  <a:tcPr marL="118243" marR="118243" marT="59121" marB="59121"/>
                </a:tc>
                <a:tc>
                  <a:txBody>
                    <a:bodyPr/>
                    <a:lstStyle/>
                    <a:p>
                      <a:r>
                        <a:rPr lang="en-US" sz="2300">
                          <a:latin typeface="+mn-lt"/>
                        </a:rPr>
                        <a:t>20</a:t>
                      </a:r>
                    </a:p>
                  </a:txBody>
                  <a:tcPr marL="118243" marR="118243" marT="59121" marB="59121"/>
                </a:tc>
                <a:extLst>
                  <a:ext uri="{0D108BD9-81ED-4DB2-BD59-A6C34878D82A}">
                    <a16:rowId xmlns:a16="http://schemas.microsoft.com/office/drawing/2014/main" val="3456465816"/>
                  </a:ext>
                </a:extLst>
              </a:tr>
            </a:tbl>
          </a:graphicData>
        </a:graphic>
      </p:graphicFrame>
    </p:spTree>
    <p:extLst>
      <p:ext uri="{BB962C8B-B14F-4D97-AF65-F5344CB8AC3E}">
        <p14:creationId xmlns:p14="http://schemas.microsoft.com/office/powerpoint/2010/main" val="335443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Screenshot of circuit with working LEDs</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lvl="0" indent="-228600">
              <a:buFont typeface="Arial" panose="020B0604020202020204" pitchFamily="34" charset="0"/>
              <a:buChar char="•"/>
            </a:pPr>
            <a:r>
              <a:rPr lang="en-US" sz="2000"/>
              <a:t>ESP 32 Board</a:t>
            </a:r>
          </a:p>
          <a:p>
            <a:pPr indent="-228600">
              <a:buFont typeface="Arial" panose="020B0604020202020204" pitchFamily="34" charset="0"/>
              <a:buChar char="•"/>
            </a:pPr>
            <a:r>
              <a:rPr lang="en-US" sz="2000"/>
              <a:t>Colored LEDs: Red, Yellow and Green (two sets)</a:t>
            </a:r>
          </a:p>
          <a:p>
            <a:pPr lvl="0" indent="-228600">
              <a:buFont typeface="Arial" panose="020B0604020202020204" pitchFamily="34" charset="0"/>
              <a:buChar char="•"/>
            </a:pPr>
            <a:r>
              <a:rPr lang="en-US" sz="2000"/>
              <a:t>220 Ohm Resistors (optional)</a:t>
            </a:r>
          </a:p>
          <a:p>
            <a:pPr lvl="0" indent="-228600">
              <a:buFont typeface="Arial" panose="020B0604020202020204" pitchFamily="34" charset="0"/>
              <a:buChar char="•"/>
            </a:pPr>
            <a:r>
              <a:rPr lang="en-US" sz="2000"/>
              <a:t>Push Button</a:t>
            </a:r>
          </a:p>
          <a:p>
            <a:pPr lvl="0" indent="-228600">
              <a:buFont typeface="Arial" panose="020B0604020202020204" pitchFamily="34" charset="0"/>
              <a:buChar char="•"/>
            </a:pPr>
            <a:r>
              <a:rPr lang="en-US" sz="2000"/>
              <a:t>Wires</a:t>
            </a:r>
          </a:p>
          <a:p>
            <a:pPr lvl="0" indent="-228600">
              <a:buFont typeface="Arial" panose="020B0604020202020204" pitchFamily="34" charset="0"/>
              <a:buChar char="•"/>
            </a:pPr>
            <a:r>
              <a:rPr lang="en-US" sz="2000"/>
              <a:t>Breadboard</a:t>
            </a:r>
          </a:p>
          <a:p>
            <a:pPr indent="-228600">
              <a:buFont typeface="Arial" panose="020B0604020202020204" pitchFamily="34" charset="0"/>
              <a:buChar char="•"/>
            </a:pPr>
            <a:endParaRPr lang="en-US" sz="2000"/>
          </a:p>
        </p:txBody>
      </p:sp>
      <p:pic>
        <p:nvPicPr>
          <p:cNvPr id="5" name="Picture Placeholder 4" descr="A circuit board with wires and lights&#10;&#10;Description automatically generated">
            <a:extLst>
              <a:ext uri="{FF2B5EF4-FFF2-40B4-BE49-F238E27FC236}">
                <a16:creationId xmlns:a16="http://schemas.microsoft.com/office/drawing/2014/main" id="{492877CE-77C4-2F97-959E-0757A6891DE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4075" b="526"/>
          <a:stretch/>
        </p:blipFill>
        <p:spPr>
          <a:xfrm>
            <a:off x="7133632" y="1637857"/>
            <a:ext cx="4873000" cy="3582285"/>
          </a:xfrm>
          <a:prstGeom prst="rect">
            <a:avLst/>
          </a:prstGeom>
        </p:spPr>
      </p:pic>
    </p:spTree>
    <p:extLst>
      <p:ext uri="{BB962C8B-B14F-4D97-AF65-F5344CB8AC3E}">
        <p14:creationId xmlns:p14="http://schemas.microsoft.com/office/powerpoint/2010/main" val="151401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Screenshot of code in Wokwi</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a:solidFill>
                  <a:srgbClr val="FFFFFF"/>
                </a:solidFill>
                <a:latin typeface="+mn-lt"/>
                <a:ea typeface="+mn-ea"/>
                <a:cs typeface="+mn-cs"/>
              </a:rPr>
              <a:t>Screenshot of code in Wokwi Code Editor showing </a:t>
            </a:r>
            <a:r>
              <a:rPr lang="en-US" sz="2000" b="1" kern="1200">
                <a:solidFill>
                  <a:srgbClr val="FFFFFF"/>
                </a:solidFill>
                <a:latin typeface="+mn-lt"/>
                <a:ea typeface="+mn-ea"/>
                <a:cs typeface="+mn-cs"/>
              </a:rPr>
              <a:t>your name in the comment</a:t>
            </a:r>
          </a:p>
        </p:txBody>
      </p:sp>
      <p:pic>
        <p:nvPicPr>
          <p:cNvPr id="5" name="Picture Placeholder 4" descr="A screen shot of a computer program&#10;&#10;Description automatically generated">
            <a:extLst>
              <a:ext uri="{FF2B5EF4-FFF2-40B4-BE49-F238E27FC236}">
                <a16:creationId xmlns:a16="http://schemas.microsoft.com/office/drawing/2014/main" id="{8837FAF0-1E7C-A0E9-58CB-F24049DD03F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03" b="-2364"/>
          <a:stretch/>
        </p:blipFill>
        <p:spPr>
          <a:xfrm>
            <a:off x="4502428" y="770693"/>
            <a:ext cx="7225748" cy="5316613"/>
          </a:xfrm>
          <a:prstGeom prst="rect">
            <a:avLst/>
          </a:prstGeom>
        </p:spPr>
      </p:pic>
    </p:spTree>
    <p:extLst>
      <p:ext uri="{BB962C8B-B14F-4D97-AF65-F5344CB8AC3E}">
        <p14:creationId xmlns:p14="http://schemas.microsoft.com/office/powerpoint/2010/main" val="19366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Screenshot of Serial Monitor in Wokwi</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a:solidFill>
                  <a:srgbClr val="FFFFFF"/>
                </a:solidFill>
                <a:latin typeface="+mn-lt"/>
                <a:ea typeface="+mn-ea"/>
                <a:cs typeface="+mn-cs"/>
              </a:rPr>
              <a:t>Screenshot of output in Serial Monitor</a:t>
            </a:r>
            <a:endParaRPr lang="en-US" sz="2000" b="1" kern="1200">
              <a:solidFill>
                <a:srgbClr val="FFFFFF"/>
              </a:solidFill>
              <a:latin typeface="+mn-lt"/>
              <a:ea typeface="+mn-ea"/>
              <a:cs typeface="+mn-cs"/>
            </a:endParaRPr>
          </a:p>
        </p:txBody>
      </p:sp>
      <p:pic>
        <p:nvPicPr>
          <p:cNvPr id="5" name="Picture Placeholder 4" descr="A white background with black text&#10;&#10;Description automatically generated">
            <a:extLst>
              <a:ext uri="{FF2B5EF4-FFF2-40B4-BE49-F238E27FC236}">
                <a16:creationId xmlns:a16="http://schemas.microsoft.com/office/drawing/2014/main" id="{1FBDA5E6-17C7-1842-9358-E3263A085E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11" r="5676"/>
          <a:stretch/>
        </p:blipFill>
        <p:spPr>
          <a:xfrm>
            <a:off x="4502428" y="769720"/>
            <a:ext cx="7225748" cy="5318560"/>
          </a:xfrm>
          <a:prstGeom prst="rect">
            <a:avLst/>
          </a:prstGeom>
        </p:spPr>
      </p:pic>
    </p:spTree>
    <p:extLst>
      <p:ext uri="{BB962C8B-B14F-4D97-AF65-F5344CB8AC3E}">
        <p14:creationId xmlns:p14="http://schemas.microsoft.com/office/powerpoint/2010/main" val="288223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BCFEC8-6576-017A-A34E-148783E94FED}"/>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Module 6 Overview</a:t>
            </a:r>
          </a:p>
        </p:txBody>
      </p:sp>
      <p:sp>
        <p:nvSpPr>
          <p:cNvPr id="3" name="Content Placeholder 2">
            <a:extLst>
              <a:ext uri="{FF2B5EF4-FFF2-40B4-BE49-F238E27FC236}">
                <a16:creationId xmlns:a16="http://schemas.microsoft.com/office/drawing/2014/main" id="{6CF7E179-2C33-397D-15CE-C470F929BF4E}"/>
              </a:ext>
            </a:extLst>
          </p:cNvPr>
          <p:cNvSpPr>
            <a:spLocks noGrp="1"/>
          </p:cNvSpPr>
          <p:nvPr>
            <p:ph idx="1"/>
          </p:nvPr>
        </p:nvSpPr>
        <p:spPr>
          <a:xfrm>
            <a:off x="6503158" y="649480"/>
            <a:ext cx="4862447" cy="5546047"/>
          </a:xfrm>
        </p:spPr>
        <p:txBody>
          <a:bodyPr anchor="ctr">
            <a:normAutofit/>
          </a:bodyPr>
          <a:lstStyle/>
          <a:p>
            <a:r>
              <a:rPr lang="en-US" sz="2000"/>
              <a:t>Week 6 I added a buzzer and an LCD display for the cross walk. When the button was pressed the buzzer would go off to a count down of how long was left for the pedestrians to cross. The display showed whether it was walk or don’t walk with a visible count down.</a:t>
            </a:r>
          </a:p>
        </p:txBody>
      </p:sp>
    </p:spTree>
    <p:extLst>
      <p:ext uri="{BB962C8B-B14F-4D97-AF65-F5344CB8AC3E}">
        <p14:creationId xmlns:p14="http://schemas.microsoft.com/office/powerpoint/2010/main" val="426220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2B1762-6DDC-B2CA-D788-0A0352ABCF11}"/>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Module 2 Overview</a:t>
            </a:r>
          </a:p>
        </p:txBody>
      </p:sp>
      <p:sp>
        <p:nvSpPr>
          <p:cNvPr id="3" name="Content Placeholder 2">
            <a:extLst>
              <a:ext uri="{FF2B5EF4-FFF2-40B4-BE49-F238E27FC236}">
                <a16:creationId xmlns:a16="http://schemas.microsoft.com/office/drawing/2014/main" id="{4F878807-1B25-B5EB-4570-CF51D03BFA9F}"/>
              </a:ext>
            </a:extLst>
          </p:cNvPr>
          <p:cNvSpPr>
            <a:spLocks noGrp="1"/>
          </p:cNvSpPr>
          <p:nvPr>
            <p:ph idx="1"/>
          </p:nvPr>
        </p:nvSpPr>
        <p:spPr>
          <a:xfrm>
            <a:off x="6503158" y="649480"/>
            <a:ext cx="4862447" cy="5546047"/>
          </a:xfrm>
        </p:spPr>
        <p:txBody>
          <a:bodyPr anchor="ctr">
            <a:normAutofit/>
          </a:bodyPr>
          <a:lstStyle/>
          <a:p>
            <a:r>
              <a:rPr lang="en-US" sz="2000" dirty="0"/>
              <a:t>In this module I was starting out with setting up a ESP32 microcontroller onto a breadboard. I was tasked with setting it up to detect networks. In this module, I was more challenged with trying to learn a new program. I had never used </a:t>
            </a:r>
            <a:r>
              <a:rPr lang="en-US" sz="2000" dirty="0" err="1"/>
              <a:t>Wokwi</a:t>
            </a:r>
            <a:r>
              <a:rPr lang="en-US" sz="2000" dirty="0"/>
              <a:t> before but after using it I quite enjoy it. </a:t>
            </a:r>
          </a:p>
        </p:txBody>
      </p:sp>
    </p:spTree>
    <p:extLst>
      <p:ext uri="{BB962C8B-B14F-4D97-AF65-F5344CB8AC3E}">
        <p14:creationId xmlns:p14="http://schemas.microsoft.com/office/powerpoint/2010/main" val="313290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Rubric – Due at the end of Week 6</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3621997149"/>
              </p:ext>
            </p:extLst>
          </p:nvPr>
        </p:nvGraphicFramePr>
        <p:xfrm>
          <a:off x="6096000" y="1582244"/>
          <a:ext cx="5608321" cy="3649063"/>
        </p:xfrm>
        <a:graphic>
          <a:graphicData uri="http://schemas.openxmlformats.org/drawingml/2006/table">
            <a:tbl>
              <a:tblPr firstRow="1" bandRow="1">
                <a:solidFill>
                  <a:schemeClr val="bg1"/>
                </a:solidFill>
                <a:tableStyleId>{5C22544A-7EE6-4342-B048-85BDC9FD1C3A}</a:tableStyleId>
              </a:tblPr>
              <a:tblGrid>
                <a:gridCol w="2322124">
                  <a:extLst>
                    <a:ext uri="{9D8B030D-6E8A-4147-A177-3AD203B41FA5}">
                      <a16:colId xmlns:a16="http://schemas.microsoft.com/office/drawing/2014/main" val="2494064502"/>
                    </a:ext>
                  </a:extLst>
                </a:gridCol>
                <a:gridCol w="2356255">
                  <a:extLst>
                    <a:ext uri="{9D8B030D-6E8A-4147-A177-3AD203B41FA5}">
                      <a16:colId xmlns:a16="http://schemas.microsoft.com/office/drawing/2014/main" val="1566128757"/>
                    </a:ext>
                  </a:extLst>
                </a:gridCol>
                <a:gridCol w="929942">
                  <a:extLst>
                    <a:ext uri="{9D8B030D-6E8A-4147-A177-3AD203B41FA5}">
                      <a16:colId xmlns:a16="http://schemas.microsoft.com/office/drawing/2014/main" val="722685570"/>
                    </a:ext>
                  </a:extLst>
                </a:gridCol>
              </a:tblGrid>
              <a:tr h="489761">
                <a:tc>
                  <a:txBody>
                    <a:bodyPr/>
                    <a:lstStyle/>
                    <a:p>
                      <a:r>
                        <a:rPr lang="en-US" sz="1600" b="0" cap="none" spc="0">
                          <a:solidFill>
                            <a:schemeClr val="bg1"/>
                          </a:solidFill>
                          <a:latin typeface="+mn-lt"/>
                        </a:rPr>
                        <a:t>Activity</a:t>
                      </a:r>
                    </a:p>
                  </a:txBody>
                  <a:tcPr marL="134512" marR="103471" marT="103471" marB="103471"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latin typeface="+mn-lt"/>
                        </a:rPr>
                        <a:t>Requirement(s)</a:t>
                      </a:r>
                    </a:p>
                  </a:txBody>
                  <a:tcPr marL="134512" marR="103471" marT="103471" marB="103471"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r>
                        <a:rPr lang="en-US" sz="1600" b="0" cap="none" spc="0">
                          <a:solidFill>
                            <a:schemeClr val="bg1"/>
                          </a:solidFill>
                          <a:latin typeface="+mn-lt"/>
                        </a:rPr>
                        <a:t>Points</a:t>
                      </a:r>
                    </a:p>
                  </a:txBody>
                  <a:tcPr marL="134512" marR="103471" marT="103471" marB="103471"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671127368"/>
                  </a:ext>
                </a:extLst>
              </a:tr>
              <a:tr h="1455486">
                <a:tc>
                  <a:txBody>
                    <a:bodyPr/>
                    <a:lstStyle/>
                    <a:p>
                      <a:pPr marL="0" marR="0" lvl="0" indent="0">
                        <a:spcBef>
                          <a:spcPts val="0"/>
                        </a:spcBef>
                        <a:spcAft>
                          <a:spcPts val="0"/>
                        </a:spcAft>
                        <a:buFont typeface="Symbol" panose="05050102010706020507" pitchFamily="18" charset="2"/>
                        <a:buNone/>
                      </a:pPr>
                      <a:r>
                        <a:rPr lang="en-US" sz="1600" cap="none" spc="0">
                          <a:solidFill>
                            <a:schemeClr val="tx1"/>
                          </a:solidFill>
                          <a:effectLst/>
                          <a:latin typeface="+mn-lt"/>
                          <a:ea typeface="Times New Roman" panose="02020603050405020304" pitchFamily="18" charset="0"/>
                        </a:rPr>
                        <a:t>Include a picture of your circuit </a:t>
                      </a:r>
                    </a:p>
                  </a:txBody>
                  <a:tcPr marL="134512" marR="103471" marT="103471" marB="10347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a:solidFill>
                            <a:schemeClr val="tx1"/>
                          </a:solidFill>
                          <a:latin typeface="+mn-lt"/>
                        </a:rPr>
                        <a:t>Picture</a:t>
                      </a:r>
                      <a:r>
                        <a:rPr lang="en-US" sz="1600" cap="none" spc="0" baseline="0">
                          <a:solidFill>
                            <a:schemeClr val="tx1"/>
                          </a:solidFill>
                          <a:latin typeface="+mn-lt"/>
                        </a:rPr>
                        <a:t> of the breadboard with LEDs ON and LCD displaying message.</a:t>
                      </a:r>
                    </a:p>
                    <a:p>
                      <a:endParaRPr lang="en-US" sz="1600" cap="none" spc="0" baseline="0">
                        <a:solidFill>
                          <a:schemeClr val="tx1"/>
                        </a:solidFill>
                        <a:latin typeface="+mn-lt"/>
                      </a:endParaRPr>
                    </a:p>
                  </a:txBody>
                  <a:tcPr marL="134512" marR="103471" marT="103471" marB="10347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1600" cap="none" spc="0">
                          <a:solidFill>
                            <a:schemeClr val="tx1"/>
                          </a:solidFill>
                          <a:latin typeface="+mn-lt"/>
                        </a:rPr>
                        <a:t>20</a:t>
                      </a:r>
                    </a:p>
                  </a:txBody>
                  <a:tcPr marL="134512" marR="103471" marT="103471" marB="103471">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43858599"/>
                  </a:ext>
                </a:extLst>
              </a:tr>
              <a:tr h="972624">
                <a:tc>
                  <a:txBody>
                    <a:bodyPr/>
                    <a:lstStyle/>
                    <a:p>
                      <a:pPr marL="0" marR="0" lvl="0" indent="0">
                        <a:spcBef>
                          <a:spcPts val="0"/>
                        </a:spcBef>
                        <a:spcAft>
                          <a:spcPts val="0"/>
                        </a:spcAft>
                        <a:buFont typeface="Symbol" panose="05050102010706020507" pitchFamily="18" charset="2"/>
                        <a:buNone/>
                      </a:pPr>
                      <a:r>
                        <a:rPr lang="en-US" sz="1600" cap="none" spc="0">
                          <a:solidFill>
                            <a:schemeClr val="tx1"/>
                          </a:solidFill>
                          <a:effectLst/>
                          <a:latin typeface="+mn-lt"/>
                          <a:ea typeface="Times New Roman" panose="02020603050405020304" pitchFamily="18" charset="0"/>
                        </a:rPr>
                        <a:t>Screenshot of code showing your name in comment</a:t>
                      </a:r>
                    </a:p>
                  </a:txBody>
                  <a:tcPr marL="134512" marR="103471" marT="103471" marB="10347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latin typeface="+mn-lt"/>
                        </a:rPr>
                        <a:t>Screenshot of </a:t>
                      </a:r>
                      <a:r>
                        <a:rPr lang="en-US" sz="1600" cap="none" spc="0">
                          <a:solidFill>
                            <a:schemeClr val="tx1"/>
                          </a:solidFill>
                          <a:effectLst/>
                          <a:latin typeface="+mn-lt"/>
                          <a:ea typeface="Times New Roman" panose="02020603050405020304" pitchFamily="18" charset="0"/>
                        </a:rPr>
                        <a:t>code showing your name in one of the comments</a:t>
                      </a:r>
                      <a:endParaRPr lang="en-US" sz="1600" cap="none" spc="0">
                        <a:solidFill>
                          <a:schemeClr val="tx1"/>
                        </a:solidFill>
                        <a:latin typeface="+mn-lt"/>
                      </a:endParaRPr>
                    </a:p>
                  </a:txBody>
                  <a:tcPr marL="134512" marR="103471" marT="103471" marB="103471">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1600" cap="none" spc="0">
                          <a:solidFill>
                            <a:schemeClr val="tx1"/>
                          </a:solidFill>
                          <a:latin typeface="+mn-lt"/>
                        </a:rPr>
                        <a:t>20</a:t>
                      </a:r>
                    </a:p>
                  </a:txBody>
                  <a:tcPr marL="134512" marR="103471" marT="103471" marB="103471">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70724296"/>
                  </a:ext>
                </a:extLst>
              </a:tr>
              <a:tr h="731192">
                <a:tc>
                  <a:txBody>
                    <a:bodyPr/>
                    <a:lstStyle/>
                    <a:p>
                      <a:pPr marL="0" marR="0" lvl="0" indent="0">
                        <a:spcBef>
                          <a:spcPts val="0"/>
                        </a:spcBef>
                        <a:spcAft>
                          <a:spcPts val="0"/>
                        </a:spcAft>
                        <a:buFont typeface="Symbol" panose="05050102010706020507" pitchFamily="18" charset="2"/>
                        <a:buNone/>
                      </a:pPr>
                      <a:r>
                        <a:rPr lang="en-US" sz="1600" cap="none" spc="0">
                          <a:solidFill>
                            <a:schemeClr val="tx1"/>
                          </a:solidFill>
                          <a:effectLst/>
                          <a:latin typeface="+mn-lt"/>
                          <a:ea typeface="Times New Roman" panose="02020603050405020304" pitchFamily="18" charset="0"/>
                        </a:rPr>
                        <a:t>Screenshot of output in Serial Monitor </a:t>
                      </a:r>
                    </a:p>
                  </a:txBody>
                  <a:tcPr marL="134512" marR="103471" marT="103471" marB="103471">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latin typeface="+mn-lt"/>
                        </a:rPr>
                        <a:t>Screenshot of Serial Monitor</a:t>
                      </a:r>
                    </a:p>
                  </a:txBody>
                  <a:tcPr marL="134512" marR="103471" marT="103471" marB="103471">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r>
                        <a:rPr lang="en-US" sz="1600" cap="none" spc="0">
                          <a:solidFill>
                            <a:schemeClr val="tx1"/>
                          </a:solidFill>
                          <a:latin typeface="+mn-lt"/>
                        </a:rPr>
                        <a:t>20</a:t>
                      </a:r>
                    </a:p>
                  </a:txBody>
                  <a:tcPr marL="134512" marR="103471" marT="103471" marB="103471">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456465816"/>
                  </a:ext>
                </a:extLst>
              </a:tr>
            </a:tbl>
          </a:graphicData>
        </a:graphic>
      </p:graphicFrame>
    </p:spTree>
    <p:extLst>
      <p:ext uri="{BB962C8B-B14F-4D97-AF65-F5344CB8AC3E}">
        <p14:creationId xmlns:p14="http://schemas.microsoft.com/office/powerpoint/2010/main" val="1434045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Picture of circuit with working LEDs and LCD display</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4581727" y="649480"/>
            <a:ext cx="3025303" cy="5546047"/>
          </a:xfrm>
        </p:spPr>
        <p:txBody>
          <a:bodyPr vert="horz" lIns="91440" tIns="45720" rIns="91440" bIns="45720" rtlCol="0" anchor="ctr">
            <a:normAutofit/>
          </a:bodyPr>
          <a:lstStyle/>
          <a:p>
            <a:pPr lvl="0" indent="-228600">
              <a:buFont typeface="Arial" panose="020B0604020202020204" pitchFamily="34" charset="0"/>
              <a:buChar char="•"/>
            </a:pPr>
            <a:r>
              <a:rPr lang="en-US" sz="2000"/>
              <a:t>ESP 32 Board</a:t>
            </a:r>
          </a:p>
          <a:p>
            <a:pPr indent="-228600">
              <a:buFont typeface="Arial" panose="020B0604020202020204" pitchFamily="34" charset="0"/>
              <a:buChar char="•"/>
            </a:pPr>
            <a:r>
              <a:rPr lang="en-US" sz="2000"/>
              <a:t>Colored LEDs: Red, Yellow and Green (two sets)</a:t>
            </a:r>
          </a:p>
          <a:p>
            <a:pPr lvl="0" indent="-228600">
              <a:buFont typeface="Arial" panose="020B0604020202020204" pitchFamily="34" charset="0"/>
              <a:buChar char="•"/>
            </a:pPr>
            <a:r>
              <a:rPr lang="en-US" sz="2000"/>
              <a:t>220 Ohm Resistors (optional)</a:t>
            </a:r>
          </a:p>
          <a:p>
            <a:pPr lvl="0" indent="-228600">
              <a:buFont typeface="Arial" panose="020B0604020202020204" pitchFamily="34" charset="0"/>
              <a:buChar char="•"/>
            </a:pPr>
            <a:r>
              <a:rPr lang="en-US" sz="2000"/>
              <a:t>Push Button</a:t>
            </a:r>
          </a:p>
          <a:p>
            <a:pPr indent="-228600">
              <a:buFont typeface="Arial" panose="020B0604020202020204" pitchFamily="34" charset="0"/>
              <a:buChar char="•"/>
            </a:pPr>
            <a:r>
              <a:rPr lang="en-US" sz="2000"/>
              <a:t>LCD Unit  with Message Display</a:t>
            </a:r>
          </a:p>
          <a:p>
            <a:pPr lvl="0" indent="-228600">
              <a:buFont typeface="Arial" panose="020B0604020202020204" pitchFamily="34" charset="0"/>
              <a:buChar char="•"/>
            </a:pPr>
            <a:r>
              <a:rPr lang="en-US" sz="2000"/>
              <a:t>Wires</a:t>
            </a:r>
          </a:p>
          <a:p>
            <a:pPr lvl="0" indent="-228600">
              <a:buFont typeface="Arial" panose="020B0604020202020204" pitchFamily="34" charset="0"/>
              <a:buChar char="•"/>
            </a:pPr>
            <a:r>
              <a:rPr lang="en-US" sz="2000"/>
              <a:t>Breadboard</a:t>
            </a:r>
          </a:p>
          <a:p>
            <a:pPr indent="-228600">
              <a:buFont typeface="Arial" panose="020B0604020202020204" pitchFamily="34" charset="0"/>
              <a:buChar char="•"/>
            </a:pPr>
            <a:endParaRPr lang="en-US" sz="2000"/>
          </a:p>
        </p:txBody>
      </p:sp>
      <p:pic>
        <p:nvPicPr>
          <p:cNvPr id="5" name="Picture Placeholder 4" descr="A computer screen with wires and a display&#10;&#10;Description automatically generated with medium confidence">
            <a:extLst>
              <a:ext uri="{FF2B5EF4-FFF2-40B4-BE49-F238E27FC236}">
                <a16:creationId xmlns:a16="http://schemas.microsoft.com/office/drawing/2014/main" id="{1BA77B4F-DFB9-D14F-EA02-F04C7EB26A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9221" r="9221"/>
          <a:stretch>
            <a:fillRect/>
          </a:stretch>
        </p:blipFill>
        <p:spPr>
          <a:xfrm>
            <a:off x="8109502" y="2104926"/>
            <a:ext cx="3615776" cy="2660026"/>
          </a:xfrm>
          <a:prstGeom prst="rect">
            <a:avLst/>
          </a:prstGeom>
        </p:spPr>
      </p:pic>
    </p:spTree>
    <p:extLst>
      <p:ext uri="{BB962C8B-B14F-4D97-AF65-F5344CB8AC3E}">
        <p14:creationId xmlns:p14="http://schemas.microsoft.com/office/powerpoint/2010/main" val="143698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Screenshot of code in Code Editor</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945791" y="4745317"/>
            <a:ext cx="4126272" cy="1375145"/>
          </a:xfrm>
        </p:spPr>
        <p:txBody>
          <a:bodyPr vert="horz" lIns="91440" tIns="45720" rIns="91440" bIns="45720" rtlCol="0">
            <a:normAutofit/>
          </a:bodyPr>
          <a:lstStyle/>
          <a:p>
            <a:pPr algn="r"/>
            <a:r>
              <a:rPr lang="en-US" sz="2400" kern="1200">
                <a:solidFill>
                  <a:srgbClr val="FFFFFF"/>
                </a:solidFill>
                <a:latin typeface="+mn-lt"/>
                <a:ea typeface="+mn-ea"/>
                <a:cs typeface="+mn-cs"/>
              </a:rPr>
              <a:t>Screenshot of code in Code Editor showing </a:t>
            </a:r>
            <a:r>
              <a:rPr lang="en-US" sz="2400" b="1" kern="1200">
                <a:solidFill>
                  <a:srgbClr val="FFFFFF"/>
                </a:solidFill>
                <a:latin typeface="+mn-lt"/>
                <a:ea typeface="+mn-ea"/>
                <a:cs typeface="+mn-cs"/>
              </a:rPr>
              <a:t>your name in the comment</a:t>
            </a:r>
          </a:p>
        </p:txBody>
      </p:sp>
      <p:pic>
        <p:nvPicPr>
          <p:cNvPr id="5" name="Picture Placeholder 4" descr="A screenshot of a computer program&#10;&#10;Description automatically generated">
            <a:extLst>
              <a:ext uri="{FF2B5EF4-FFF2-40B4-BE49-F238E27FC236}">
                <a16:creationId xmlns:a16="http://schemas.microsoft.com/office/drawing/2014/main" id="{1A897F67-E223-1A56-A73B-A9533B81502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69" b="180"/>
          <a:stretch/>
        </p:blipFill>
        <p:spPr>
          <a:xfrm>
            <a:off x="6096000" y="1340844"/>
            <a:ext cx="5608320" cy="4131862"/>
          </a:xfrm>
          <a:prstGeom prst="rect">
            <a:avLst/>
          </a:prstGeom>
        </p:spPr>
      </p:pic>
    </p:spTree>
    <p:extLst>
      <p:ext uri="{BB962C8B-B14F-4D97-AF65-F5344CB8AC3E}">
        <p14:creationId xmlns:p14="http://schemas.microsoft.com/office/powerpoint/2010/main" val="35171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kern="1200">
                <a:solidFill>
                  <a:srgbClr val="FFFFFF"/>
                </a:solidFill>
                <a:latin typeface="+mj-lt"/>
                <a:ea typeface="+mj-ea"/>
                <a:cs typeface="+mj-cs"/>
              </a:rPr>
              <a:t>Screenshot of Serial Monitor</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945791" y="4745317"/>
            <a:ext cx="4126272" cy="1375145"/>
          </a:xfrm>
        </p:spPr>
        <p:txBody>
          <a:bodyPr vert="horz" lIns="91440" tIns="45720" rIns="91440" bIns="45720" rtlCol="0">
            <a:normAutofit/>
          </a:bodyPr>
          <a:lstStyle/>
          <a:p>
            <a:pPr algn="r"/>
            <a:r>
              <a:rPr lang="en-US" sz="2400" kern="1200">
                <a:solidFill>
                  <a:srgbClr val="FFFFFF"/>
                </a:solidFill>
                <a:latin typeface="+mn-lt"/>
                <a:ea typeface="+mn-ea"/>
                <a:cs typeface="+mn-cs"/>
              </a:rPr>
              <a:t>Screenshot of output in Serial Monitor</a:t>
            </a:r>
            <a:endParaRPr lang="en-US" sz="2400" b="1" kern="1200">
              <a:solidFill>
                <a:srgbClr val="FFFFFF"/>
              </a:solidFill>
              <a:latin typeface="+mn-lt"/>
              <a:ea typeface="+mn-ea"/>
              <a:cs typeface="+mn-cs"/>
            </a:endParaRPr>
          </a:p>
        </p:txBody>
      </p:sp>
      <p:pic>
        <p:nvPicPr>
          <p:cNvPr id="5" name="Picture Placeholder 4" descr="A white background with black text&#10;&#10;Description automatically generated">
            <a:extLst>
              <a:ext uri="{FF2B5EF4-FFF2-40B4-BE49-F238E27FC236}">
                <a16:creationId xmlns:a16="http://schemas.microsoft.com/office/drawing/2014/main" id="{F078E44F-0277-111C-C25D-3E70FE8BD8E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79" t="33" r="1579"/>
          <a:stretch/>
        </p:blipFill>
        <p:spPr>
          <a:xfrm>
            <a:off x="6096000" y="1343814"/>
            <a:ext cx="5608320" cy="4125922"/>
          </a:xfrm>
          <a:prstGeom prst="rect">
            <a:avLst/>
          </a:prstGeom>
        </p:spPr>
      </p:pic>
    </p:spTree>
    <p:extLst>
      <p:ext uri="{BB962C8B-B14F-4D97-AF65-F5344CB8AC3E}">
        <p14:creationId xmlns:p14="http://schemas.microsoft.com/office/powerpoint/2010/main" val="281002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66294-0211-3E25-DC40-F81B10037A6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Challenges</a:t>
            </a:r>
          </a:p>
        </p:txBody>
      </p:sp>
      <p:sp>
        <p:nvSpPr>
          <p:cNvPr id="3" name="Content Placeholder 2">
            <a:extLst>
              <a:ext uri="{FF2B5EF4-FFF2-40B4-BE49-F238E27FC236}">
                <a16:creationId xmlns:a16="http://schemas.microsoft.com/office/drawing/2014/main" id="{EB7D3429-E7A8-0E64-319A-233C6284DF36}"/>
              </a:ext>
            </a:extLst>
          </p:cNvPr>
          <p:cNvSpPr>
            <a:spLocks noGrp="1"/>
          </p:cNvSpPr>
          <p:nvPr>
            <p:ph idx="1"/>
          </p:nvPr>
        </p:nvSpPr>
        <p:spPr>
          <a:xfrm>
            <a:off x="1371599" y="2318197"/>
            <a:ext cx="9724031" cy="3683358"/>
          </a:xfrm>
        </p:spPr>
        <p:txBody>
          <a:bodyPr anchor="ctr">
            <a:normAutofit/>
          </a:bodyPr>
          <a:lstStyle/>
          <a:p>
            <a:r>
              <a:rPr lang="en-US" sz="2000" dirty="0"/>
              <a:t>In this course I’d say most of my challenges were learning new programs. Assembling the device piece by piece was fun. Although, I did struggle to get the wires connected just right. The code was another point that stumped me a lot. I was able to get through my challenges by taking a step back and looking everything over once more.</a:t>
            </a:r>
          </a:p>
        </p:txBody>
      </p:sp>
    </p:spTree>
    <p:extLst>
      <p:ext uri="{BB962C8B-B14F-4D97-AF65-F5344CB8AC3E}">
        <p14:creationId xmlns:p14="http://schemas.microsoft.com/office/powerpoint/2010/main" val="275378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AC9EA-8258-FC65-A259-D27D0B18B49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Career Skills</a:t>
            </a:r>
          </a:p>
        </p:txBody>
      </p:sp>
      <p:sp>
        <p:nvSpPr>
          <p:cNvPr id="3" name="Content Placeholder 2">
            <a:extLst>
              <a:ext uri="{FF2B5EF4-FFF2-40B4-BE49-F238E27FC236}">
                <a16:creationId xmlns:a16="http://schemas.microsoft.com/office/drawing/2014/main" id="{C8A933F6-A4EB-12E7-BBC1-4CD30FD3B5B9}"/>
              </a:ext>
            </a:extLst>
          </p:cNvPr>
          <p:cNvSpPr>
            <a:spLocks noGrp="1"/>
          </p:cNvSpPr>
          <p:nvPr>
            <p:ph idx="1"/>
          </p:nvPr>
        </p:nvSpPr>
        <p:spPr>
          <a:xfrm>
            <a:off x="1371599" y="2318197"/>
            <a:ext cx="9724031" cy="3683358"/>
          </a:xfrm>
        </p:spPr>
        <p:txBody>
          <a:bodyPr anchor="ctr">
            <a:normAutofit/>
          </a:bodyPr>
          <a:lstStyle/>
          <a:p>
            <a:r>
              <a:rPr lang="en-US" sz="2000" dirty="0"/>
              <a:t>I learned the assembly of different components to a single device. Being able to make multiple devices operate in sync to achieve one goal will be a help in my career. The multitude of possibilities I could achieve with this skill is endless.</a:t>
            </a:r>
          </a:p>
        </p:txBody>
      </p:sp>
    </p:spTree>
    <p:extLst>
      <p:ext uri="{BB962C8B-B14F-4D97-AF65-F5344CB8AC3E}">
        <p14:creationId xmlns:p14="http://schemas.microsoft.com/office/powerpoint/2010/main" val="1597258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37A867-6FA9-40D4-A5E4-CCBE05BAB9E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99B62A8C-7FB3-C0DF-FBE0-41103840ACDA}"/>
              </a:ext>
            </a:extLst>
          </p:cNvPr>
          <p:cNvSpPr>
            <a:spLocks noGrp="1"/>
          </p:cNvSpPr>
          <p:nvPr>
            <p:ph idx="1"/>
          </p:nvPr>
        </p:nvSpPr>
        <p:spPr>
          <a:xfrm>
            <a:off x="1371599" y="2318197"/>
            <a:ext cx="9724031" cy="3683358"/>
          </a:xfrm>
        </p:spPr>
        <p:txBody>
          <a:bodyPr anchor="ctr">
            <a:normAutofit/>
          </a:bodyPr>
          <a:lstStyle/>
          <a:p>
            <a:r>
              <a:rPr lang="en-US" sz="2000" dirty="0"/>
              <a:t>In conclusion, this project showed me some weaknesses that I need to work on. In this course I was challenged to make the lights operate cooperatively to achieve a goal of safety for traffic and for pedestrians. Making multiple devices work together was not an easy task, but a task that I pushed through.</a:t>
            </a:r>
          </a:p>
        </p:txBody>
      </p:sp>
    </p:spTree>
    <p:extLst>
      <p:ext uri="{BB962C8B-B14F-4D97-AF65-F5344CB8AC3E}">
        <p14:creationId xmlns:p14="http://schemas.microsoft.com/office/powerpoint/2010/main" val="1557319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7441C-B0BF-98E4-5311-DC49E9BA64D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4CEE0C70-8DA2-3DFF-4080-25EFD278E4C4}"/>
              </a:ext>
            </a:extLst>
          </p:cNvPr>
          <p:cNvSpPr>
            <a:spLocks noGrp="1"/>
          </p:cNvSpPr>
          <p:nvPr>
            <p:ph idx="1"/>
          </p:nvPr>
        </p:nvSpPr>
        <p:spPr>
          <a:xfrm>
            <a:off x="1371599" y="2318197"/>
            <a:ext cx="9724031" cy="3683358"/>
          </a:xfrm>
        </p:spPr>
        <p:txBody>
          <a:bodyPr anchor="ctr">
            <a:normAutofit/>
          </a:bodyPr>
          <a:lstStyle/>
          <a:p>
            <a:r>
              <a:rPr lang="en-US" sz="2000">
                <a:hlinkClick r:id="rId2"/>
              </a:rPr>
              <a:t>https://wokwi.com/</a:t>
            </a:r>
            <a:endParaRPr lang="en-US" sz="2000"/>
          </a:p>
          <a:p>
            <a:r>
              <a:rPr lang="en-US" sz="2000"/>
              <a:t>CEIS114 Lessons</a:t>
            </a:r>
          </a:p>
        </p:txBody>
      </p:sp>
    </p:spTree>
    <p:extLst>
      <p:ext uri="{BB962C8B-B14F-4D97-AF65-F5344CB8AC3E}">
        <p14:creationId xmlns:p14="http://schemas.microsoft.com/office/powerpoint/2010/main" val="1386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Rubric – Due at the end of Week 2</a:t>
            </a:r>
          </a:p>
        </p:txBody>
      </p:sp>
      <p:graphicFrame>
        <p:nvGraphicFramePr>
          <p:cNvPr id="3" name="Table 4">
            <a:extLst>
              <a:ext uri="{FF2B5EF4-FFF2-40B4-BE49-F238E27FC236}">
                <a16:creationId xmlns:a16="http://schemas.microsoft.com/office/drawing/2014/main" id="{423D7E71-9E4A-447E-9328-75B6E4D71CFC}"/>
              </a:ext>
            </a:extLst>
          </p:cNvPr>
          <p:cNvGraphicFramePr>
            <a:graphicFrameLocks noGrp="1"/>
          </p:cNvGraphicFramePr>
          <p:nvPr>
            <p:extLst>
              <p:ext uri="{D42A27DB-BD31-4B8C-83A1-F6EECF244321}">
                <p14:modId xmlns:p14="http://schemas.microsoft.com/office/powerpoint/2010/main" val="3416506595"/>
              </p:ext>
            </p:extLst>
          </p:nvPr>
        </p:nvGraphicFramePr>
        <p:xfrm>
          <a:off x="1166918" y="2583029"/>
          <a:ext cx="9858164" cy="3218688"/>
        </p:xfrm>
        <a:graphic>
          <a:graphicData uri="http://schemas.openxmlformats.org/drawingml/2006/table">
            <a:tbl>
              <a:tblPr firstRow="1" bandRow="1">
                <a:tableStyleId>{5C22544A-7EE6-4342-B048-85BDC9FD1C3A}</a:tableStyleId>
              </a:tblPr>
              <a:tblGrid>
                <a:gridCol w="3743960">
                  <a:extLst>
                    <a:ext uri="{9D8B030D-6E8A-4147-A177-3AD203B41FA5}">
                      <a16:colId xmlns:a16="http://schemas.microsoft.com/office/drawing/2014/main" val="1760349642"/>
                    </a:ext>
                  </a:extLst>
                </a:gridCol>
                <a:gridCol w="4372610">
                  <a:extLst>
                    <a:ext uri="{9D8B030D-6E8A-4147-A177-3AD203B41FA5}">
                      <a16:colId xmlns:a16="http://schemas.microsoft.com/office/drawing/2014/main" val="665455367"/>
                    </a:ext>
                  </a:extLst>
                </a:gridCol>
                <a:gridCol w="1741594">
                  <a:extLst>
                    <a:ext uri="{9D8B030D-6E8A-4147-A177-3AD203B41FA5}">
                      <a16:colId xmlns:a16="http://schemas.microsoft.com/office/drawing/2014/main" val="276359275"/>
                    </a:ext>
                  </a:extLst>
                </a:gridCol>
              </a:tblGrid>
              <a:tr h="737616">
                <a:tc>
                  <a:txBody>
                    <a:bodyPr/>
                    <a:lstStyle/>
                    <a:p>
                      <a:r>
                        <a:rPr lang="en-US" sz="3300"/>
                        <a:t>Activity</a:t>
                      </a:r>
                    </a:p>
                  </a:txBody>
                  <a:tcPr marL="167640" marR="167640" marT="83820" marB="83820"/>
                </a:tc>
                <a:tc>
                  <a:txBody>
                    <a:bodyPr/>
                    <a:lstStyle/>
                    <a:p>
                      <a:r>
                        <a:rPr lang="en-US" sz="3300"/>
                        <a:t>Requirement(s)</a:t>
                      </a:r>
                    </a:p>
                  </a:txBody>
                  <a:tcPr marL="167640" marR="167640" marT="83820" marB="83820"/>
                </a:tc>
                <a:tc>
                  <a:txBody>
                    <a:bodyPr/>
                    <a:lstStyle/>
                    <a:p>
                      <a:r>
                        <a:rPr lang="en-US" sz="3300"/>
                        <a:t>Points</a:t>
                      </a:r>
                    </a:p>
                  </a:txBody>
                  <a:tcPr marL="167640" marR="167640" marT="83820" marB="83820"/>
                </a:tc>
                <a:extLst>
                  <a:ext uri="{0D108BD9-81ED-4DB2-BD59-A6C34878D82A}">
                    <a16:rowId xmlns:a16="http://schemas.microsoft.com/office/drawing/2014/main" val="2431020098"/>
                  </a:ext>
                </a:extLst>
              </a:tr>
              <a:tr h="1240536">
                <a:tc>
                  <a:txBody>
                    <a:bodyPr/>
                    <a:lstStyle/>
                    <a:p>
                      <a:r>
                        <a:rPr lang="en-US" sz="3300"/>
                        <a:t>ESP32 installed and powered ON</a:t>
                      </a:r>
                    </a:p>
                  </a:txBody>
                  <a:tcPr marL="167640" marR="167640" marT="83820" marB="83820"/>
                </a:tc>
                <a:tc>
                  <a:txBody>
                    <a:bodyPr/>
                    <a:lstStyle/>
                    <a:p>
                      <a:r>
                        <a:rPr lang="en-US" sz="3300"/>
                        <a:t>Screenshot of circuit</a:t>
                      </a:r>
                    </a:p>
                  </a:txBody>
                  <a:tcPr marL="167640" marR="167640" marT="83820" marB="83820"/>
                </a:tc>
                <a:tc>
                  <a:txBody>
                    <a:bodyPr/>
                    <a:lstStyle/>
                    <a:p>
                      <a:r>
                        <a:rPr lang="en-US" sz="3300"/>
                        <a:t>15</a:t>
                      </a:r>
                    </a:p>
                  </a:txBody>
                  <a:tcPr marL="167640" marR="167640" marT="83820" marB="83820"/>
                </a:tc>
                <a:extLst>
                  <a:ext uri="{0D108BD9-81ED-4DB2-BD59-A6C34878D82A}">
                    <a16:rowId xmlns:a16="http://schemas.microsoft.com/office/drawing/2014/main" val="266467022"/>
                  </a:ext>
                </a:extLst>
              </a:tr>
              <a:tr h="1240536">
                <a:tc>
                  <a:txBody>
                    <a:bodyPr/>
                    <a:lstStyle/>
                    <a:p>
                      <a:r>
                        <a:rPr lang="en-US" sz="3300"/>
                        <a:t>WiFi Scan</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300"/>
                        <a:t>Screenshot of Serial Monitor</a:t>
                      </a:r>
                    </a:p>
                  </a:txBody>
                  <a:tcPr marL="167640" marR="167640" marT="83820" marB="83820"/>
                </a:tc>
                <a:tc>
                  <a:txBody>
                    <a:bodyPr/>
                    <a:lstStyle/>
                    <a:p>
                      <a:r>
                        <a:rPr lang="en-US" sz="3300"/>
                        <a:t>15</a:t>
                      </a:r>
                    </a:p>
                  </a:txBody>
                  <a:tcPr marL="167640" marR="167640" marT="83820" marB="83820"/>
                </a:tc>
                <a:extLst>
                  <a:ext uri="{0D108BD9-81ED-4DB2-BD59-A6C34878D82A}">
                    <a16:rowId xmlns:a16="http://schemas.microsoft.com/office/drawing/2014/main" val="3883965552"/>
                  </a:ext>
                </a:extLst>
              </a:tr>
            </a:tbl>
          </a:graphicData>
        </a:graphic>
      </p:graphicFrame>
    </p:spTree>
    <p:extLst>
      <p:ext uri="{BB962C8B-B14F-4D97-AF65-F5344CB8AC3E}">
        <p14:creationId xmlns:p14="http://schemas.microsoft.com/office/powerpoint/2010/main" val="200190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ESP32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144923" y="2405894"/>
            <a:ext cx="5315189" cy="3535083"/>
          </a:xfrm>
        </p:spPr>
        <p:txBody>
          <a:bodyPr vert="horz" lIns="91440" tIns="45720" rIns="91440" bIns="45720" rtlCol="0" anchor="t">
            <a:normAutofit/>
          </a:bodyPr>
          <a:lstStyle/>
          <a:p>
            <a:pPr indent="-228600">
              <a:buFont typeface="Arial" panose="020B0604020202020204" pitchFamily="34" charset="0"/>
              <a:buChar char="•"/>
            </a:pPr>
            <a:r>
              <a:rPr lang="en-US" sz="2000"/>
              <a:t>Microcontroller mounted and powered ON</a:t>
            </a:r>
          </a:p>
          <a:p>
            <a:pPr indent="-228600">
              <a:buFont typeface="Arial" panose="020B0604020202020204" pitchFamily="34" charset="0"/>
              <a:buChar char="•"/>
            </a:pPr>
            <a:endParaRPr lang="en-US" sz="2000"/>
          </a:p>
          <a:p>
            <a:pPr indent="-228600">
              <a:buFont typeface="Arial" panose="020B0604020202020204" pitchFamily="34" charset="0"/>
              <a:buChar char="•"/>
            </a:pPr>
            <a:endParaRPr lang="en-US" sz="2000"/>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Placeholder 3" descr="A computer screen shot of a circuit board&#10;&#10;Description automatically generated">
            <a:extLst>
              <a:ext uri="{FF2B5EF4-FFF2-40B4-BE49-F238E27FC236}">
                <a16:creationId xmlns:a16="http://schemas.microsoft.com/office/drawing/2014/main" id="{806495BE-2554-5687-A0C3-470B133E34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47" r="1505"/>
          <a:stretch/>
        </p:blipFill>
        <p:spPr>
          <a:xfrm>
            <a:off x="6138272" y="1661446"/>
            <a:ext cx="5596528" cy="3535083"/>
          </a:xfrm>
          <a:prstGeom prst="rect">
            <a:avLst/>
          </a:prstGeom>
        </p:spPr>
      </p:pic>
    </p:spTree>
    <p:extLst>
      <p:ext uri="{BB962C8B-B14F-4D97-AF65-F5344CB8AC3E}">
        <p14:creationId xmlns:p14="http://schemas.microsoft.com/office/powerpoint/2010/main" val="316751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ESP32 WiFi Scan</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8572499" y="390832"/>
            <a:ext cx="3233585" cy="873612"/>
          </a:xfrm>
        </p:spPr>
        <p:txBody>
          <a:bodyPr vert="horz" lIns="91440" tIns="45720" rIns="91440" bIns="45720" rtlCol="0" anchor="ctr">
            <a:normAutofit lnSpcReduction="10000"/>
          </a:bodyPr>
          <a:lstStyle/>
          <a:p>
            <a:r>
              <a:rPr lang="en-US" sz="1900" kern="1200">
                <a:solidFill>
                  <a:srgbClr val="FFFFFF"/>
                </a:solidFill>
                <a:latin typeface="+mn-lt"/>
                <a:ea typeface="+mn-ea"/>
                <a:cs typeface="+mn-cs"/>
              </a:rPr>
              <a:t>Screenshot of </a:t>
            </a:r>
            <a:r>
              <a:rPr lang="en-US" sz="1900" b="1" kern="1200">
                <a:solidFill>
                  <a:srgbClr val="FFFFFF"/>
                </a:solidFill>
                <a:latin typeface="+mn-lt"/>
                <a:ea typeface="+mn-ea"/>
                <a:cs typeface="+mn-cs"/>
              </a:rPr>
              <a:t>Serial Monitor </a:t>
            </a:r>
            <a:r>
              <a:rPr lang="en-US" sz="1900" kern="1200">
                <a:solidFill>
                  <a:srgbClr val="FFFFFF"/>
                </a:solidFill>
                <a:latin typeface="+mn-lt"/>
                <a:ea typeface="+mn-ea"/>
                <a:cs typeface="+mn-cs"/>
              </a:rPr>
              <a:t>showing the available networks </a:t>
            </a:r>
            <a:endParaRPr lang="en-US" sz="1900" b="1" kern="1200">
              <a:solidFill>
                <a:srgbClr val="FFFFFF"/>
              </a:solidFill>
              <a:latin typeface="+mn-lt"/>
              <a:ea typeface="+mn-ea"/>
              <a:cs typeface="+mn-cs"/>
            </a:endParaRPr>
          </a:p>
        </p:txBody>
      </p:sp>
      <p:pic>
        <p:nvPicPr>
          <p:cNvPr id="5" name="Picture Placeholder 4" descr="A close-up of a white background&#10;&#10;Description automatically generated">
            <a:extLst>
              <a:ext uri="{FF2B5EF4-FFF2-40B4-BE49-F238E27FC236}">
                <a16:creationId xmlns:a16="http://schemas.microsoft.com/office/drawing/2014/main" id="{799CCF01-7C71-2349-B779-8ACD48C4C62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73" r="27028"/>
          <a:stretch/>
        </p:blipFill>
        <p:spPr>
          <a:xfrm>
            <a:off x="1579668" y="1966293"/>
            <a:ext cx="9032663" cy="4452160"/>
          </a:xfrm>
          <a:prstGeom prst="rect">
            <a:avLst/>
          </a:prstGeom>
        </p:spPr>
      </p:pic>
    </p:spTree>
    <p:extLst>
      <p:ext uri="{BB962C8B-B14F-4D97-AF65-F5344CB8AC3E}">
        <p14:creationId xmlns:p14="http://schemas.microsoft.com/office/powerpoint/2010/main" val="700964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22402C-16AA-ED54-B468-FBA2A6CCF5B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Module 3 Overview</a:t>
            </a:r>
          </a:p>
        </p:txBody>
      </p:sp>
      <p:sp>
        <p:nvSpPr>
          <p:cNvPr id="3" name="Content Placeholder 2">
            <a:extLst>
              <a:ext uri="{FF2B5EF4-FFF2-40B4-BE49-F238E27FC236}">
                <a16:creationId xmlns:a16="http://schemas.microsoft.com/office/drawing/2014/main" id="{F442AFA5-E3C3-9E5F-A700-DFA9C9961E84}"/>
              </a:ext>
            </a:extLst>
          </p:cNvPr>
          <p:cNvSpPr>
            <a:spLocks noGrp="1"/>
          </p:cNvSpPr>
          <p:nvPr>
            <p:ph idx="1"/>
          </p:nvPr>
        </p:nvSpPr>
        <p:spPr>
          <a:xfrm>
            <a:off x="6503158" y="649480"/>
            <a:ext cx="4862447" cy="5546047"/>
          </a:xfrm>
        </p:spPr>
        <p:txBody>
          <a:bodyPr anchor="ctr">
            <a:normAutofit/>
          </a:bodyPr>
          <a:lstStyle/>
          <a:p>
            <a:r>
              <a:rPr lang="en-US" sz="2000" dirty="0"/>
              <a:t>In this module, I added a series of different color LEDs to signify a traffic light and write the code to get the lights to cycle like a traffic light. This part of the project was a little more difficult for me to get right as I was still getting the hang of the program.</a:t>
            </a:r>
          </a:p>
        </p:txBody>
      </p:sp>
    </p:spTree>
    <p:extLst>
      <p:ext uri="{BB962C8B-B14F-4D97-AF65-F5344CB8AC3E}">
        <p14:creationId xmlns:p14="http://schemas.microsoft.com/office/powerpoint/2010/main" val="266843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Rubric – Due at the end of Week 3</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376048100"/>
              </p:ext>
            </p:extLst>
          </p:nvPr>
        </p:nvGraphicFramePr>
        <p:xfrm>
          <a:off x="644056" y="2834801"/>
          <a:ext cx="10927830" cy="3251763"/>
        </p:xfrm>
        <a:graphic>
          <a:graphicData uri="http://schemas.openxmlformats.org/drawingml/2006/table">
            <a:tbl>
              <a:tblPr firstRow="1" bandRow="1">
                <a:tableStyleId>{5C22544A-7EE6-4342-B048-85BDC9FD1C3A}</a:tableStyleId>
              </a:tblPr>
              <a:tblGrid>
                <a:gridCol w="4553811">
                  <a:extLst>
                    <a:ext uri="{9D8B030D-6E8A-4147-A177-3AD203B41FA5}">
                      <a16:colId xmlns:a16="http://schemas.microsoft.com/office/drawing/2014/main" val="2494064502"/>
                    </a:ext>
                  </a:extLst>
                </a:gridCol>
                <a:gridCol w="4557655">
                  <a:extLst>
                    <a:ext uri="{9D8B030D-6E8A-4147-A177-3AD203B41FA5}">
                      <a16:colId xmlns:a16="http://schemas.microsoft.com/office/drawing/2014/main" val="1566128757"/>
                    </a:ext>
                  </a:extLst>
                </a:gridCol>
                <a:gridCol w="1816364">
                  <a:extLst>
                    <a:ext uri="{9D8B030D-6E8A-4147-A177-3AD203B41FA5}">
                      <a16:colId xmlns:a16="http://schemas.microsoft.com/office/drawing/2014/main" val="722685570"/>
                    </a:ext>
                  </a:extLst>
                </a:gridCol>
              </a:tblGrid>
              <a:tr h="507367">
                <a:tc>
                  <a:txBody>
                    <a:bodyPr/>
                    <a:lstStyle/>
                    <a:p>
                      <a:r>
                        <a:rPr lang="en-US" sz="2300">
                          <a:latin typeface="+mn-lt"/>
                        </a:rPr>
                        <a:t>Activity</a:t>
                      </a:r>
                    </a:p>
                  </a:txBody>
                  <a:tcPr marL="115311" marR="115311" marT="57655" marB="57655"/>
                </a:tc>
                <a:tc>
                  <a:txBody>
                    <a:bodyPr/>
                    <a:lstStyle/>
                    <a:p>
                      <a:r>
                        <a:rPr lang="en-US" sz="2300">
                          <a:latin typeface="+mn-lt"/>
                        </a:rPr>
                        <a:t>Requirement(s)</a:t>
                      </a:r>
                    </a:p>
                  </a:txBody>
                  <a:tcPr marL="115311" marR="115311" marT="57655" marB="57655"/>
                </a:tc>
                <a:tc>
                  <a:txBody>
                    <a:bodyPr/>
                    <a:lstStyle/>
                    <a:p>
                      <a:r>
                        <a:rPr lang="en-US" sz="2300">
                          <a:latin typeface="+mn-lt"/>
                        </a:rPr>
                        <a:t>Points</a:t>
                      </a:r>
                    </a:p>
                  </a:txBody>
                  <a:tcPr marL="115311" marR="115311" marT="57655" marB="57655"/>
                </a:tc>
                <a:extLst>
                  <a:ext uri="{0D108BD9-81ED-4DB2-BD59-A6C34878D82A}">
                    <a16:rowId xmlns:a16="http://schemas.microsoft.com/office/drawing/2014/main" val="2671127368"/>
                  </a:ext>
                </a:extLst>
              </a:tr>
              <a:tr h="1199232">
                <a:tc>
                  <a:txBody>
                    <a:bodyPr/>
                    <a:lstStyle/>
                    <a:p>
                      <a:pPr marL="0" marR="0" lvl="0" indent="0">
                        <a:spcBef>
                          <a:spcPts val="0"/>
                        </a:spcBef>
                        <a:spcAft>
                          <a:spcPts val="0"/>
                        </a:spcAft>
                        <a:buFont typeface="Symbol" panose="05050102010706020507" pitchFamily="18" charset="2"/>
                        <a:buNone/>
                      </a:pPr>
                      <a:r>
                        <a:rPr lang="en-US" sz="2300">
                          <a:effectLst/>
                          <a:latin typeface="+mn-lt"/>
                          <a:ea typeface="Times New Roman" panose="02020603050405020304" pitchFamily="18" charset="0"/>
                        </a:rPr>
                        <a:t>Include a screenshot of your circuit </a:t>
                      </a:r>
                    </a:p>
                  </a:txBody>
                  <a:tcPr marL="115311" marR="115311" marT="57655" marB="57655"/>
                </a:tc>
                <a:tc>
                  <a:txBody>
                    <a:bodyPr/>
                    <a:lstStyle/>
                    <a:p>
                      <a:r>
                        <a:rPr lang="en-US" sz="2300">
                          <a:latin typeface="+mn-lt"/>
                        </a:rPr>
                        <a:t>Picture</a:t>
                      </a:r>
                      <a:r>
                        <a:rPr lang="en-US" sz="2300" baseline="0">
                          <a:latin typeface="+mn-lt"/>
                        </a:rPr>
                        <a:t> of the breadboard with LEDs ON.</a:t>
                      </a:r>
                      <a:br>
                        <a:rPr lang="en-US" sz="2300" baseline="0">
                          <a:latin typeface="+mn-lt"/>
                        </a:rPr>
                      </a:br>
                      <a:endParaRPr lang="en-US" sz="2300" baseline="0">
                        <a:latin typeface="+mn-lt"/>
                      </a:endParaRPr>
                    </a:p>
                  </a:txBody>
                  <a:tcPr marL="115311" marR="115311" marT="57655" marB="57655"/>
                </a:tc>
                <a:tc>
                  <a:txBody>
                    <a:bodyPr/>
                    <a:lstStyle/>
                    <a:p>
                      <a:r>
                        <a:rPr lang="en-US" sz="2300">
                          <a:latin typeface="+mn-lt"/>
                        </a:rPr>
                        <a:t>30</a:t>
                      </a:r>
                    </a:p>
                  </a:txBody>
                  <a:tcPr marL="115311" marR="115311" marT="57655" marB="57655"/>
                </a:tc>
                <a:extLst>
                  <a:ext uri="{0D108BD9-81ED-4DB2-BD59-A6C34878D82A}">
                    <a16:rowId xmlns:a16="http://schemas.microsoft.com/office/drawing/2014/main" val="1343858599"/>
                  </a:ext>
                </a:extLst>
              </a:tr>
              <a:tr h="1545164">
                <a:tc>
                  <a:txBody>
                    <a:bodyPr/>
                    <a:lstStyle/>
                    <a:p>
                      <a:pPr marL="0" marR="0" lvl="0" indent="0">
                        <a:spcBef>
                          <a:spcPts val="0"/>
                        </a:spcBef>
                        <a:spcAft>
                          <a:spcPts val="0"/>
                        </a:spcAft>
                        <a:buFont typeface="Symbol" panose="05050102010706020507" pitchFamily="18" charset="2"/>
                        <a:buNone/>
                      </a:pPr>
                      <a:r>
                        <a:rPr lang="en-US" sz="2300">
                          <a:effectLst/>
                          <a:latin typeface="+mn-lt"/>
                          <a:ea typeface="Times New Roman" panose="02020603050405020304" pitchFamily="18" charset="0"/>
                        </a:rPr>
                        <a:t>Screenshot of code showing your name in comment</a:t>
                      </a:r>
                    </a:p>
                  </a:txBody>
                  <a:tcPr marL="115311" marR="115311" marT="57655" marB="57655"/>
                </a:tc>
                <a:tc>
                  <a:txBody>
                    <a:bodyPr/>
                    <a:lstStyle/>
                    <a:p>
                      <a:r>
                        <a:rPr lang="en-US" sz="2300">
                          <a:latin typeface="+mn-lt"/>
                        </a:rPr>
                        <a:t>Screenshot of </a:t>
                      </a:r>
                      <a:r>
                        <a:rPr lang="en-US" sz="2300">
                          <a:effectLst/>
                          <a:latin typeface="+mn-lt"/>
                          <a:ea typeface="Times New Roman" panose="02020603050405020304" pitchFamily="18" charset="0"/>
                        </a:rPr>
                        <a:t>code in the Code Editor showing your name in one of the comments.</a:t>
                      </a:r>
                    </a:p>
                    <a:p>
                      <a:endParaRPr lang="en-US" sz="2300">
                        <a:latin typeface="+mn-lt"/>
                      </a:endParaRPr>
                    </a:p>
                  </a:txBody>
                  <a:tcPr marL="115311" marR="115311" marT="57655" marB="57655"/>
                </a:tc>
                <a:tc>
                  <a:txBody>
                    <a:bodyPr/>
                    <a:lstStyle/>
                    <a:p>
                      <a:r>
                        <a:rPr lang="en-US" sz="2300">
                          <a:latin typeface="+mn-lt"/>
                        </a:rPr>
                        <a:t>30</a:t>
                      </a:r>
                    </a:p>
                  </a:txBody>
                  <a:tcPr marL="115311" marR="115311" marT="57655" marB="57655"/>
                </a:tc>
                <a:extLst>
                  <a:ext uri="{0D108BD9-81ED-4DB2-BD59-A6C34878D82A}">
                    <a16:rowId xmlns:a16="http://schemas.microsoft.com/office/drawing/2014/main" val="1670724296"/>
                  </a:ext>
                </a:extLst>
              </a:tr>
            </a:tbl>
          </a:graphicData>
        </a:graphic>
      </p:graphicFrame>
    </p:spTree>
    <p:extLst>
      <p:ext uri="{BB962C8B-B14F-4D97-AF65-F5344CB8AC3E}">
        <p14:creationId xmlns:p14="http://schemas.microsoft.com/office/powerpoint/2010/main" val="116265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C45AC87-1D03-4452-BBE4-712E10796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A66E38-056D-4A0A-BF1D-682AB0529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7D0A197-F7EC-4629-86FB-48D5D3B82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835780"/>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7251444-A29D-44A8-9E2E-263F0C215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826288"/>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371600" y="488826"/>
            <a:ext cx="9448801" cy="1047132"/>
          </a:xfrm>
        </p:spPr>
        <p:txBody>
          <a:bodyPr vert="horz" lIns="91440" tIns="45720" rIns="91440" bIns="45720" rtlCol="0" anchor="ctr">
            <a:normAutofit/>
          </a:bodyPr>
          <a:lstStyle/>
          <a:p>
            <a:r>
              <a:rPr lang="en-US" sz="4000" kern="1200">
                <a:solidFill>
                  <a:srgbClr val="FFFFFF"/>
                </a:solidFill>
                <a:latin typeface="+mj-lt"/>
                <a:ea typeface="+mj-ea"/>
                <a:cs typeface="+mj-cs"/>
              </a:rPr>
              <a:t>Picture of circuit with working LEDs</a:t>
            </a:r>
          </a:p>
        </p:txBody>
      </p:sp>
      <p:pic>
        <p:nvPicPr>
          <p:cNvPr id="8" name="Picture 7" descr="A screenshot of a computer&#10;&#10;Description automatically generated">
            <a:extLst>
              <a:ext uri="{FF2B5EF4-FFF2-40B4-BE49-F238E27FC236}">
                <a16:creationId xmlns:a16="http://schemas.microsoft.com/office/drawing/2014/main" id="{BFA36E72-BCE6-8A74-A41A-A75522579FE9}"/>
              </a:ext>
            </a:extLst>
          </p:cNvPr>
          <p:cNvPicPr>
            <a:picLocks noChangeAspect="1"/>
          </p:cNvPicPr>
          <p:nvPr/>
        </p:nvPicPr>
        <p:blipFill>
          <a:blip r:embed="rId2">
            <a:extLst>
              <a:ext uri="{28A0092B-C50C-407E-A947-70E740481C1C}">
                <a14:useLocalDpi xmlns:a14="http://schemas.microsoft.com/office/drawing/2010/main" val="0"/>
              </a:ext>
            </a:extLst>
          </a:blip>
          <a:srcRect r="6495" b="-6"/>
          <a:stretch/>
        </p:blipFill>
        <p:spPr>
          <a:xfrm>
            <a:off x="1826653"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11" name="Picture 10" descr="A screenshot of a computer&#10;&#10;Description automatically generated">
            <a:extLst>
              <a:ext uri="{FF2B5EF4-FFF2-40B4-BE49-F238E27FC236}">
                <a16:creationId xmlns:a16="http://schemas.microsoft.com/office/drawing/2014/main" id="{39B35519-7DEC-F16F-D702-EB4EA529ABC4}"/>
              </a:ext>
            </a:extLst>
          </p:cNvPr>
          <p:cNvPicPr>
            <a:picLocks noChangeAspect="1"/>
          </p:cNvPicPr>
          <p:nvPr/>
        </p:nvPicPr>
        <p:blipFill>
          <a:blip r:embed="rId3">
            <a:extLst>
              <a:ext uri="{28A0092B-C50C-407E-A947-70E740481C1C}">
                <a14:useLocalDpi xmlns:a14="http://schemas.microsoft.com/office/drawing/2010/main" val="0"/>
              </a:ext>
            </a:extLst>
          </a:blip>
          <a:srcRect t="3500" r="3" b="3"/>
          <a:stretch/>
        </p:blipFill>
        <p:spPr>
          <a:xfrm>
            <a:off x="4813890"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pic>
        <p:nvPicPr>
          <p:cNvPr id="5" name="Picture Placeholder 4" descr="A screenshot of a computer&#10;&#10;Description automatically generated">
            <a:extLst>
              <a:ext uri="{FF2B5EF4-FFF2-40B4-BE49-F238E27FC236}">
                <a16:creationId xmlns:a16="http://schemas.microsoft.com/office/drawing/2014/main" id="{6F9B05D2-EBA0-1FBA-BF6B-B0C03F92669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r="7244" b="-7"/>
          <a:stretch/>
        </p:blipFill>
        <p:spPr>
          <a:xfrm>
            <a:off x="7801127" y="1801891"/>
            <a:ext cx="2593464" cy="2593464"/>
          </a:xfrm>
          <a:custGeom>
            <a:avLst/>
            <a:gdLst/>
            <a:ahLst/>
            <a:cxnLst/>
            <a:rect l="l" t="t" r="r" b="b"/>
            <a:pathLst>
              <a:path w="2593464" h="2593464">
                <a:moveTo>
                  <a:pt x="1296732" y="0"/>
                </a:moveTo>
                <a:cubicBezTo>
                  <a:pt x="2012897" y="0"/>
                  <a:pt x="2593464" y="580567"/>
                  <a:pt x="2593464" y="1296732"/>
                </a:cubicBezTo>
                <a:cubicBezTo>
                  <a:pt x="2593464" y="2012897"/>
                  <a:pt x="2012897" y="2593464"/>
                  <a:pt x="1296732" y="2593464"/>
                </a:cubicBezTo>
                <a:cubicBezTo>
                  <a:pt x="580567" y="2593464"/>
                  <a:pt x="0" y="2012897"/>
                  <a:pt x="0" y="1296732"/>
                </a:cubicBezTo>
                <a:cubicBezTo>
                  <a:pt x="0" y="580567"/>
                  <a:pt x="580567" y="0"/>
                  <a:pt x="1296732" y="0"/>
                </a:cubicBezTo>
                <a:close/>
              </a:path>
            </a:pathLst>
          </a:custGeom>
        </p:spPr>
      </p:pic>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1371601" y="4786744"/>
            <a:ext cx="9448800" cy="1442631"/>
          </a:xfrm>
        </p:spPr>
        <p:txBody>
          <a:bodyPr vert="horz" lIns="91440" tIns="45720" rIns="91440" bIns="45720" rtlCol="0">
            <a:normAutofit/>
          </a:bodyPr>
          <a:lstStyle/>
          <a:p>
            <a:pPr lvl="0" indent="-228600">
              <a:buFont typeface="Arial" panose="020B0604020202020204" pitchFamily="34" charset="0"/>
              <a:buChar char="•"/>
            </a:pPr>
            <a:r>
              <a:rPr lang="en-US" sz="1700"/>
              <a:t>ESP 32 Board</a:t>
            </a:r>
          </a:p>
          <a:p>
            <a:pPr lvl="0" indent="-228600">
              <a:buFont typeface="Arial" panose="020B0604020202020204" pitchFamily="34" charset="0"/>
              <a:buChar char="•"/>
            </a:pPr>
            <a:r>
              <a:rPr lang="en-US" sz="1700"/>
              <a:t>Colored LEDs: Red, Yellow and Green</a:t>
            </a:r>
          </a:p>
          <a:p>
            <a:pPr lvl="0" indent="-228600">
              <a:buFont typeface="Arial" panose="020B0604020202020204" pitchFamily="34" charset="0"/>
              <a:buChar char="•"/>
            </a:pPr>
            <a:r>
              <a:rPr lang="en-US" sz="1700"/>
              <a:t>Wires</a:t>
            </a:r>
          </a:p>
          <a:p>
            <a:pPr lvl="0" indent="-228600">
              <a:buFont typeface="Arial" panose="020B0604020202020204" pitchFamily="34" charset="0"/>
              <a:buChar char="•"/>
            </a:pPr>
            <a:r>
              <a:rPr lang="en-US" sz="1700"/>
              <a:t>Breadboard</a:t>
            </a:r>
          </a:p>
          <a:p>
            <a:pPr indent="-228600">
              <a:buFont typeface="Arial" panose="020B0604020202020204" pitchFamily="34" charset="0"/>
              <a:buChar char="•"/>
            </a:pPr>
            <a:endParaRPr lang="en-US" sz="1700"/>
          </a:p>
        </p:txBody>
      </p:sp>
    </p:spTree>
    <p:extLst>
      <p:ext uri="{BB962C8B-B14F-4D97-AF65-F5344CB8AC3E}">
        <p14:creationId xmlns:p14="http://schemas.microsoft.com/office/powerpoint/2010/main" val="255728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Screenshot of code in the Code Editor</a:t>
            </a:r>
          </a:p>
        </p:txBody>
      </p:sp>
      <p:sp>
        <p:nvSpPr>
          <p:cNvPr id="4" name="Text Placeholder 3">
            <a:extLst>
              <a:ext uri="{FF2B5EF4-FFF2-40B4-BE49-F238E27FC236}">
                <a16:creationId xmlns:a16="http://schemas.microsoft.com/office/drawing/2014/main" id="{D4816DFD-C4B4-4B75-914C-70EC748D6692}"/>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a:solidFill>
                  <a:srgbClr val="FFFFFF"/>
                </a:solidFill>
                <a:latin typeface="+mn-lt"/>
                <a:ea typeface="+mn-ea"/>
                <a:cs typeface="+mn-cs"/>
              </a:rPr>
              <a:t>Screenshot of code in the Wokwi Code Editor showing </a:t>
            </a:r>
            <a:r>
              <a:rPr lang="en-US" sz="2000" b="1" kern="1200">
                <a:solidFill>
                  <a:srgbClr val="FFFFFF"/>
                </a:solidFill>
                <a:latin typeface="+mn-lt"/>
                <a:ea typeface="+mn-ea"/>
                <a:cs typeface="+mn-cs"/>
              </a:rPr>
              <a:t>your name in the comment</a:t>
            </a:r>
          </a:p>
        </p:txBody>
      </p:sp>
      <p:pic>
        <p:nvPicPr>
          <p:cNvPr id="5" name="Picture Placeholder 4" descr="A screenshot of a computer program&#10;&#10;Description automatically generated">
            <a:extLst>
              <a:ext uri="{FF2B5EF4-FFF2-40B4-BE49-F238E27FC236}">
                <a16:creationId xmlns:a16="http://schemas.microsoft.com/office/drawing/2014/main" id="{5EEDEA68-90C5-C6B8-BB1B-D3A998439D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3407" b="13407"/>
          <a:stretch>
            <a:fillRect/>
          </a:stretch>
        </p:blipFill>
        <p:spPr>
          <a:xfrm>
            <a:off x="4502428" y="771595"/>
            <a:ext cx="7225748" cy="5314809"/>
          </a:xfrm>
          <a:prstGeom prst="rect">
            <a:avLst/>
          </a:prstGeom>
        </p:spPr>
      </p:pic>
    </p:spTree>
    <p:extLst>
      <p:ext uri="{BB962C8B-B14F-4D97-AF65-F5344CB8AC3E}">
        <p14:creationId xmlns:p14="http://schemas.microsoft.com/office/powerpoint/2010/main" val="310361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990</Words>
  <Application>Microsoft Macintosh PowerPoint</Application>
  <PresentationFormat>Widescreen</PresentationFormat>
  <Paragraphs>121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Symbol</vt:lpstr>
      <vt:lpstr>Office Theme</vt:lpstr>
      <vt:lpstr>CEIS 114 Final Project</vt:lpstr>
      <vt:lpstr>Module 2 Overview</vt:lpstr>
      <vt:lpstr>Rubric – Due at the end of Week 2</vt:lpstr>
      <vt:lpstr>ESP32 (Screenshot)</vt:lpstr>
      <vt:lpstr>ESP32 WiFi Scan</vt:lpstr>
      <vt:lpstr>Module 3 Overview</vt:lpstr>
      <vt:lpstr>Rubric – Due at the end of Week 3</vt:lpstr>
      <vt:lpstr>Picture of circuit with working LEDs</vt:lpstr>
      <vt:lpstr>Screenshot of code in the Code Editor</vt:lpstr>
      <vt:lpstr>Module 4 Overview</vt:lpstr>
      <vt:lpstr>Rubric – Due at the end of Week 4</vt:lpstr>
      <vt:lpstr>Picture of circuit with working LEDs</vt:lpstr>
      <vt:lpstr>Screenshot of code in Wokwi </vt:lpstr>
      <vt:lpstr>Module 5 Overview</vt:lpstr>
      <vt:lpstr>Rubric – Due at the end of Week 5</vt:lpstr>
      <vt:lpstr>Screenshot of circuit with working LEDs</vt:lpstr>
      <vt:lpstr>Screenshot of code in Wokwi</vt:lpstr>
      <vt:lpstr>Screenshot of Serial Monitor in Wokwi</vt:lpstr>
      <vt:lpstr>Module 6 Overview</vt:lpstr>
      <vt:lpstr>Rubric – Due at the end of Week 6</vt:lpstr>
      <vt:lpstr>Picture of circuit with working LEDs and LCD display</vt:lpstr>
      <vt:lpstr>Screenshot of code in Code Editor</vt:lpstr>
      <vt:lpstr>Screenshot of Serial Monitor</vt:lpstr>
      <vt:lpstr>Challenges</vt:lpstr>
      <vt:lpstr>Career Skills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Weidman</dc:creator>
  <cp:lastModifiedBy>Jon Weidman</cp:lastModifiedBy>
  <cp:revision>1</cp:revision>
  <dcterms:created xsi:type="dcterms:W3CDTF">2024-12-19T05:17:15Z</dcterms:created>
  <dcterms:modified xsi:type="dcterms:W3CDTF">2024-12-19T05:47:18Z</dcterms:modified>
</cp:coreProperties>
</file>