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EB71C410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3" r:id="rId2"/>
    <p:sldId id="344" r:id="rId3"/>
    <p:sldId id="436" r:id="rId4"/>
    <p:sldId id="438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3363" userDrawn="1">
          <p15:clr>
            <a:srgbClr val="A4A3A4"/>
          </p15:clr>
        </p15:guide>
        <p15:guide id="13" orient="horz" pos="13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0000"/>
    <a:srgbClr val="FFCD00"/>
    <a:srgbClr val="ED8B00"/>
    <a:srgbClr val="DB291C"/>
    <a:srgbClr val="FF9900"/>
    <a:srgbClr val="C00000"/>
    <a:srgbClr val="3C8A2E"/>
    <a:srgbClr val="DCDCDC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5053" autoAdjust="0"/>
  </p:normalViewPr>
  <p:slideViewPr>
    <p:cSldViewPr snapToGrid="0" showGuides="1">
      <p:cViewPr>
        <p:scale>
          <a:sx n="114" d="100"/>
          <a:sy n="114" d="100"/>
        </p:scale>
        <p:origin x="1446" y="114"/>
      </p:cViewPr>
      <p:guideLst>
        <p:guide/>
        <p:guide orient="horz" pos="2160"/>
        <p:guide orient="horz" pos="3363"/>
        <p:guide orient="horz" pos="1378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10/2/2019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3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Vectorized Entity Resolution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864277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7200"/>
            <a:ext cx="6958012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665289"/>
            <a:ext cx="8391524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7587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68824" y="2125013"/>
            <a:ext cx="4206240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265735" y="2125013"/>
            <a:ext cx="4206240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29968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08509"/>
            <a:ext cx="2029968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2199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9116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5" y="3108509"/>
            <a:ext cx="2029968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6888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30199" y="1700213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3218" y="1700213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321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30199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5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8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2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81960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960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96512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48037" y="1857892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81960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96512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81960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6" y="4103518"/>
            <a:ext cx="409651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48936" y="4255706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8038" y="4249682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0817" y="1863916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245467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60904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112933" y="1705968"/>
            <a:ext cx="2660904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5467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112933" y="1851441"/>
            <a:ext cx="2660904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CaseCode"/>
          <p:cNvSpPr txBox="1"/>
          <p:nvPr userDrawn="1"/>
        </p:nvSpPr>
        <p:spPr>
          <a:xfrm>
            <a:off x="4751388" y="6476999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7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4751388" y="6477000"/>
            <a:ext cx="367242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Presentation title</a:t>
            </a:r>
            <a:br>
              <a:rPr lang="en-US" sz="650" noProof="0" dirty="0">
                <a:solidFill>
                  <a:schemeClr val="bg1"/>
                </a:solidFill>
              </a:rPr>
            </a:br>
            <a:r>
              <a:rPr lang="en-US" sz="650" noProof="0" dirty="0">
                <a:solidFill>
                  <a:schemeClr val="bg1"/>
                </a:solidFill>
              </a:rPr>
              <a:t>[To edit, click View &gt; Slide Master &gt; Slide master1]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376237" y="6476999"/>
            <a:ext cx="4016376" cy="201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Copyright © 2019 Deloitte Development LLC. All rights reserved.</a:t>
            </a:r>
            <a:endParaRPr lang="en-US" sz="650" noProof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17911766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0" name="think-cell Slide" r:id="rId44" imgW="270" imgH="270" progId="TCLayout.ActiveDocument.1">
                  <p:embed/>
                </p:oleObj>
              </mc:Choice>
              <mc:Fallback>
                <p:oleObj name="think-cell Slide" r:id="rId4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5" name="CaseCode"/>
          <p:cNvSpPr txBox="1"/>
          <p:nvPr userDrawn="1"/>
        </p:nvSpPr>
        <p:spPr>
          <a:xfrm>
            <a:off x="4751388" y="647699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spcBef>
                <a:spcPts val="0"/>
              </a:spcBef>
              <a:buSzPct val="100000"/>
              <a:buFontTx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Presentation title</a:t>
            </a:r>
            <a:br>
              <a:rPr lang="en-US" sz="650" b="0" noProof="0" dirty="0">
                <a:solidFill>
                  <a:schemeClr val="tx1"/>
                </a:solidFill>
                <a:latin typeface="+mn-lt"/>
              </a:rPr>
            </a:b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[To edit, click View &gt; Slide Master &gt; Slide master1]</a:t>
            </a:r>
          </a:p>
        </p:txBody>
      </p:sp>
      <p:sp>
        <p:nvSpPr>
          <p:cNvPr id="18" name="Copyright"/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spcBef>
                <a:spcPts val="600"/>
              </a:spcBef>
              <a:buSzPct val="100000"/>
              <a:buFont typeface="Arial"/>
              <a:buNone/>
            </a:pPr>
            <a:r>
              <a:rPr lang="en-US" sz="650" b="0" noProof="0">
                <a:solidFill>
                  <a:schemeClr val="tx1"/>
                </a:solidFill>
                <a:latin typeface="+mn-lt"/>
              </a:rPr>
              <a:t>Copyright © 2019 Deloitte Development LLC. All rights reserved.</a:t>
            </a:r>
            <a:endParaRPr lang="en-US" sz="65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37" userDrawn="1">
          <p15:clr>
            <a:srgbClr val="F26B43"/>
          </p15:clr>
        </p15:guide>
        <p15:guide id="5" pos="5523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372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022" userDrawn="1">
          <p15:clr>
            <a:srgbClr val="F26B43"/>
          </p15:clr>
        </p15:guide>
        <p15:guide id="13" pos="1137" userDrawn="1">
          <p15:clr>
            <a:srgbClr val="F26B43"/>
          </p15:clr>
        </p15:guide>
        <p15:guide id="14" pos="1920" userDrawn="1">
          <p15:clr>
            <a:srgbClr val="F26B43"/>
          </p15:clr>
        </p15:guide>
        <p15:guide id="15" pos="2033" userDrawn="1">
          <p15:clr>
            <a:srgbClr val="F26B43"/>
          </p15:clr>
        </p15:guide>
        <p15:guide id="16" pos="4620" userDrawn="1">
          <p15:clr>
            <a:srgbClr val="F26B43"/>
          </p15:clr>
        </p15:guide>
        <p15:guide id="17" pos="2823" userDrawn="1">
          <p15:clr>
            <a:srgbClr val="F26B43"/>
          </p15:clr>
        </p15:guide>
        <p15:guide id="18" pos="2937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4734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B71C410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Vectorized Entity Resolution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238" y="5864229"/>
            <a:ext cx="4720197" cy="505645"/>
          </a:xfrm>
        </p:spPr>
        <p:txBody>
          <a:bodyPr anchor="b" anchorCtr="0"/>
          <a:lstStyle/>
          <a:p>
            <a:r>
              <a:rPr lang="en-US" dirty="0"/>
              <a:t>A Fast and Efficient Way to Standardize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5409100" cy="298450"/>
          </a:xfrm>
        </p:spPr>
        <p:txBody>
          <a:bodyPr/>
          <a:lstStyle/>
          <a:p>
            <a:r>
              <a:rPr lang="en-US" dirty="0"/>
              <a:t>Henderson Trefzger, Analytics and Data Science Discussion Series; October 3, 2019</a:t>
            </a:r>
          </a:p>
          <a:p>
            <a:endParaRPr lang="en-US" dirty="0"/>
          </a:p>
        </p:txBody>
      </p:sp>
      <p:pic>
        <p:nvPicPr>
          <p:cNvPr id="7" name="Picture 6" descr="cid:image003.png@01D45A49.2BC06AD0">
            <a:extLst>
              <a:ext uri="{FF2B5EF4-FFF2-40B4-BE49-F238E27FC236}">
                <a16:creationId xmlns:a16="http://schemas.microsoft.com/office/drawing/2014/main" id="{CAC47422-C51D-48C7-A23E-C7CF29A0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383" y="0"/>
            <a:ext cx="3231617" cy="2094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8719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Resolution?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Our data is never as clean as we want it to be.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376238" y="1658680"/>
            <a:ext cx="4969485" cy="2309582"/>
          </a:xfrm>
        </p:spPr>
        <p:txBody>
          <a:bodyPr/>
          <a:lstStyle/>
          <a:p>
            <a:r>
              <a:rPr lang="en-US" dirty="0"/>
              <a:t>Entity resolution (ER) is the process standardizing and de-duplicating names or other identifiers in a dataset. Is essential for numerous types of data science tasks, such 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Network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Recommendation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EB111E-F802-4AC5-B629-A0D20BE79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8214"/>
              </p:ext>
            </p:extLst>
          </p:nvPr>
        </p:nvGraphicFramePr>
        <p:xfrm>
          <a:off x="376238" y="3278460"/>
          <a:ext cx="8322286" cy="3103292"/>
        </p:xfrm>
        <a:graphic>
          <a:graphicData uri="http://schemas.openxmlformats.org/drawingml/2006/table">
            <a:tbl>
              <a:tblPr/>
              <a:tblGrid>
                <a:gridCol w="1282145">
                  <a:extLst>
                    <a:ext uri="{9D8B030D-6E8A-4147-A177-3AD203B41FA5}">
                      <a16:colId xmlns:a16="http://schemas.microsoft.com/office/drawing/2014/main" val="2573815080"/>
                    </a:ext>
                  </a:extLst>
                </a:gridCol>
                <a:gridCol w="1282145">
                  <a:extLst>
                    <a:ext uri="{9D8B030D-6E8A-4147-A177-3AD203B41FA5}">
                      <a16:colId xmlns:a16="http://schemas.microsoft.com/office/drawing/2014/main" val="3952600502"/>
                    </a:ext>
                  </a:extLst>
                </a:gridCol>
                <a:gridCol w="1282145">
                  <a:extLst>
                    <a:ext uri="{9D8B030D-6E8A-4147-A177-3AD203B41FA5}">
                      <a16:colId xmlns:a16="http://schemas.microsoft.com/office/drawing/2014/main" val="3078637022"/>
                    </a:ext>
                  </a:extLst>
                </a:gridCol>
                <a:gridCol w="1282145">
                  <a:extLst>
                    <a:ext uri="{9D8B030D-6E8A-4147-A177-3AD203B41FA5}">
                      <a16:colId xmlns:a16="http://schemas.microsoft.com/office/drawing/2014/main" val="1987333358"/>
                    </a:ext>
                  </a:extLst>
                </a:gridCol>
                <a:gridCol w="1282145">
                  <a:extLst>
                    <a:ext uri="{9D8B030D-6E8A-4147-A177-3AD203B41FA5}">
                      <a16:colId xmlns:a16="http://schemas.microsoft.com/office/drawing/2014/main" val="2186281912"/>
                    </a:ext>
                  </a:extLst>
                </a:gridCol>
                <a:gridCol w="1911561">
                  <a:extLst>
                    <a:ext uri="{9D8B030D-6E8A-4147-A177-3AD203B41FA5}">
                      <a16:colId xmlns:a16="http://schemas.microsoft.com/office/drawing/2014/main" val="2279846770"/>
                    </a:ext>
                  </a:extLst>
                </a:gridCol>
              </a:tblGrid>
              <a:tr h="35506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Three Rows, One True Record</a:t>
                      </a:r>
                    </a:p>
                  </a:txBody>
                  <a:tcPr marL="52639" marR="52639" marT="52639" marB="52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709392"/>
                  </a:ext>
                </a:extLst>
              </a:tr>
              <a:tr h="35506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title</a:t>
                      </a:r>
                    </a:p>
                  </a:txBody>
                  <a:tcPr marL="52639" marR="52639" marT="52639" marB="52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length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artist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album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year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language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1538851"/>
                  </a:ext>
                </a:extLst>
              </a:tr>
              <a:tr h="945274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Luce </a:t>
                      </a:r>
                      <a:r>
                        <a:rPr lang="fr-FR" sz="1200" dirty="0" err="1">
                          <a:effectLst/>
                        </a:rPr>
                        <a:t>Dufault</a:t>
                      </a:r>
                      <a:r>
                        <a:rPr lang="fr-FR" sz="1200" dirty="0">
                          <a:effectLst/>
                        </a:rPr>
                        <a:t> - Ballade Ã  donner</a:t>
                      </a:r>
                    </a:p>
                  </a:txBody>
                  <a:tcPr marL="52639" marR="52639" marT="52639" marB="52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242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Luce </a:t>
                      </a:r>
                      <a:r>
                        <a:rPr lang="en-US" sz="1200" dirty="0" err="1">
                          <a:effectLst/>
                        </a:rPr>
                        <a:t>Dufault</a:t>
                      </a:r>
                      <a:endParaRPr lang="en-US" sz="1200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96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French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12407"/>
                  </a:ext>
                </a:extLst>
              </a:tr>
              <a:tr h="65016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009-Ballade a donner</a:t>
                      </a:r>
                    </a:p>
                  </a:txBody>
                  <a:tcPr marL="52639" marR="52639" marT="52639" marB="52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4m 2sec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Luce </a:t>
                      </a:r>
                      <a:r>
                        <a:rPr lang="en-US" sz="1200" dirty="0" err="1">
                          <a:effectLst/>
                        </a:rPr>
                        <a:t>Dufault</a:t>
                      </a:r>
                      <a:endParaRPr lang="en-US" sz="1200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Luce </a:t>
                      </a:r>
                      <a:r>
                        <a:rPr lang="en-US" sz="1200" dirty="0" err="1">
                          <a:effectLst/>
                        </a:rPr>
                        <a:t>Dufault</a:t>
                      </a:r>
                      <a:r>
                        <a:rPr lang="en-US" sz="1200" dirty="0">
                          <a:effectLst/>
                        </a:rPr>
                        <a:t> (1996)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 err="1">
                          <a:effectLst/>
                        </a:rPr>
                        <a:t>Fre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12516"/>
                  </a:ext>
                </a:extLst>
              </a:tr>
              <a:tr h="79772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dirty="0">
                          <a:effectLst/>
                        </a:rPr>
                        <a:t>Ballade Ã  donner - Luce </a:t>
                      </a:r>
                      <a:r>
                        <a:rPr lang="fr-FR" sz="1200" dirty="0" err="1">
                          <a:effectLst/>
                        </a:rPr>
                        <a:t>Dufault</a:t>
                      </a:r>
                      <a:endParaRPr lang="fr-FR" sz="1200" dirty="0">
                        <a:effectLst/>
                      </a:endParaRPr>
                    </a:p>
                  </a:txBody>
                  <a:tcPr marL="52639" marR="52639" marT="52639" marB="52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4.033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>
                          <a:effectLst/>
                        </a:rPr>
                        <a:t>Luce Dufault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dirty="0">
                        <a:effectLst/>
                      </a:endParaRP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'96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French</a:t>
                      </a:r>
                    </a:p>
                  </a:txBody>
                  <a:tcPr marL="52639" marR="52639" marT="52639" marB="52639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48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756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Can We Implement Entity Resolution?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Three approaches.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5516" y="1665288"/>
            <a:ext cx="8422724" cy="133797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entity resolution to be truly robust, you must compare each record to every other record. </a:t>
            </a:r>
          </a:p>
          <a:p>
            <a:pPr marL="298450" lvl="1" indent="-171450"/>
            <a:r>
              <a:rPr lang="en-US" dirty="0"/>
              <a:t>De-duplication is a true “N-squared problem” where the number of comparisons and computing cost necessary increases exponentially with the number of records to be standardized.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three common approaches that each have their own benefits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90B0BC-1098-4A90-B037-F86FE3E3B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414970"/>
              </p:ext>
            </p:extLst>
          </p:nvPr>
        </p:nvGraphicFramePr>
        <p:xfrm>
          <a:off x="354966" y="2833661"/>
          <a:ext cx="842327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879">
                  <a:extLst>
                    <a:ext uri="{9D8B030D-6E8A-4147-A177-3AD203B41FA5}">
                      <a16:colId xmlns:a16="http://schemas.microsoft.com/office/drawing/2014/main" val="1278070891"/>
                    </a:ext>
                  </a:extLst>
                </a:gridCol>
                <a:gridCol w="1403879">
                  <a:extLst>
                    <a:ext uri="{9D8B030D-6E8A-4147-A177-3AD203B41FA5}">
                      <a16:colId xmlns:a16="http://schemas.microsoft.com/office/drawing/2014/main" val="2439032919"/>
                    </a:ext>
                  </a:extLst>
                </a:gridCol>
                <a:gridCol w="1157606">
                  <a:extLst>
                    <a:ext uri="{9D8B030D-6E8A-4147-A177-3AD203B41FA5}">
                      <a16:colId xmlns:a16="http://schemas.microsoft.com/office/drawing/2014/main" val="2792775600"/>
                    </a:ext>
                  </a:extLst>
                </a:gridCol>
                <a:gridCol w="1317072">
                  <a:extLst>
                    <a:ext uri="{9D8B030D-6E8A-4147-A177-3AD203B41FA5}">
                      <a16:colId xmlns:a16="http://schemas.microsoft.com/office/drawing/2014/main" val="3985862089"/>
                    </a:ext>
                  </a:extLst>
                </a:gridCol>
                <a:gridCol w="1736959">
                  <a:extLst>
                    <a:ext uri="{9D8B030D-6E8A-4147-A177-3AD203B41FA5}">
                      <a16:colId xmlns:a16="http://schemas.microsoft.com/office/drawing/2014/main" val="2554461233"/>
                    </a:ext>
                  </a:extLst>
                </a:gridCol>
                <a:gridCol w="1403879">
                  <a:extLst>
                    <a:ext uri="{9D8B030D-6E8A-4147-A177-3AD203B41FA5}">
                      <a16:colId xmlns:a16="http://schemas.microsoft.com/office/drawing/2014/main" val="314394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Prep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Background Knowledge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6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Explicit 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5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Machine Learning 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Vectorized Entity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8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239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523F-17B4-4561-A588-69FCBE84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do some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1E79C-E2CB-468D-A520-C9342025E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notebook titled, “Explicit Entity Resolution”</a:t>
            </a:r>
          </a:p>
        </p:txBody>
      </p:sp>
    </p:spTree>
    <p:extLst>
      <p:ext uri="{BB962C8B-B14F-4D97-AF65-F5344CB8AC3E}">
        <p14:creationId xmlns:p14="http://schemas.microsoft.com/office/powerpoint/2010/main" val="39032631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16_9 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4_3_Onscreen_US.potx [Read-Only]" id="{1B45AA95-54C6-4F90-9076-8459D2785A8A}" vid="{80BB197A-67B9-45C0-9E42-52DFE1234A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Deloitte_4_3_Onscreen_US</Template>
  <TotalTime>1484</TotalTime>
  <Words>247</Words>
  <Application>Microsoft Office PowerPoint</Application>
  <PresentationFormat>On-screen Show (4:3)</PresentationFormat>
  <Paragraphs>65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Open Sans</vt:lpstr>
      <vt:lpstr>Verdana</vt:lpstr>
      <vt:lpstr>Deloitte 16_9 onscreen</vt:lpstr>
      <vt:lpstr>think-cell Slide</vt:lpstr>
      <vt:lpstr>Vectorized Entity Resolution</vt:lpstr>
      <vt:lpstr>What is Entity Resolution?</vt:lpstr>
      <vt:lpstr>How Can We Implement Entity Resolution?</vt:lpstr>
      <vt:lpstr>Now, let’s do some coding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Vectorized Entity Resolution</dc:title>
  <dc:creator>Trefzger, Henderson</dc:creator>
  <cp:lastModifiedBy>Trefzger, Henderson</cp:lastModifiedBy>
  <cp:revision>10</cp:revision>
  <cp:lastPrinted>2014-06-25T02:16:22Z</cp:lastPrinted>
  <dcterms:created xsi:type="dcterms:W3CDTF">2019-09-29T17:27:02Z</dcterms:created>
  <dcterms:modified xsi:type="dcterms:W3CDTF">2019-10-03T22:02:52Z</dcterms:modified>
</cp:coreProperties>
</file>