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9" r:id="rId4"/>
    <p:sldId id="260" r:id="rId5"/>
    <p:sldId id="261" r:id="rId6"/>
    <p:sldId id="265" r:id="rId7"/>
    <p:sldId id="275" r:id="rId8"/>
    <p:sldId id="276" r:id="rId9"/>
    <p:sldId id="267" r:id="rId10"/>
    <p:sldId id="279" r:id="rId11"/>
    <p:sldId id="288" r:id="rId12"/>
    <p:sldId id="283" r:id="rId13"/>
    <p:sldId id="289" r:id="rId14"/>
    <p:sldId id="263" r:id="rId15"/>
    <p:sldId id="285" r:id="rId16"/>
    <p:sldId id="287" r:id="rId17"/>
    <p:sldId id="286" r:id="rId18"/>
    <p:sldId id="272" r:id="rId19"/>
    <p:sldId id="277" r:id="rId20"/>
    <p:sldId id="284" r:id="rId21"/>
    <p:sldId id="28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951"/>
    <a:srgbClr val="AAF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0B27F-69FF-49B0-B011-4819825E3C1A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124F1-4527-4BDC-AF91-4695629D58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124F1-4527-4BDC-AF91-4695629D58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116632"/>
            <a:ext cx="720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geecon      Conferencing </a:t>
            </a:r>
            <a:r>
              <a:rPr lang="de-DE" smtClean="0"/>
              <a:t>App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Jürgen Weismüller</a:t>
            </a:r>
          </a:p>
          <a:p>
            <a:r>
              <a:rPr lang="de-DE" smtClean="0"/>
              <a:t>08/Nov/2013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512421" cy="5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AngularJS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/>
              <a:t>Framework for building SPAs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</a:t>
            </a:r>
            <a:r>
              <a:rPr lang="de-DE" smtClean="0"/>
              <a:t>modern and fast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</a:t>
            </a:r>
            <a:r>
              <a:rPr lang="de-DE" smtClean="0"/>
              <a:t>no server footprint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responsive design, together with bootstrap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own leightweight programming model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  no obfuscation of HTML5 output</a:t>
            </a:r>
          </a:p>
          <a:p>
            <a:r>
              <a:rPr lang="de-DE" smtClean="0">
                <a:sym typeface="Wingdings"/>
              </a:rPr>
              <a:t>Drawbacks?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  two programming models and knowledge areas</a:t>
            </a:r>
          </a:p>
          <a:p>
            <a:pPr marL="457200" lvl="1" indent="0">
              <a:buNone/>
            </a:pPr>
            <a:r>
              <a:rPr lang="de-DE" smtClean="0">
                <a:sym typeface="Wingdings"/>
              </a:rPr>
              <a:t>  security considerations</a:t>
            </a:r>
            <a:endParaRPr lang="de-DE" smtClean="0"/>
          </a:p>
          <a:p>
            <a:pPr marL="457200" lvl="1" indent="0">
              <a:buNone/>
            </a:pPr>
            <a:endParaRPr lang="de-DE" smtClean="0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7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AngularJS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4334724"/>
            <a:ext cx="8235788" cy="1944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geeconApp.factory('ConferenceService', function ($resource) 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var conferenceService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resource(constants.serverAddress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+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'conferences/:conferenceId', {}, {});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conferenceService.list = function () 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conferenceService.query();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4688" y="2852936"/>
            <a:ext cx="7848872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geeconApp.controller('HomeController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function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scope, ConferenceService) 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scope.conferenceList = ConferenceService.list();</a:t>
            </a:r>
          </a:p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31495" y="1522239"/>
            <a:ext cx="78488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&lt;tbody ng-repeat="conference in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conferenceList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&gt;{{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conference.title}}&lt;/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td&gt;{{conference.dateFrom | date:'dd.MM.yyyy'}}&lt;/td&gt;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31495" y="1196752"/>
            <a:ext cx="188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Template (partial)</a:t>
            </a:r>
            <a:endParaRPr lang="de-DE" i="1"/>
          </a:p>
        </p:txBody>
      </p:sp>
      <p:sp>
        <p:nvSpPr>
          <p:cNvPr id="9" name="Textfeld 8"/>
          <p:cNvSpPr txBox="1"/>
          <p:nvPr/>
        </p:nvSpPr>
        <p:spPr>
          <a:xfrm>
            <a:off x="187583" y="2483604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Controller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742062" y="4005064"/>
            <a:ext cx="84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Service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3334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Naming Conventions (EJB)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Entities get their name out of the domain model </a:t>
            </a:r>
            <a:r>
              <a:rPr lang="de-DE"/>
              <a:t>without </a:t>
            </a:r>
            <a:r>
              <a:rPr lang="de-DE" smtClean="0"/>
              <a:t>suffix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Conference</a:t>
            </a:r>
            <a:endParaRPr lang="de-DE" b="1"/>
          </a:p>
          <a:p>
            <a:r>
              <a:rPr lang="de-DE"/>
              <a:t>All Service-Interfaces own the </a:t>
            </a:r>
            <a:r>
              <a:rPr lang="de-DE"/>
              <a:t>suffix </a:t>
            </a:r>
            <a:r>
              <a:rPr lang="de-DE" smtClean="0"/>
              <a:t>Service</a:t>
            </a:r>
          </a:p>
          <a:p>
            <a:pPr lvl="1"/>
            <a:r>
              <a:rPr lang="de-DE" smtClean="0"/>
              <a:t>e.g. Conference</a:t>
            </a:r>
            <a:r>
              <a:rPr lang="de-DE" b="1" smtClean="0"/>
              <a:t>Service</a:t>
            </a:r>
            <a:endParaRPr lang="de-DE" b="1"/>
          </a:p>
          <a:p>
            <a:r>
              <a:rPr lang="de-DE"/>
              <a:t>All </a:t>
            </a:r>
            <a:r>
              <a:rPr lang="de-DE" smtClean="0"/>
              <a:t>SLSB </a:t>
            </a:r>
            <a:r>
              <a:rPr lang="de-DE"/>
              <a:t>own the </a:t>
            </a:r>
            <a:r>
              <a:rPr lang="de-DE"/>
              <a:t>Suffix </a:t>
            </a:r>
            <a:r>
              <a:rPr lang="de-DE" smtClean="0"/>
              <a:t>ServiceBean</a:t>
            </a:r>
          </a:p>
          <a:p>
            <a:pPr lvl="1"/>
            <a:r>
              <a:rPr lang="de-DE" smtClean="0"/>
              <a:t>e.g. Conference</a:t>
            </a:r>
            <a:r>
              <a:rPr lang="de-DE" b="1" smtClean="0"/>
              <a:t>ServiceBean</a:t>
            </a:r>
            <a:endParaRPr lang="de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Coding Conventions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Java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Oracle Coding Conventions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Project specific Eclipse Formattig Rules</a:t>
            </a:r>
          </a:p>
          <a:p>
            <a:r>
              <a:rPr lang="de-DE" smtClean="0"/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Common JavaScript best-practices (</a:t>
            </a:r>
            <a:r>
              <a:rPr lang="de-DE" smtClean="0">
                <a:hlinkClick r:id="rId2"/>
              </a:rPr>
              <a:t>https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github.com/airbnb/javascript</a:t>
            </a:r>
            <a:r>
              <a:rPr lang="de-DE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smtClean="0"/>
              <a:t>AngularJS recommendations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Naming Conventions (CDI)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All Managed Beans own the suffix of their kind</a:t>
            </a:r>
          </a:p>
          <a:p>
            <a:pPr lvl="1"/>
            <a:r>
              <a:rPr lang="de-DE" smtClean="0"/>
              <a:t>e.g. Monitoring</a:t>
            </a:r>
            <a:r>
              <a:rPr lang="de-DE" b="1" smtClean="0"/>
              <a:t>Interceptor</a:t>
            </a:r>
          </a:p>
          <a:p>
            <a:r>
              <a:rPr lang="de-DE" smtClean="0"/>
              <a:t>Their profession is an active doing - so we use the gerund form for the verb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Monitoring</a:t>
            </a:r>
            <a:r>
              <a:rPr lang="de-DE" smtClean="0"/>
              <a:t>Interceptor</a:t>
            </a:r>
          </a:p>
          <a:p>
            <a:r>
              <a:rPr lang="de-DE" smtClean="0"/>
              <a:t>The according Annotations use the passive</a:t>
            </a:r>
          </a:p>
          <a:p>
            <a:pPr lvl="1"/>
            <a:r>
              <a:rPr lang="de-DE" smtClean="0"/>
              <a:t>e.g. </a:t>
            </a:r>
            <a:r>
              <a:rPr lang="de-DE" b="1" smtClean="0"/>
              <a:t>@Monitored</a:t>
            </a:r>
            <a:r>
              <a:rPr lang="de-DE" smtClean="0"/>
              <a:t> or @Audited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Deployment Structure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 smtClean="0"/>
              <a:t>geecon-ear.ear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lib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geecon-mod-***.api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META-INF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application.xml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persistence.xml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	talk-hornetq-jms.xml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geecon-mod-***.ejb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geecon-rest.war</a:t>
            </a:r>
          </a:p>
          <a:p>
            <a:pPr marL="0" indent="0">
              <a:buNone/>
              <a:tabLst>
                <a:tab pos="540000" algn="l"/>
                <a:tab pos="1080000" algn="l"/>
                <a:tab pos="1620000" algn="l"/>
              </a:tabLst>
            </a:pPr>
            <a:r>
              <a:rPr lang="de-DE"/>
              <a:t>	</a:t>
            </a:r>
            <a:r>
              <a:rPr lang="de-DE" smtClean="0"/>
              <a:t>geecon-web.war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780928"/>
            <a:ext cx="914400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by example: persistence.xml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&lt;persistence-unit name="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&lt;jta-data-source&gt;java:jboss/datasources/GeeconDS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jta-data-source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mapping-file&gt;META-INF/named-queries-conference.xml&lt;/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mapping-file&gt;META-INF/named-queries-orga.xml&lt;/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mapping-file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jar-file&gt;geecon-ear.ear/lib/geecon-mod-common-api.jar&lt;/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jar-file&gt;geecon-ear.ear/lib/geecon-mod-conference-api.jar&lt;/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DE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jar-file&gt;geecon-ear.ear/lib/geecon-mod-orga-api.jar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jar-file&gt;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&lt;/properties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&lt;/persistence-unit&gt;</a:t>
            </a:r>
            <a:endParaRPr lang="de-DE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</a:p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DE" sz="6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Modularization and getting JPA working</a:t>
            </a:r>
          </a:p>
          <a:p>
            <a:r>
              <a:rPr lang="de-DE" smtClean="0"/>
              <a:t>Decorators not working with EJBs exposed with Resteasy</a:t>
            </a:r>
          </a:p>
          <a:p>
            <a:pPr lvl="1"/>
            <a:r>
              <a:rPr lang="de-DE" smtClean="0"/>
              <a:t>workaround: use interceptor</a:t>
            </a:r>
          </a:p>
          <a:p>
            <a:r>
              <a:rPr lang="de-DE" smtClean="0"/>
              <a:t>Queue injection with CDI does not work with producer field due to classloading issues</a:t>
            </a:r>
          </a:p>
          <a:p>
            <a:pPr lvl="1"/>
            <a:r>
              <a:rPr lang="de-DE" smtClean="0"/>
              <a:t>workaround: </a:t>
            </a:r>
            <a:r>
              <a:rPr lang="de-DE"/>
              <a:t>producer </a:t>
            </a:r>
            <a:r>
              <a:rPr lang="de-DE" smtClean="0"/>
              <a:t>method</a:t>
            </a:r>
          </a:p>
          <a:p>
            <a:r>
              <a:rPr lang="de-DE" smtClean="0"/>
              <a:t>There's not practical JavaScript editing with Eclipse</a:t>
            </a:r>
          </a:p>
          <a:p>
            <a:pPr lvl="1"/>
            <a:r>
              <a:rPr lang="de-DE" smtClean="0"/>
              <a:t>workaround: use WebStorm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1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7380312" y="3717030"/>
            <a:ext cx="756000" cy="244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Tests/Arqu.</a:t>
            </a:r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 Consumption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300192" y="1412776"/>
            <a:ext cx="756000" cy="47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AngularJS</a:t>
            </a:r>
            <a:endParaRPr lang="de-DE" sz="2400"/>
          </a:p>
        </p:txBody>
      </p:sp>
      <p:sp>
        <p:nvSpPr>
          <p:cNvPr id="5" name="Rechteck 4"/>
          <p:cNvSpPr/>
          <p:nvPr/>
        </p:nvSpPr>
        <p:spPr>
          <a:xfrm>
            <a:off x="7380312" y="3717033"/>
            <a:ext cx="756000" cy="864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de-DE" sz="2400"/>
          </a:p>
        </p:txBody>
      </p:sp>
      <p:sp>
        <p:nvSpPr>
          <p:cNvPr id="6" name="Rechteck 5"/>
          <p:cNvSpPr/>
          <p:nvPr/>
        </p:nvSpPr>
        <p:spPr>
          <a:xfrm>
            <a:off x="5220072" y="4437112"/>
            <a:ext cx="756000" cy="172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MBean, Ops</a:t>
            </a:r>
            <a:endParaRPr lang="de-DE" sz="2400"/>
          </a:p>
        </p:txBody>
      </p:sp>
      <p:sp>
        <p:nvSpPr>
          <p:cNvPr id="7" name="Rechteck 6"/>
          <p:cNvSpPr/>
          <p:nvPr/>
        </p:nvSpPr>
        <p:spPr>
          <a:xfrm>
            <a:off x="899592" y="3789199"/>
            <a:ext cx="756000" cy="237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Project-Structure  Maven</a:t>
            </a:r>
            <a:endParaRPr lang="de-DE" sz="2400"/>
          </a:p>
        </p:txBody>
      </p:sp>
      <p:sp>
        <p:nvSpPr>
          <p:cNvPr id="9" name="Rechteck 8"/>
          <p:cNvSpPr/>
          <p:nvPr/>
        </p:nvSpPr>
        <p:spPr>
          <a:xfrm>
            <a:off x="6300192" y="1412776"/>
            <a:ext cx="75600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de-DE" sz="2400"/>
          </a:p>
        </p:txBody>
      </p:sp>
      <p:sp>
        <p:nvSpPr>
          <p:cNvPr id="12" name="Rechteck 11"/>
          <p:cNvSpPr/>
          <p:nvPr/>
        </p:nvSpPr>
        <p:spPr>
          <a:xfrm>
            <a:off x="4139952" y="5661247"/>
            <a:ext cx="756000" cy="50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JPA</a:t>
            </a:r>
            <a:endParaRPr lang="de-DE" sz="2400"/>
          </a:p>
        </p:txBody>
      </p:sp>
      <p:sp>
        <p:nvSpPr>
          <p:cNvPr id="13" name="Rechteck 12"/>
          <p:cNvSpPr/>
          <p:nvPr/>
        </p:nvSpPr>
        <p:spPr>
          <a:xfrm>
            <a:off x="3059832" y="5661247"/>
            <a:ext cx="756000" cy="52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EJB</a:t>
            </a:r>
            <a:endParaRPr lang="de-DE" sz="2400"/>
          </a:p>
        </p:txBody>
      </p:sp>
      <p:sp>
        <p:nvSpPr>
          <p:cNvPr id="14" name="Rechteck 13"/>
          <p:cNvSpPr/>
          <p:nvPr/>
        </p:nvSpPr>
        <p:spPr>
          <a:xfrm>
            <a:off x="1979712" y="4581128"/>
            <a:ext cx="756000" cy="16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de-DE" sz="2400" smtClean="0"/>
              <a:t>Functional Stuff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31401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GUI</a:t>
            </a: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" y="1695450"/>
            <a:ext cx="8051578" cy="40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Where do we go tomorrow?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Complete Client functionality</a:t>
            </a:r>
          </a:p>
          <a:p>
            <a:r>
              <a:rPr lang="de-DE" smtClean="0"/>
              <a:t>BeanValidation</a:t>
            </a:r>
          </a:p>
          <a:p>
            <a:r>
              <a:rPr lang="de-DE" smtClean="0"/>
              <a:t>Maven Release Build</a:t>
            </a:r>
            <a:br>
              <a:rPr lang="de-DE" smtClean="0"/>
            </a:br>
            <a:endParaRPr lang="de-DE" smtClean="0"/>
          </a:p>
          <a:p>
            <a:r>
              <a:rPr lang="de-DE" smtClean="0"/>
              <a:t>More tests…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you!</a:t>
            </a:r>
            <a:endParaRPr lang="de-DE" sz="6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Domainmodel </a:t>
            </a:r>
            <a:r>
              <a:rPr lang="de-DE" smtClean="0"/>
              <a:t>(1/3</a:t>
            </a:r>
            <a:r>
              <a:rPr lang="de-DE"/>
              <a:t>)</a:t>
            </a:r>
          </a:p>
        </p:txBody>
      </p:sp>
      <p:cxnSp>
        <p:nvCxnSpPr>
          <p:cNvPr id="5" name="Gerade Verbindung 4"/>
          <p:cNvCxnSpPr>
            <a:endCxn id="7" idx="1"/>
          </p:cNvCxnSpPr>
          <p:nvPr/>
        </p:nvCxnSpPr>
        <p:spPr>
          <a:xfrm>
            <a:off x="2185598" y="2825933"/>
            <a:ext cx="550218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8" name="Flussdiagramm: Verzweigung 7"/>
          <p:cNvSpPr/>
          <p:nvPr/>
        </p:nvSpPr>
        <p:spPr>
          <a:xfrm>
            <a:off x="1943688" y="2762926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24"/>
          <p:cNvSpPr txBox="1"/>
          <p:nvPr/>
        </p:nvSpPr>
        <p:spPr>
          <a:xfrm>
            <a:off x="2313939" y="256490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Room</a:t>
            </a:r>
            <a:endParaRPr lang="de-DE" sz="1600" dirty="0">
              <a:solidFill>
                <a:schemeClr val="dk1"/>
              </a:solidFill>
            </a:endParaRPr>
          </a:p>
        </p:txBody>
      </p:sp>
      <p:sp>
        <p:nvSpPr>
          <p:cNvPr id="12" name="Flussdiagramm: Verzweigung 11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Location</a:t>
            </a:r>
            <a:endParaRPr lang="de-DE" sz="1600" dirty="0">
              <a:solidFill>
                <a:schemeClr val="dk1"/>
              </a:solidFill>
            </a:endParaRPr>
          </a:p>
        </p:txBody>
      </p:sp>
      <p:cxnSp>
        <p:nvCxnSpPr>
          <p:cNvPr id="16" name="Gerade Verbindung 15"/>
          <p:cNvCxnSpPr>
            <a:stCxn id="17" idx="1"/>
            <a:endCxn id="11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ssdiagramm: Verzweigung 16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19" name="Gerade Verbindung 18"/>
          <p:cNvCxnSpPr>
            <a:endCxn id="15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1" name="Flussdiagramm: Verzweigung 20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endCxn id="21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6" name="Rechteck 25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dk1"/>
                </a:solidFill>
              </a:rPr>
              <a:t>Speaker</a:t>
            </a:r>
            <a:endParaRPr lang="de-DE" sz="1600" dirty="0">
              <a:solidFill>
                <a:schemeClr val="dk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27" idx="3"/>
            <a:endCxn id="10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30" name="Flussdiagramm: Verzweigung 29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26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33" name="Gerade Verbindung 32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95535" y="2060847"/>
            <a:ext cx="4125284" cy="2410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Conference</a:t>
            </a:r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743076" y="2492897"/>
            <a:ext cx="4077397" cy="3096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de-DE" smtClean="0"/>
              <a:t>Organizational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Domainmodel </a:t>
            </a:r>
            <a:r>
              <a:rPr lang="de-DE" smtClean="0"/>
              <a:t>(+ Components)</a:t>
            </a:r>
            <a:endParaRPr lang="de-DE"/>
          </a:p>
        </p:txBody>
      </p:sp>
      <p:cxnSp>
        <p:nvCxnSpPr>
          <p:cNvPr id="4" name="Gerade Verbindung 3"/>
          <p:cNvCxnSpPr>
            <a:endCxn id="6" idx="1"/>
          </p:cNvCxnSpPr>
          <p:nvPr/>
        </p:nvCxnSpPr>
        <p:spPr>
          <a:xfrm>
            <a:off x="2185598" y="2825933"/>
            <a:ext cx="550218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7" name="Flussdiagramm: Verzweigung 6"/>
          <p:cNvSpPr/>
          <p:nvPr/>
        </p:nvSpPr>
        <p:spPr>
          <a:xfrm>
            <a:off x="1943688" y="2762926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24"/>
          <p:cNvSpPr txBox="1"/>
          <p:nvPr/>
        </p:nvSpPr>
        <p:spPr>
          <a:xfrm>
            <a:off x="2313939" y="256490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Room</a:t>
            </a:r>
            <a:endParaRPr lang="de-DE" sz="1600" dirty="0">
              <a:solidFill>
                <a:schemeClr val="lt1"/>
              </a:solidFill>
            </a:endParaRPr>
          </a:p>
        </p:txBody>
      </p:sp>
      <p:sp>
        <p:nvSpPr>
          <p:cNvPr id="11" name="Flussdiagramm: Verzweigung 10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Location</a:t>
            </a:r>
            <a:endParaRPr lang="de-DE" sz="1600" dirty="0">
              <a:solidFill>
                <a:schemeClr val="lt1"/>
              </a:solidFill>
            </a:endParaRPr>
          </a:p>
        </p:txBody>
      </p:sp>
      <p:cxnSp>
        <p:nvCxnSpPr>
          <p:cNvPr id="15" name="Gerade Verbindung 14"/>
          <p:cNvCxnSpPr>
            <a:stCxn id="16" idx="1"/>
            <a:endCxn id="10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ussdiagramm: Verzweigung 15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18" name="Gerade Verbindung 17"/>
          <p:cNvCxnSpPr>
            <a:endCxn id="14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0" name="Flussdiagramm: Verzweigung 19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endCxn id="20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lt1"/>
                </a:solidFill>
              </a:rPr>
              <a:t>Speaker</a:t>
            </a:r>
            <a:endParaRPr lang="de-DE" sz="1600" dirty="0">
              <a:solidFill>
                <a:schemeClr val="lt1"/>
              </a:solidFill>
            </a:endParaRPr>
          </a:p>
        </p:txBody>
      </p:sp>
      <p:sp>
        <p:nvSpPr>
          <p:cNvPr id="26" name="Flussdiagramm: Verzweigung 25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7" name="Gerade Verbindung 26"/>
          <p:cNvCxnSpPr>
            <a:stCxn id="26" idx="3"/>
            <a:endCxn id="9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29" name="Flussdiagramm: Verzweigung 28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endCxn id="25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/>
          <p:cNvSpPr/>
          <p:nvPr/>
        </p:nvSpPr>
        <p:spPr>
          <a:xfrm>
            <a:off x="395535" y="2060847"/>
            <a:ext cx="4125284" cy="2410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Conference</a:t>
            </a: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743076" y="2492897"/>
            <a:ext cx="4077397" cy="30963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de-DE" smtClean="0"/>
              <a:t>Organizational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Domainmodel </a:t>
            </a:r>
            <a:r>
              <a:rPr lang="de-DE" smtClean="0"/>
              <a:t>(JPA View)</a:t>
            </a:r>
            <a:endParaRPr lang="de-DE"/>
          </a:p>
        </p:txBody>
      </p:sp>
      <p:cxnSp>
        <p:nvCxnSpPr>
          <p:cNvPr id="4" name="Gerade Verbindung 3"/>
          <p:cNvCxnSpPr>
            <a:stCxn id="44" idx="1"/>
            <a:endCxn id="5" idx="3"/>
          </p:cNvCxnSpPr>
          <p:nvPr/>
        </p:nvCxnSpPr>
        <p:spPr>
          <a:xfrm flipH="1">
            <a:off x="1943688" y="2825426"/>
            <a:ext cx="506047" cy="507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11560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Conference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735816" y="2627911"/>
            <a:ext cx="1332128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smtClean="0"/>
              <a:t>Talk</a:t>
            </a:r>
            <a:endParaRPr lang="de-DE" dirty="0"/>
          </a:p>
        </p:txBody>
      </p:sp>
      <p:sp>
        <p:nvSpPr>
          <p:cNvPr id="8" name="Textfeld 24"/>
          <p:cNvSpPr txBox="1"/>
          <p:nvPr/>
        </p:nvSpPr>
        <p:spPr>
          <a:xfrm>
            <a:off x="2084386" y="2347876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2460707" y="3681028"/>
            <a:ext cx="1881390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SpeakerAssignment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040072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Room</a:t>
            </a:r>
            <a:endParaRPr lang="de-DE" dirty="0"/>
          </a:p>
        </p:txBody>
      </p:sp>
      <p:sp>
        <p:nvSpPr>
          <p:cNvPr id="24" name="Flussdiagramm: Verzweigung 23"/>
          <p:cNvSpPr/>
          <p:nvPr/>
        </p:nvSpPr>
        <p:spPr>
          <a:xfrm rot="5400000">
            <a:off x="981576" y="3128043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V="1">
            <a:off x="1124616" y="3350194"/>
            <a:ext cx="0" cy="252707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24616" y="5877272"/>
            <a:ext cx="681376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7272320" y="3212976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Location</a:t>
            </a:r>
            <a:endParaRPr lang="de-DE" dirty="0"/>
          </a:p>
        </p:txBody>
      </p:sp>
      <p:cxnSp>
        <p:nvCxnSpPr>
          <p:cNvPr id="28" name="Gerade Verbindung 27"/>
          <p:cNvCxnSpPr>
            <a:stCxn id="29" idx="1"/>
            <a:endCxn id="13" idx="3"/>
          </p:cNvCxnSpPr>
          <p:nvPr/>
        </p:nvCxnSpPr>
        <p:spPr>
          <a:xfrm flipH="1">
            <a:off x="6372200" y="3410998"/>
            <a:ext cx="60654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ssdiagramm: Verzweigung 28"/>
          <p:cNvSpPr/>
          <p:nvPr/>
        </p:nvSpPr>
        <p:spPr>
          <a:xfrm>
            <a:off x="6978744" y="3347991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24"/>
          <p:cNvSpPr txBox="1"/>
          <p:nvPr/>
        </p:nvSpPr>
        <p:spPr>
          <a:xfrm>
            <a:off x="6404438" y="314096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0</a:t>
            </a:r>
            <a:r>
              <a:rPr lang="de-DE" sz="1200" smtClean="0"/>
              <a:t>..*</a:t>
            </a:r>
            <a:endParaRPr lang="de-DE" sz="1200" dirty="0"/>
          </a:p>
        </p:txBody>
      </p:sp>
      <p:cxnSp>
        <p:nvCxnSpPr>
          <p:cNvPr id="31" name="Gerade Verbindung 30"/>
          <p:cNvCxnSpPr>
            <a:endCxn id="27" idx="2"/>
          </p:cNvCxnSpPr>
          <p:nvPr/>
        </p:nvCxnSpPr>
        <p:spPr>
          <a:xfrm flipH="1" flipV="1">
            <a:off x="7938384" y="3609020"/>
            <a:ext cx="17992" cy="226825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24"/>
          <p:cNvSpPr txBox="1"/>
          <p:nvPr/>
        </p:nvSpPr>
        <p:spPr>
          <a:xfrm>
            <a:off x="7956376" y="3952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33" name="Flussdiagramm: Verzweigung 32"/>
          <p:cNvSpPr/>
          <p:nvPr/>
        </p:nvSpPr>
        <p:spPr>
          <a:xfrm>
            <a:off x="4067944" y="2893195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4644008" y="3422110"/>
            <a:ext cx="396064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4644008" y="2956203"/>
            <a:ext cx="0" cy="4659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endCxn id="33" idx="3"/>
          </p:cNvCxnSpPr>
          <p:nvPr/>
        </p:nvCxnSpPr>
        <p:spPr>
          <a:xfrm flipH="1">
            <a:off x="4354025" y="2956202"/>
            <a:ext cx="2899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743076" y="31409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sp>
        <p:nvSpPr>
          <p:cNvPr id="40" name="Rechteck 39"/>
          <p:cNvSpPr/>
          <p:nvPr/>
        </p:nvSpPr>
        <p:spPr>
          <a:xfrm>
            <a:off x="5040072" y="4892464"/>
            <a:ext cx="1332128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Speaker</a:t>
            </a:r>
            <a:endParaRPr lang="de-DE" sz="1600" dirty="0"/>
          </a:p>
        </p:txBody>
      </p:sp>
      <p:sp>
        <p:nvSpPr>
          <p:cNvPr id="42" name="Flussdiagramm: Verzweigung 41"/>
          <p:cNvSpPr/>
          <p:nvPr/>
        </p:nvSpPr>
        <p:spPr>
          <a:xfrm rot="5400000">
            <a:off x="3256626" y="3120222"/>
            <a:ext cx="286081" cy="12601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2" idx="3"/>
            <a:endCxn id="11" idx="0"/>
          </p:cNvCxnSpPr>
          <p:nvPr/>
        </p:nvCxnSpPr>
        <p:spPr>
          <a:xfrm>
            <a:off x="3399667" y="3326270"/>
            <a:ext cx="1735" cy="354758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41315" y="342174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0..*</a:t>
            </a:r>
            <a:endParaRPr lang="de-DE" sz="1200" dirty="0"/>
          </a:p>
        </p:txBody>
      </p:sp>
      <p:sp>
        <p:nvSpPr>
          <p:cNvPr id="59" name="Flussdiagramm: Verzweigung 58"/>
          <p:cNvSpPr/>
          <p:nvPr/>
        </p:nvSpPr>
        <p:spPr>
          <a:xfrm rot="5400000">
            <a:off x="3258362" y="4166631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59"/>
          <p:cNvCxnSpPr>
            <a:endCxn id="40" idx="1"/>
          </p:cNvCxnSpPr>
          <p:nvPr/>
        </p:nvCxnSpPr>
        <p:spPr>
          <a:xfrm>
            <a:off x="3399666" y="5090486"/>
            <a:ext cx="1640406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740834" y="478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</a:t>
            </a:r>
            <a:endParaRPr lang="de-DE" sz="1200" dirty="0"/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3400534" y="4372680"/>
            <a:ext cx="1" cy="717806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lussdiagramm: Verzweigung 43"/>
          <p:cNvSpPr/>
          <p:nvPr/>
        </p:nvSpPr>
        <p:spPr>
          <a:xfrm>
            <a:off x="2449735" y="2762419"/>
            <a:ext cx="286081" cy="126014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24"/>
          <p:cNvSpPr txBox="1"/>
          <p:nvPr/>
        </p:nvSpPr>
        <p:spPr>
          <a:xfrm>
            <a:off x="2298224" y="3030845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@OneToMany</a:t>
            </a:r>
            <a:endParaRPr lang="de-DE" sz="1200" dirty="0"/>
          </a:p>
        </p:txBody>
      </p:sp>
      <p:sp>
        <p:nvSpPr>
          <p:cNvPr id="49" name="Textfeld 24"/>
          <p:cNvSpPr txBox="1"/>
          <p:nvPr/>
        </p:nvSpPr>
        <p:spPr>
          <a:xfrm>
            <a:off x="2400630" y="4111685"/>
            <a:ext cx="985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@OneToOne</a:t>
            </a:r>
            <a:endParaRPr lang="de-DE" sz="1200" dirty="0"/>
          </a:p>
        </p:txBody>
      </p:sp>
      <p:sp>
        <p:nvSpPr>
          <p:cNvPr id="50" name="Textfeld 24"/>
          <p:cNvSpPr txBox="1"/>
          <p:nvPr/>
        </p:nvSpPr>
        <p:spPr>
          <a:xfrm>
            <a:off x="4034820" y="2587443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51" name="Textfeld 24"/>
          <p:cNvSpPr txBox="1"/>
          <p:nvPr/>
        </p:nvSpPr>
        <p:spPr>
          <a:xfrm>
            <a:off x="-36512" y="3073195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@ManyToOne</a:t>
            </a:r>
            <a:endParaRPr lang="de-DE" sz="1200" dirty="0"/>
          </a:p>
        </p:txBody>
      </p:sp>
      <p:sp>
        <p:nvSpPr>
          <p:cNvPr id="52" name="Textfeld 24"/>
          <p:cNvSpPr txBox="1"/>
          <p:nvPr/>
        </p:nvSpPr>
        <p:spPr>
          <a:xfrm>
            <a:off x="6588224" y="3645024"/>
            <a:ext cx="10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smtClean="0"/>
              <a:t>@OneToMany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371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Modules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de-DE" smtClean="0"/>
              <a:t>artifact modules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geecon-dist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geecon-ear</a:t>
            </a:r>
          </a:p>
          <a:p>
            <a:r>
              <a:rPr lang="de-DE" smtClean="0"/>
              <a:t>common module for non-functional aspects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geecon-mod-common-api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geecon-mod-common-ejb</a:t>
            </a:r>
            <a:endParaRPr lang="de-DE" smtClean="0"/>
          </a:p>
          <a:p>
            <a:r>
              <a:rPr lang="de-DE" smtClean="0"/>
              <a:t>business modules for api and ejb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geecon-mod-conference-api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geecon-mod-conference-ejb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geecon-mod-orga-api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geecon-mod-orga-ejb</a:t>
            </a:r>
          </a:p>
          <a:p>
            <a:r>
              <a:rPr lang="de-DE"/>
              <a:t>other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geecon-rest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geecon-test</a:t>
            </a:r>
          </a:p>
          <a:p>
            <a:pPr lvl="1"/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geecon-web</a:t>
            </a:r>
            <a:endParaRPr lang="de-DE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Maven Structure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925929" y="1603943"/>
            <a:ext cx="934103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i="1" smtClean="0"/>
              <a:t>geecon</a:t>
            </a:r>
            <a:endParaRPr lang="de-DE" i="1"/>
          </a:p>
        </p:txBody>
      </p:sp>
      <p:sp>
        <p:nvSpPr>
          <p:cNvPr id="5" name="Textfeld 4"/>
          <p:cNvSpPr txBox="1"/>
          <p:nvPr/>
        </p:nvSpPr>
        <p:spPr>
          <a:xfrm>
            <a:off x="1365078" y="2339588"/>
            <a:ext cx="1910138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i="1" smtClean="0"/>
              <a:t>geecon-parent-api</a:t>
            </a:r>
            <a:endParaRPr lang="de-DE" i="1"/>
          </a:p>
        </p:txBody>
      </p:sp>
      <p:sp>
        <p:nvSpPr>
          <p:cNvPr id="6" name="Textfeld 5"/>
          <p:cNvSpPr txBox="1"/>
          <p:nvPr/>
        </p:nvSpPr>
        <p:spPr>
          <a:xfrm>
            <a:off x="5793570" y="2339588"/>
            <a:ext cx="191655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i="1" smtClean="0"/>
              <a:t>geecon-parent-ejb</a:t>
            </a:r>
            <a:endParaRPr lang="de-DE" i="1"/>
          </a:p>
        </p:txBody>
      </p:sp>
      <p:sp>
        <p:nvSpPr>
          <p:cNvPr id="7" name="Textfeld 6"/>
          <p:cNvSpPr txBox="1"/>
          <p:nvPr/>
        </p:nvSpPr>
        <p:spPr>
          <a:xfrm>
            <a:off x="539552" y="3193717"/>
            <a:ext cx="2617063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geecon-mod-common-api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187624" y="4067780"/>
            <a:ext cx="220118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geecon-mod-orga-api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5621" y="5001965"/>
            <a:ext cx="2832955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geecon-mod-conference-api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620933" y="3203684"/>
            <a:ext cx="2623475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geecon-mod-common-ejb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460752" y="4067780"/>
            <a:ext cx="2207592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geecon-mod-orga-ejb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477049" y="5003884"/>
            <a:ext cx="2839367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geecon-mod-conference-ejb</a:t>
            </a:r>
            <a:endParaRPr lang="de-DE"/>
          </a:p>
        </p:txBody>
      </p:sp>
      <p:cxnSp>
        <p:nvCxnSpPr>
          <p:cNvPr id="14" name="Gerade Verbindung mit Pfeil 13"/>
          <p:cNvCxnSpPr>
            <a:stCxn id="12" idx="1"/>
            <a:endCxn id="9" idx="3"/>
          </p:cNvCxnSpPr>
          <p:nvPr/>
        </p:nvCxnSpPr>
        <p:spPr>
          <a:xfrm flipH="1" flipV="1">
            <a:off x="3408576" y="5186631"/>
            <a:ext cx="2068473" cy="19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1"/>
            <a:endCxn id="8" idx="3"/>
          </p:cNvCxnSpPr>
          <p:nvPr/>
        </p:nvCxnSpPr>
        <p:spPr>
          <a:xfrm flipH="1">
            <a:off x="3388804" y="4252446"/>
            <a:ext cx="20719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1"/>
            <a:endCxn id="7" idx="3"/>
          </p:cNvCxnSpPr>
          <p:nvPr/>
        </p:nvCxnSpPr>
        <p:spPr>
          <a:xfrm flipH="1" flipV="1">
            <a:off x="3156615" y="3378383"/>
            <a:ext cx="2464318" cy="99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6228184" y="4437113"/>
            <a:ext cx="0" cy="5648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7884368" y="3573017"/>
            <a:ext cx="0" cy="14289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27584" y="3573017"/>
            <a:ext cx="0" cy="14189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3059832" y="4439032"/>
            <a:ext cx="0" cy="5648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123728" y="3573017"/>
            <a:ext cx="0" cy="494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372200" y="3560837"/>
            <a:ext cx="0" cy="494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251520" y="1973275"/>
            <a:ext cx="85689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251520" y="2708920"/>
            <a:ext cx="41372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683218" y="2708920"/>
            <a:ext cx="41372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JEE Allocation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71600" y="1628800"/>
            <a:ext cx="4032448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tabLst>
                <a:tab pos="360000" algn="l"/>
                <a:tab pos="720000" algn="l"/>
              </a:tabLst>
            </a:pPr>
            <a:r>
              <a:rPr lang="de-DE" smtClean="0"/>
              <a:t>geecon-mod-</a:t>
            </a:r>
            <a:r>
              <a:rPr lang="de-DE" i="1" smtClean="0"/>
              <a:t>yourname</a:t>
            </a:r>
            <a:r>
              <a:rPr lang="de-DE" smtClean="0"/>
              <a:t>-api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 smtClean="0">
                <a:sym typeface="Symbol"/>
              </a:rPr>
              <a:t>	…geecon.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.domain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	</a:t>
            </a:r>
            <a:r>
              <a:rPr lang="de-DE" i="1" smtClean="0">
                <a:sym typeface="Symbol"/>
              </a:rPr>
              <a:t>YourEntity</a:t>
            </a:r>
            <a:r>
              <a:rPr lang="de-DE" smtClean="0">
                <a:sym typeface="Symbol"/>
              </a:rPr>
              <a:t>.java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…geecon.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.service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>
                <a:sym typeface="Symbol"/>
              </a:rPr>
              <a:t>	</a:t>
            </a:r>
            <a:r>
              <a:rPr lang="de-DE" smtClean="0">
                <a:sym typeface="Symbol"/>
              </a:rPr>
              <a:t>	</a:t>
            </a:r>
            <a:r>
              <a:rPr lang="de-DE" i="1" smtClean="0">
                <a:sym typeface="Symbol"/>
              </a:rPr>
              <a:t>YourName</a:t>
            </a:r>
            <a:r>
              <a:rPr lang="de-DE" smtClean="0">
                <a:sym typeface="Symbol"/>
              </a:rPr>
              <a:t>Service.java</a:t>
            </a:r>
            <a:endParaRPr lang="de-DE" smtClean="0">
              <a:sym typeface="Symbol"/>
            </a:endParaRPr>
          </a:p>
          <a:p>
            <a:pPr>
              <a:tabLst>
                <a:tab pos="360000" algn="l"/>
                <a:tab pos="720000" algn="l"/>
              </a:tabLst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3645024"/>
            <a:ext cx="4032448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mtClean="0"/>
              <a:t>geecon-mod-</a:t>
            </a:r>
            <a:r>
              <a:rPr lang="de-DE" i="1" smtClean="0"/>
              <a:t>yourname</a:t>
            </a:r>
            <a:r>
              <a:rPr lang="de-DE" smtClean="0"/>
              <a:t>-ejb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</a:t>
            </a:r>
            <a:r>
              <a:rPr lang="de-DE" smtClean="0"/>
              <a:t>…geecon.</a:t>
            </a:r>
            <a:r>
              <a:rPr lang="de-DE" i="1" smtClean="0"/>
              <a:t>yourname</a:t>
            </a:r>
            <a:r>
              <a:rPr lang="de-DE" smtClean="0"/>
              <a:t>.service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</a:t>
            </a:r>
            <a:r>
              <a:rPr lang="de-DE" smtClean="0"/>
              <a:t>	</a:t>
            </a:r>
            <a:r>
              <a:rPr lang="de-DE" i="1" smtClean="0"/>
              <a:t>YourName</a:t>
            </a:r>
            <a:r>
              <a:rPr lang="de-DE" smtClean="0"/>
              <a:t>ServiceBean.java</a:t>
            </a:r>
          </a:p>
          <a:p>
            <a:pPr>
              <a:tabLst>
                <a:tab pos="360000" algn="l"/>
                <a:tab pos="720000" algn="l"/>
              </a:tabLst>
            </a:pPr>
            <a:endParaRPr lang="de-DE"/>
          </a:p>
          <a:p>
            <a:pPr>
              <a:tabLst>
                <a:tab pos="360000" algn="l"/>
                <a:tab pos="720000" algn="l"/>
              </a:tabLst>
            </a:pPr>
            <a:r>
              <a:rPr lang="de-DE" smtClean="0"/>
              <a:t>	META-INF</a:t>
            </a:r>
          </a:p>
          <a:p>
            <a:pPr>
              <a:tabLst>
                <a:tab pos="360000" algn="l"/>
                <a:tab pos="720000" algn="l"/>
              </a:tabLst>
            </a:pPr>
            <a:r>
              <a:rPr lang="de-DE"/>
              <a:t>		</a:t>
            </a:r>
            <a:r>
              <a:rPr lang="de-DE" smtClean="0"/>
              <a:t>named-queries-</a:t>
            </a:r>
            <a:r>
              <a:rPr lang="de-DE" i="1" smtClean="0"/>
              <a:t>yourname</a:t>
            </a:r>
            <a:r>
              <a:rPr lang="de-DE" smtClean="0"/>
              <a:t>.xml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12160" y="2528900"/>
            <a:ext cx="228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&lt;&lt;interface&gt;&gt;</a:t>
            </a:r>
          </a:p>
          <a:p>
            <a:r>
              <a:rPr lang="de-DE" smtClean="0"/>
              <a:t>@Path(/</a:t>
            </a:r>
            <a:r>
              <a:rPr lang="de-DE" i="1" smtClean="0"/>
              <a:t>yourresource</a:t>
            </a:r>
            <a:r>
              <a:rPr lang="de-DE" smtClean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09556" y="1628800"/>
            <a:ext cx="268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@Table("xxxx_</a:t>
            </a:r>
            <a:r>
              <a:rPr lang="de-DE" i="1" smtClean="0"/>
              <a:t>yourname</a:t>
            </a:r>
            <a:r>
              <a:rPr lang="de-DE" smtClean="0"/>
              <a:t>")</a:t>
            </a:r>
          </a:p>
          <a:p>
            <a:r>
              <a:rPr lang="de-DE" smtClean="0"/>
              <a:t>@Entity</a:t>
            </a:r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491880" y="2060848"/>
            <a:ext cx="2088232" cy="3263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4067944" y="2736144"/>
            <a:ext cx="1904932" cy="1846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64088" y="3563724"/>
            <a:ext cx="321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@Stateless</a:t>
            </a:r>
          </a:p>
          <a:p>
            <a:r>
              <a:rPr lang="de-DE" smtClean="0"/>
              <a:t>… implements </a:t>
            </a:r>
            <a:r>
              <a:rPr lang="de-DE" i="1" smtClean="0"/>
              <a:t>YourName</a:t>
            </a:r>
            <a:r>
              <a:rPr lang="de-DE" smtClean="0"/>
              <a:t>Service</a:t>
            </a:r>
            <a:endParaRPr lang="de-DE"/>
          </a:p>
        </p:txBody>
      </p:sp>
      <p:cxnSp>
        <p:nvCxnSpPr>
          <p:cNvPr id="19" name="Gerade Verbindung 18"/>
          <p:cNvCxnSpPr>
            <a:endCxn id="16" idx="1"/>
          </p:cNvCxnSpPr>
          <p:nvPr/>
        </p:nvCxnSpPr>
        <p:spPr>
          <a:xfrm flipV="1">
            <a:off x="4427984" y="3886890"/>
            <a:ext cx="936104" cy="478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125276" y="5003884"/>
            <a:ext cx="17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&lt;</a:t>
            </a:r>
            <a:r>
              <a:rPr lang="de-DE" smtClean="0"/>
              <a:t>named-query…</a:t>
            </a:r>
            <a:endParaRPr lang="de-DE"/>
          </a:p>
        </p:txBody>
      </p:sp>
      <p:cxnSp>
        <p:nvCxnSpPr>
          <p:cNvPr id="24" name="Gerade Verbindung 23"/>
          <p:cNvCxnSpPr>
            <a:endCxn id="23" idx="1"/>
          </p:cNvCxnSpPr>
          <p:nvPr/>
        </p:nvCxnSpPr>
        <p:spPr>
          <a:xfrm>
            <a:off x="4696374" y="5188550"/>
            <a:ext cx="14289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89564" y="602128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Each component is </a:t>
            </a:r>
            <a:r>
              <a:rPr lang="de-DE"/>
              <a:t>mainly </a:t>
            </a:r>
            <a:r>
              <a:rPr lang="de-DE" smtClean="0"/>
              <a:t>independent, no </a:t>
            </a:r>
            <a:r>
              <a:rPr lang="de-DE"/>
              <a:t>single point </a:t>
            </a:r>
            <a:r>
              <a:rPr lang="de-DE"/>
              <a:t>of </a:t>
            </a:r>
            <a:r>
              <a:rPr lang="de-DE" smtClean="0"/>
              <a:t>knowledge</a:t>
            </a:r>
            <a:endParaRPr lang="de-DE"/>
          </a:p>
        </p:txBody>
      </p:sp>
      <p:sp>
        <p:nvSpPr>
          <p:cNvPr id="28" name="Pfeil nach rechts 27"/>
          <p:cNvSpPr/>
          <p:nvPr/>
        </p:nvSpPr>
        <p:spPr>
          <a:xfrm>
            <a:off x="471818" y="6066444"/>
            <a:ext cx="360040" cy="28803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937397" y="1266074"/>
            <a:ext cx="201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4-letter component id</a:t>
            </a:r>
            <a:endParaRPr lang="de-DE" sz="1600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6865389" y="1450740"/>
            <a:ext cx="123456" cy="2500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Technical Stack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948904" y="2508344"/>
            <a:ext cx="6143376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JAX-RS 1.1 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48904" y="3190644"/>
            <a:ext cx="614425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EJB 3.1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48904" y="1743279"/>
            <a:ext cx="6884168" cy="551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AngularJS 1.2.0-rc3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8904" y="3914026"/>
            <a:ext cx="305628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CDI 1.0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 rot="5400000">
            <a:off x="6185434" y="3570500"/>
            <a:ext cx="2675538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JBoss 7.2.0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48904" y="4632656"/>
            <a:ext cx="6120680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JPA 2.0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48904" y="5326046"/>
            <a:ext cx="6849912" cy="551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MySQL / MariaDB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11960" y="3914026"/>
            <a:ext cx="2881194" cy="551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de-DE" smtClean="0"/>
              <a:t>JMS 1.1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Bildschirmpräsentation (4:3)</PresentationFormat>
  <Paragraphs>207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geecon      Conferencing App</vt:lpstr>
      <vt:lpstr>GUI</vt:lpstr>
      <vt:lpstr>Domainmodel (1/3)</vt:lpstr>
      <vt:lpstr>Domainmodel (+ Components)</vt:lpstr>
      <vt:lpstr>Domainmodel (JPA View)</vt:lpstr>
      <vt:lpstr>Modules</vt:lpstr>
      <vt:lpstr>Maven Structure</vt:lpstr>
      <vt:lpstr>JEE Allocation</vt:lpstr>
      <vt:lpstr>Technical Stack</vt:lpstr>
      <vt:lpstr>AngularJS</vt:lpstr>
      <vt:lpstr>AngularJS</vt:lpstr>
      <vt:lpstr>Naming Conventions (EJB)</vt:lpstr>
      <vt:lpstr>Coding Conventions</vt:lpstr>
      <vt:lpstr>Naming Conventions (CDI)</vt:lpstr>
      <vt:lpstr>Deployment Structure</vt:lpstr>
      <vt:lpstr>by example: persistence.xml</vt:lpstr>
      <vt:lpstr>PowerPoint-Präsentation</vt:lpstr>
      <vt:lpstr>Problems</vt:lpstr>
      <vt:lpstr>Time Consumption</vt:lpstr>
      <vt:lpstr>Where do we go tomorrow?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Jürgen Weismüller</cp:lastModifiedBy>
  <cp:revision>54</cp:revision>
  <dcterms:modified xsi:type="dcterms:W3CDTF">2013-11-07T21:53:32Z</dcterms:modified>
</cp:coreProperties>
</file>