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72" r:id="rId5"/>
    <p:sldId id="281" r:id="rId6"/>
    <p:sldId id="278" r:id="rId7"/>
    <p:sldId id="276" r:id="rId8"/>
    <p:sldId id="270" r:id="rId9"/>
    <p:sldId id="279" r:id="rId10"/>
    <p:sldId id="280" r:id="rId11"/>
    <p:sldId id="284" r:id="rId12"/>
    <p:sldId id="293" r:id="rId13"/>
    <p:sldId id="285" r:id="rId14"/>
    <p:sldId id="286" r:id="rId15"/>
    <p:sldId id="282" r:id="rId16"/>
    <p:sldId id="288" r:id="rId17"/>
    <p:sldId id="291" r:id="rId18"/>
    <p:sldId id="283" r:id="rId19"/>
    <p:sldId id="289" r:id="rId20"/>
    <p:sldId id="292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news/articles/2021-03-31/netflix-s-lupin-highlights-how-dubbed-shows-are-taking-off-globall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news/articles/2021-03-31/netflix-s-lupin-highlights-how-dubbed-shows-are-taking-off-globall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5C75DC-88E2-41C7-ADAD-4E6F21E83F83}"/>
              </a:ext>
            </a:extLst>
          </p:cNvPr>
          <p:cNvSpPr txBox="1"/>
          <p:nvPr/>
        </p:nvSpPr>
        <p:spPr>
          <a:xfrm>
            <a:off x="790944" y="1608114"/>
            <a:ext cx="346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2002, the number of titles in audibles library has been increasing almost 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56024E1-32AC-4474-9020-A2DA6E3A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04" y="1234440"/>
            <a:ext cx="7287952" cy="50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Growth: GRAPH IS WRONG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A976BA0-5C87-4F85-AA84-878765F8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65" y="1609725"/>
            <a:ext cx="6373233" cy="4330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C1FA27-5BC0-4F69-9527-4508F8DB0FA9}"/>
              </a:ext>
            </a:extLst>
          </p:cNvPr>
          <p:cNvSpPr txBox="1"/>
          <p:nvPr/>
        </p:nvSpPr>
        <p:spPr>
          <a:xfrm>
            <a:off x="1325880" y="2240280"/>
            <a:ext cx="312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 present value - past value = total / present value = total x 100 = growth percentage. So, your final equation is 470 - 342 = 128 / 342 = 0.374 x 100 = 37.4. This would make your growth percentage 37.4%.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Growth: What's up with 2013/2014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A976BA0-5C87-4F85-AA84-878765F8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65" y="1609725"/>
            <a:ext cx="6373233" cy="4330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C1FA27-5BC0-4F69-9527-4508F8DB0FA9}"/>
              </a:ext>
            </a:extLst>
          </p:cNvPr>
          <p:cNvSpPr txBox="1"/>
          <p:nvPr/>
        </p:nvSpPr>
        <p:spPr>
          <a:xfrm>
            <a:off x="1325880" y="2240280"/>
            <a:ext cx="312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 present value - past value = total / present value = total x 100 = growth percentage. So, your final equation is 470 - 342 = 128 / 342 = 0.374 x 100 = 37.4. This would make your growth percentage 37.4%.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Language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DEF4B-5C2B-486F-9841-7D31319A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6" y="1470756"/>
            <a:ext cx="7314569" cy="456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47FCB-47DF-4E14-B58A-9EDCD8F6DCEA}"/>
              </a:ext>
            </a:extLst>
          </p:cNvPr>
          <p:cNvSpPr txBox="1"/>
          <p:nvPr/>
        </p:nvSpPr>
        <p:spPr>
          <a:xfrm>
            <a:off x="790944" y="1608114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languages are represented in </a:t>
            </a:r>
            <a:r>
              <a:rPr lang="en-US" dirty="0" err="1"/>
              <a:t>Audible’s</a:t>
            </a:r>
            <a:r>
              <a:rPr lang="en-US" dirty="0"/>
              <a:t> library.</a:t>
            </a:r>
          </a:p>
          <a:p>
            <a:endParaRPr lang="en-US" dirty="0"/>
          </a:p>
          <a:p>
            <a:r>
              <a:rPr lang="en-US" dirty="0"/>
              <a:t>English being the most common language. </a:t>
            </a:r>
          </a:p>
          <a:p>
            <a:endParaRPr lang="en-US" dirty="0"/>
          </a:p>
          <a:p>
            <a:r>
              <a:rPr lang="en-US" dirty="0"/>
              <a:t>Surprisingly, recent growth doesn’t seem to be reflected in other languages. </a:t>
            </a:r>
          </a:p>
          <a:p>
            <a:endParaRPr lang="en-US" dirty="0"/>
          </a:p>
          <a:p>
            <a:r>
              <a:rPr lang="en-US" dirty="0"/>
              <a:t>Netflix has </a:t>
            </a:r>
            <a:r>
              <a:rPr lang="en-US" dirty="0">
                <a:hlinkClick r:id="rId3"/>
              </a:rPr>
              <a:t>recently partnered </a:t>
            </a:r>
            <a:r>
              <a:rPr lang="en-US" dirty="0"/>
              <a:t>with hundreds of dubbing studios to add alternate language options.</a:t>
            </a:r>
          </a:p>
        </p:txBody>
      </p:sp>
    </p:spTree>
    <p:extLst>
      <p:ext uri="{BB962C8B-B14F-4D97-AF65-F5344CB8AC3E}">
        <p14:creationId xmlns:p14="http://schemas.microsoft.com/office/powerpoint/2010/main" val="236360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Language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C1A1A38-8AC2-4763-8623-FD4E2D69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6" y="1328509"/>
            <a:ext cx="6276183" cy="4914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0A6B0-12B2-476D-9190-A558AEFCEB7B}"/>
              </a:ext>
            </a:extLst>
          </p:cNvPr>
          <p:cNvSpPr txBox="1"/>
          <p:nvPr/>
        </p:nvSpPr>
        <p:spPr>
          <a:xfrm>
            <a:off x="790944" y="1608114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languages are represented in </a:t>
            </a:r>
            <a:r>
              <a:rPr lang="en-US" dirty="0" err="1"/>
              <a:t>Audible’s</a:t>
            </a:r>
            <a:r>
              <a:rPr lang="en-US" dirty="0"/>
              <a:t> library.</a:t>
            </a:r>
          </a:p>
          <a:p>
            <a:endParaRPr lang="en-US" dirty="0"/>
          </a:p>
          <a:p>
            <a:r>
              <a:rPr lang="en-US" dirty="0"/>
              <a:t>English being the most common language. </a:t>
            </a:r>
          </a:p>
          <a:p>
            <a:endParaRPr lang="en-US" dirty="0"/>
          </a:p>
          <a:p>
            <a:r>
              <a:rPr lang="en-US" dirty="0"/>
              <a:t>Surprisingly, recent growth doesn’t seem to be reflected in other languages. </a:t>
            </a:r>
          </a:p>
          <a:p>
            <a:endParaRPr lang="en-US" dirty="0"/>
          </a:p>
          <a:p>
            <a:r>
              <a:rPr lang="en-US" dirty="0"/>
              <a:t>Netflix has </a:t>
            </a:r>
            <a:r>
              <a:rPr lang="en-US" dirty="0">
                <a:hlinkClick r:id="rId3"/>
              </a:rPr>
              <a:t>recently partnered </a:t>
            </a:r>
            <a:r>
              <a:rPr lang="en-US" dirty="0"/>
              <a:t>with hundreds of dubbing studios to add alternate language options.</a:t>
            </a:r>
          </a:p>
        </p:txBody>
      </p:sp>
    </p:spTree>
    <p:extLst>
      <p:ext uri="{BB962C8B-B14F-4D97-AF65-F5344CB8AC3E}">
        <p14:creationId xmlns:p14="http://schemas.microsoft.com/office/powerpoint/2010/main" val="176768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Title and Subtitle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D22589F6-624C-45E8-81A6-BD09882D8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77556"/>
            <a:ext cx="3907510" cy="4085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74930-A5D1-4DDB-9BE4-98BDACADA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80" y="1777556"/>
            <a:ext cx="4482540" cy="4673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44AD5-343B-411E-915A-334D1943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88" y="2122266"/>
            <a:ext cx="5959332" cy="39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Length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FA1FD82-6A83-432B-915F-17276565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25" y="1080076"/>
            <a:ext cx="5428869" cy="51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DCF1D09-1F0D-4328-9A76-D24BF035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73" y="1487461"/>
            <a:ext cx="4533333" cy="4660317"/>
          </a:xfrm>
          <a:prstGeom prst="rect">
            <a:avLst/>
          </a:prstGeom>
        </p:spPr>
      </p:pic>
      <p:pic>
        <p:nvPicPr>
          <p:cNvPr id="7" name="Picture 6" descr="Bar chart&#10;&#10;Description automatically generated">
            <a:extLst>
              <a:ext uri="{FF2B5EF4-FFF2-40B4-BE49-F238E27FC236}">
                <a16:creationId xmlns:a16="http://schemas.microsoft.com/office/drawing/2014/main" id="{DD1E0A19-231D-4B7B-9E77-447F03D67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66" y="1487461"/>
            <a:ext cx="4868643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Reviews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07D040-3C20-4C0E-9E21-995DBE78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8" y="1518776"/>
            <a:ext cx="4652540" cy="450342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FF6D0A6A-FBA8-419B-A502-C0F7A60E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32" y="1518776"/>
            <a:ext cx="4779292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1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Author as Narrator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B981ED3-292D-44A9-84C8-28A1AE4C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1" y="1243944"/>
            <a:ext cx="6909480" cy="46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Background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E7034B-18AD-4E08-A767-2F249A983784}"/>
              </a:ext>
            </a:extLst>
          </p:cNvPr>
          <p:cNvSpPr txBox="1"/>
          <p:nvPr/>
        </p:nvSpPr>
        <p:spPr>
          <a:xfrm>
            <a:off x="1111306" y="1521303"/>
            <a:ext cx="996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Audible is a publisher and distributor of audiobooks and podcasts.</a:t>
            </a:r>
          </a:p>
          <a:p>
            <a:endParaRPr lang="en-US" dirty="0"/>
          </a:p>
          <a:p>
            <a:r>
              <a:rPr lang="en-US" dirty="0"/>
              <a:t>The company was founded in 1995 and acquired by Amazon in 2008.</a:t>
            </a:r>
          </a:p>
          <a:p>
            <a:endParaRPr lang="en-US" dirty="0"/>
          </a:p>
          <a:p>
            <a:r>
              <a:rPr lang="en-US" dirty="0"/>
              <a:t>Audible reports 200,000 audio programs and over a billion hours listened a year.</a:t>
            </a:r>
          </a:p>
          <a:p>
            <a:endParaRPr lang="en-US" dirty="0"/>
          </a:p>
          <a:p>
            <a:r>
              <a:rPr lang="en-US" dirty="0"/>
              <a:t>Currently Audible provides two pricing tiers at $7.95 and $14.95 per month.</a:t>
            </a:r>
          </a:p>
          <a:p>
            <a:endParaRPr lang="en-US" dirty="0"/>
          </a:p>
          <a:p>
            <a:r>
              <a:rPr lang="en-US" dirty="0"/>
              <a:t>Both tiers provide a monthly credit which can be exchanged for a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Conclusion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25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B08-D194-4BFE-A14C-D6D9496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44-172A-44A7-9EDF-4632688E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Capture plus vs premium plus titles?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  <a:p>
            <a:r>
              <a:rPr lang="en-US" dirty="0"/>
              <a:t>Attempted to scrape Amazon books</a:t>
            </a:r>
          </a:p>
          <a:p>
            <a:r>
              <a:rPr lang="en-US" dirty="0"/>
              <a:t>- Amazon displays a CAPTCHA page after ~500 site visits </a:t>
            </a:r>
          </a:p>
          <a:p>
            <a:r>
              <a:rPr lang="en-US" dirty="0"/>
              <a:t>- Page will be returned for several hours before </a:t>
            </a:r>
          </a:p>
          <a:p>
            <a:r>
              <a:rPr lang="en-US" dirty="0"/>
              <a:t>- Using proxy service (</a:t>
            </a:r>
            <a:r>
              <a:rPr lang="en-US" dirty="0" err="1"/>
              <a:t>ScraperAPI</a:t>
            </a:r>
            <a:r>
              <a:rPr lang="en-US" dirty="0"/>
              <a:t>) avoided bans but required payment.</a:t>
            </a:r>
          </a:p>
          <a:p>
            <a:endParaRPr lang="en-US" dirty="0"/>
          </a:p>
          <a:p>
            <a:r>
              <a:rPr lang="en-US" dirty="0"/>
              <a:t>BookShop.org</a:t>
            </a:r>
          </a:p>
          <a:p>
            <a:r>
              <a:rPr lang="en-US" dirty="0"/>
              <a:t>- A new online book shop which shares income with local books stores.</a:t>
            </a:r>
          </a:p>
          <a:p>
            <a:r>
              <a:rPr lang="en-US" dirty="0"/>
              <a:t>- Similar data to Amazon but less reviews.</a:t>
            </a:r>
          </a:p>
          <a:p>
            <a:r>
              <a:rPr lang="en-US" dirty="0"/>
              <a:t>- Slightly elevated prices compared to Amazon.</a:t>
            </a:r>
          </a:p>
        </p:txBody>
      </p:sp>
    </p:spTree>
    <p:extLst>
      <p:ext uri="{BB962C8B-B14F-4D97-AF65-F5344CB8AC3E}">
        <p14:creationId xmlns:p14="http://schemas.microsoft.com/office/powerpoint/2010/main" val="222274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Audible</a:t>
            </a:r>
            <a:r>
              <a:rPr lang="en-US" dirty="0"/>
              <a:t> for not banning me.</a:t>
            </a:r>
          </a:p>
          <a:p>
            <a:endParaRPr lang="en-US" dirty="0"/>
          </a:p>
          <a:p>
            <a:r>
              <a:rPr lang="en-US" b="1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48630-97FC-4489-8EDF-6E71B0C41DF8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73E28B-5EF7-4800-844A-1FD7DCC9103E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813B4-D640-40CD-812B-43F34EF3691F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063B6E-7846-4EC9-A22A-946545CBE53D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CAAED9-FD12-4F19-B143-49FB0D118BA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22A58-5219-4912-A931-B3BD6478D2F6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B38A4B4-E8A2-4D2A-B21B-70986B5AA081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Scraping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A4590-ED44-48CC-9320-F124083AD2C1}"/>
              </a:ext>
            </a:extLst>
          </p:cNvPr>
          <p:cNvGrpSpPr/>
          <p:nvPr/>
        </p:nvGrpSpPr>
        <p:grpSpPr>
          <a:xfrm>
            <a:off x="999007" y="1080076"/>
            <a:ext cx="10193979" cy="3828313"/>
            <a:chOff x="769995" y="1126552"/>
            <a:chExt cx="10193979" cy="38283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411BF5-939F-474A-BAC4-A6F112711A53}"/>
                </a:ext>
              </a:extLst>
            </p:cNvPr>
            <p:cNvGrpSpPr/>
            <p:nvPr/>
          </p:nvGrpSpPr>
          <p:grpSpPr>
            <a:xfrm>
              <a:off x="2622302" y="1126552"/>
              <a:ext cx="5578244" cy="3828313"/>
              <a:chOff x="5525587" y="1845734"/>
              <a:chExt cx="6304259" cy="43265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D36275D-0651-4B6D-9BFE-B6890440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5587" y="1845734"/>
                <a:ext cx="6304259" cy="4326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B748CD-5434-46C6-85AD-A3676CB20789}"/>
                  </a:ext>
                </a:extLst>
              </p:cNvPr>
              <p:cNvSpPr/>
              <p:nvPr/>
            </p:nvSpPr>
            <p:spPr>
              <a:xfrm>
                <a:off x="5613640" y="2615716"/>
                <a:ext cx="776703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50FE-4F19-4E86-913E-76D74812EE1E}"/>
                  </a:ext>
                </a:extLst>
              </p:cNvPr>
              <p:cNvSpPr/>
              <p:nvPr/>
            </p:nvSpPr>
            <p:spPr>
              <a:xfrm>
                <a:off x="5613641" y="2778811"/>
                <a:ext cx="603010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9FC1EA-A8D1-40E0-8843-CFF05AEFF43A}"/>
                  </a:ext>
                </a:extLst>
              </p:cNvPr>
              <p:cNvSpPr/>
              <p:nvPr/>
            </p:nvSpPr>
            <p:spPr>
              <a:xfrm>
                <a:off x="5613640" y="2941906"/>
                <a:ext cx="415685" cy="1378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44BCD2-3297-46F1-92E3-06FD87E7C510}"/>
                  </a:ext>
                </a:extLst>
              </p:cNvPr>
              <p:cNvSpPr/>
              <p:nvPr/>
            </p:nvSpPr>
            <p:spPr>
              <a:xfrm>
                <a:off x="5563773" y="3154263"/>
                <a:ext cx="6152520" cy="1122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1BC9F9-9E5F-4709-8539-3A1E9CFD7462}"/>
                  </a:ext>
                </a:extLst>
              </p:cNvPr>
              <p:cNvSpPr/>
              <p:nvPr/>
            </p:nvSpPr>
            <p:spPr>
              <a:xfrm>
                <a:off x="7160456" y="3602104"/>
                <a:ext cx="534572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591FC2-0DFF-44CB-91AE-6B879B783E18}"/>
                  </a:ext>
                </a:extLst>
              </p:cNvPr>
              <p:cNvSpPr/>
              <p:nvPr/>
            </p:nvSpPr>
            <p:spPr>
              <a:xfrm>
                <a:off x="11027989" y="2585567"/>
                <a:ext cx="776703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4114CA-9656-491A-A997-7ABA53BDEDB2}"/>
                  </a:ext>
                </a:extLst>
              </p:cNvPr>
              <p:cNvSpPr/>
              <p:nvPr/>
            </p:nvSpPr>
            <p:spPr>
              <a:xfrm>
                <a:off x="11380763" y="4385979"/>
                <a:ext cx="423928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55CE7-20EA-45A6-8012-FAA5540B6E91}"/>
                </a:ext>
              </a:extLst>
            </p:cNvPr>
            <p:cNvSpPr txBox="1"/>
            <p:nvPr/>
          </p:nvSpPr>
          <p:spPr>
            <a:xfrm>
              <a:off x="802760" y="1418881"/>
              <a:ext cx="168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Category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F87FF-84DE-43E9-BA8E-040A0B683863}"/>
                </a:ext>
              </a:extLst>
            </p:cNvPr>
            <p:cNvSpPr txBox="1"/>
            <p:nvPr/>
          </p:nvSpPr>
          <p:spPr>
            <a:xfrm>
              <a:off x="856814" y="1911820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D96E-44C7-41D9-9C06-4E8EE7A1A318}"/>
                </a:ext>
              </a:extLst>
            </p:cNvPr>
            <p:cNvSpPr txBox="1"/>
            <p:nvPr/>
          </p:nvSpPr>
          <p:spPr>
            <a:xfrm>
              <a:off x="769995" y="2308869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titles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23417-5319-4370-97B3-E6F055053E48}"/>
                </a:ext>
              </a:extLst>
            </p:cNvPr>
            <p:cNvSpPr txBox="1"/>
            <p:nvPr/>
          </p:nvSpPr>
          <p:spPr>
            <a:xfrm>
              <a:off x="8328799" y="2390485"/>
              <a:ext cx="159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Sub-Categories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764DFC-9E7D-4FCB-9A72-D132DB439D70}"/>
                </a:ext>
              </a:extLst>
            </p:cNvPr>
            <p:cNvSpPr txBox="1"/>
            <p:nvPr/>
          </p:nvSpPr>
          <p:spPr>
            <a:xfrm>
              <a:off x="8328799" y="3350860"/>
              <a:ext cx="17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Results Page URL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4E834-22D1-498E-8652-66F2BF917452}"/>
                </a:ext>
              </a:extLst>
            </p:cNvPr>
            <p:cNvSpPr txBox="1"/>
            <p:nvPr/>
          </p:nvSpPr>
          <p:spPr>
            <a:xfrm>
              <a:off x="8509263" y="2678201"/>
              <a:ext cx="245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Bold</a:t>
              </a:r>
              <a:r>
                <a:rPr lang="en-US" dirty="0"/>
                <a:t>: No Sub-Categories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8CB7EF-33FD-49F4-A8B4-E939EDF69265}"/>
                </a:ext>
              </a:extLst>
            </p:cNvPr>
            <p:cNvSpPr txBox="1"/>
            <p:nvPr/>
          </p:nvSpPr>
          <p:spPr>
            <a:xfrm>
              <a:off x="8328799" y="1628224"/>
              <a:ext cx="21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Results Page URL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2FF36F-1B96-4F0D-9D70-29FBFFB2D7BB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05F950B4-F982-415D-859E-184022B6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" y="1212664"/>
            <a:ext cx="5134102" cy="513410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B5F841B-6CDB-4794-A6FC-B4BCC9F895B8}"/>
              </a:ext>
            </a:extLst>
          </p:cNvPr>
          <p:cNvSpPr/>
          <p:nvPr/>
        </p:nvSpPr>
        <p:spPr>
          <a:xfrm rot="5400000">
            <a:off x="3871940" y="3983617"/>
            <a:ext cx="210502" cy="26955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586A-69F8-4219-A04F-93E29B774C5B}"/>
              </a:ext>
            </a:extLst>
          </p:cNvPr>
          <p:cNvSpPr txBox="1"/>
          <p:nvPr/>
        </p:nvSpPr>
        <p:spPr>
          <a:xfrm>
            <a:off x="3066857" y="4902285"/>
            <a:ext cx="191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Top-Level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61A1A-D6F6-434B-96EE-082FD582162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1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Skewed Title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7540D5-504B-4B29-8F5C-FD404F5AAB14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B0E100D-ECC0-4F91-8A3E-DA9A025F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04" y="1212664"/>
            <a:ext cx="5420485" cy="5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05F950B4-F982-415D-859E-184022B6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" y="1212664"/>
            <a:ext cx="5134102" cy="513410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B5F841B-6CDB-4794-A6FC-B4BCC9F895B8}"/>
              </a:ext>
            </a:extLst>
          </p:cNvPr>
          <p:cNvSpPr/>
          <p:nvPr/>
        </p:nvSpPr>
        <p:spPr>
          <a:xfrm rot="5400000">
            <a:off x="3871940" y="3983617"/>
            <a:ext cx="210502" cy="26955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586A-69F8-4219-A04F-93E29B774C5B}"/>
              </a:ext>
            </a:extLst>
          </p:cNvPr>
          <p:cNvSpPr txBox="1"/>
          <p:nvPr/>
        </p:nvSpPr>
        <p:spPr>
          <a:xfrm>
            <a:off x="3066857" y="4902285"/>
            <a:ext cx="191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Top-Level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61A1A-D6F6-434B-96EE-082FD582162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1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Skewed Title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7540D5-504B-4B29-8F5C-FD404F5AAB14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96A81BC6-BB12-4834-85D4-E354554C3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2664"/>
            <a:ext cx="5334000" cy="50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6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Network connectivity Histogram?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9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Network graph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05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B8260-A731-4F7A-BAF2-1721BA4318D6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3FCE5-8A99-42AF-95C3-452C27AE453A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B27278-50FE-4791-9772-42BDF38D3FC3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D87C5D-5B14-48BF-8E61-415499C59BC6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3DDBB-17B8-400A-94B0-2E6C58C1FB3F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2A04D2-2452-40BB-A54B-2DA38F3F0F72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8D6D06-C876-46BA-9B3D-3D31AD7641F3}"/>
              </a:ext>
            </a:extLst>
          </p:cNvPr>
          <p:cNvGrpSpPr/>
          <p:nvPr/>
        </p:nvGrpSpPr>
        <p:grpSpPr>
          <a:xfrm>
            <a:off x="1066798" y="1080076"/>
            <a:ext cx="9513818" cy="3730352"/>
            <a:chOff x="1589801" y="1244863"/>
            <a:chExt cx="9513818" cy="3730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E7906-4D02-43BE-82AB-A1FF36C9C7F1}"/>
                </a:ext>
              </a:extLst>
            </p:cNvPr>
            <p:cNvGrpSpPr/>
            <p:nvPr/>
          </p:nvGrpSpPr>
          <p:grpSpPr>
            <a:xfrm>
              <a:off x="3358273" y="1244863"/>
              <a:ext cx="5475453" cy="3730352"/>
              <a:chOff x="4842764" y="1664579"/>
              <a:chExt cx="6630042" cy="45169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432547-FE03-434A-A9EE-D43D29EC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2764" y="1664579"/>
                <a:ext cx="6630042" cy="45169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14BC7-C8F0-47C1-B2B7-9F2FEC5E58D9}"/>
                  </a:ext>
                </a:extLst>
              </p:cNvPr>
              <p:cNvSpPr/>
              <p:nvPr/>
            </p:nvSpPr>
            <p:spPr>
              <a:xfrm>
                <a:off x="7900479" y="2935610"/>
                <a:ext cx="1141127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37482C-DCFB-4B14-96DB-C22DDC5DB08B}"/>
                  </a:ext>
                </a:extLst>
              </p:cNvPr>
              <p:cNvSpPr/>
              <p:nvPr/>
            </p:nvSpPr>
            <p:spPr>
              <a:xfrm>
                <a:off x="4842765" y="2299817"/>
                <a:ext cx="1937864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38759D-637A-4413-91FA-750DB3B8618E}"/>
                  </a:ext>
                </a:extLst>
              </p:cNvPr>
              <p:cNvSpPr/>
              <p:nvPr/>
            </p:nvSpPr>
            <p:spPr>
              <a:xfrm>
                <a:off x="7902863" y="3281362"/>
                <a:ext cx="1548320" cy="14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B0EEE6-2326-41A9-A523-0CDADFDB151D}"/>
                  </a:ext>
                </a:extLst>
              </p:cNvPr>
              <p:cNvSpPr/>
              <p:nvPr/>
            </p:nvSpPr>
            <p:spPr>
              <a:xfrm>
                <a:off x="7902863" y="3426620"/>
                <a:ext cx="655350" cy="1083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18A7D0-2112-48C6-90E5-865E35EA53FE}"/>
                  </a:ext>
                </a:extLst>
              </p:cNvPr>
              <p:cNvSpPr/>
              <p:nvPr/>
            </p:nvSpPr>
            <p:spPr>
              <a:xfrm>
                <a:off x="7900479" y="3538816"/>
                <a:ext cx="979202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B81F15-1EE8-4B7C-A3E0-9319A349535F}"/>
                  </a:ext>
                </a:extLst>
              </p:cNvPr>
              <p:cNvSpPr/>
              <p:nvPr/>
            </p:nvSpPr>
            <p:spPr>
              <a:xfrm>
                <a:off x="7900479" y="3660261"/>
                <a:ext cx="10292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D33580-4A7E-439C-91FE-6D6297589118}"/>
                  </a:ext>
                </a:extLst>
              </p:cNvPr>
              <p:cNvSpPr/>
              <p:nvPr/>
            </p:nvSpPr>
            <p:spPr>
              <a:xfrm>
                <a:off x="7898096" y="3793889"/>
                <a:ext cx="96253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84C1D0-9469-4826-8F47-0AA2B89FE8C5}"/>
                  </a:ext>
                </a:extLst>
              </p:cNvPr>
              <p:cNvSpPr/>
              <p:nvPr/>
            </p:nvSpPr>
            <p:spPr>
              <a:xfrm>
                <a:off x="7900479" y="3927517"/>
                <a:ext cx="7625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186BCD-5355-4FE0-BD9B-B59FDC1BCF06}"/>
                  </a:ext>
                </a:extLst>
              </p:cNvPr>
              <p:cNvSpPr/>
              <p:nvPr/>
            </p:nvSpPr>
            <p:spPr>
              <a:xfrm>
                <a:off x="7900479" y="4051065"/>
                <a:ext cx="657734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ED8FF3-D6D4-4C89-9206-732509B62D28}"/>
                  </a:ext>
                </a:extLst>
              </p:cNvPr>
              <p:cNvSpPr/>
              <p:nvPr/>
            </p:nvSpPr>
            <p:spPr>
              <a:xfrm>
                <a:off x="8558213" y="4054283"/>
                <a:ext cx="44767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653F9F-FDE2-4143-B0F5-4EC45F367ADA}"/>
                  </a:ext>
                </a:extLst>
              </p:cNvPr>
              <p:cNvSpPr/>
              <p:nvPr/>
            </p:nvSpPr>
            <p:spPr>
              <a:xfrm>
                <a:off x="9834450" y="2961248"/>
                <a:ext cx="983605" cy="2286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8D012-04E8-4A7C-BEDA-711480BA165D}"/>
                </a:ext>
              </a:extLst>
            </p:cNvPr>
            <p:cNvSpPr txBox="1"/>
            <p:nvPr/>
          </p:nvSpPr>
          <p:spPr>
            <a:xfrm>
              <a:off x="1589801" y="1687652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E510C-1FAB-424D-BDFE-CB49BFF285F7}"/>
                </a:ext>
              </a:extLst>
            </p:cNvPr>
            <p:cNvSpPr txBox="1"/>
            <p:nvPr/>
          </p:nvSpPr>
          <p:spPr>
            <a:xfrm>
              <a:off x="8947772" y="1572203"/>
              <a:ext cx="215584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 Information:</a:t>
              </a:r>
            </a:p>
            <a:p>
              <a:r>
                <a:rPr lang="en-US" dirty="0"/>
                <a:t>	Title</a:t>
              </a:r>
            </a:p>
            <a:p>
              <a:r>
                <a:rPr lang="en-US" dirty="0"/>
                <a:t>	Subtitle</a:t>
              </a:r>
            </a:p>
            <a:p>
              <a:r>
                <a:rPr lang="en-US" dirty="0"/>
                <a:t>	Author</a:t>
              </a:r>
            </a:p>
            <a:p>
              <a:r>
                <a:rPr lang="en-US" dirty="0"/>
                <a:t>	Narrator</a:t>
              </a:r>
            </a:p>
            <a:p>
              <a:r>
                <a:rPr lang="en-US" dirty="0"/>
                <a:t>	Length</a:t>
              </a:r>
            </a:p>
            <a:p>
              <a:r>
                <a:rPr lang="en-US" dirty="0"/>
                <a:t>	Language</a:t>
              </a:r>
            </a:p>
            <a:p>
              <a:r>
                <a:rPr lang="en-US" dirty="0"/>
                <a:t>	Start Rating</a:t>
              </a:r>
            </a:p>
            <a:p>
              <a:r>
                <a:rPr lang="en-US" dirty="0"/>
                <a:t>	Number Ratings</a:t>
              </a:r>
            </a:p>
            <a:p>
              <a:r>
                <a:rPr lang="en-US" dirty="0"/>
                <a:t>	Price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0B97BAB-7DC2-4CF0-9AAF-AF70829BB727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Scraping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1684B6-ACE2-416C-BA1C-3AF958FF30A6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1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Collected Titles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D8409B1-BF7C-4735-8703-A1A0D1D2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5" y="1503934"/>
            <a:ext cx="6695252" cy="4463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F4CDD-583C-41BA-B527-BF6692ED5404}"/>
              </a:ext>
            </a:extLst>
          </p:cNvPr>
          <p:cNvSpPr txBox="1"/>
          <p:nvPr/>
        </p:nvSpPr>
        <p:spPr>
          <a:xfrm>
            <a:off x="1066798" y="1780659"/>
            <a:ext cx="3737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u="sng" dirty="0"/>
              <a:t>622,065</a:t>
            </a:r>
            <a:r>
              <a:rPr lang="en-US" dirty="0"/>
              <a:t> titles were scraped across all categories.</a:t>
            </a:r>
          </a:p>
          <a:p>
            <a:endParaRPr lang="en-US" dirty="0"/>
          </a:p>
          <a:p>
            <a:r>
              <a:rPr lang="en-US" dirty="0"/>
              <a:t>Due to the layouts of the categories, many titles are present in more than one category, leading to duplicates in our data.</a:t>
            </a:r>
          </a:p>
          <a:p>
            <a:endParaRPr lang="en-US" dirty="0"/>
          </a:p>
          <a:p>
            <a:r>
              <a:rPr lang="en-US" dirty="0"/>
              <a:t>After cleaning, </a:t>
            </a:r>
            <a:r>
              <a:rPr lang="en-US" u="sng" dirty="0"/>
              <a:t>279,241</a:t>
            </a:r>
            <a:r>
              <a:rPr lang="en-US" dirty="0"/>
              <a:t> unique audiobooks were found.</a:t>
            </a:r>
          </a:p>
          <a:p>
            <a:endParaRPr lang="en-US" dirty="0"/>
          </a:p>
          <a:p>
            <a:r>
              <a:rPr lang="en-US" dirty="0"/>
              <a:t>As well as </a:t>
            </a:r>
            <a:r>
              <a:rPr lang="en-US" u="sng" dirty="0"/>
              <a:t>6,959</a:t>
            </a:r>
            <a:r>
              <a:rPr lang="en-US" dirty="0"/>
              <a:t> podcasts.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1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1218</TotalTime>
  <Words>580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Helvetica Neue</vt:lpstr>
      <vt:lpstr>Retrospect</vt:lpstr>
      <vt:lpstr>Audiobooks by Audible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33</cp:revision>
  <dcterms:created xsi:type="dcterms:W3CDTF">2021-05-20T20:05:06Z</dcterms:created>
  <dcterms:modified xsi:type="dcterms:W3CDTF">2021-06-17T20:13:56Z</dcterms:modified>
</cp:coreProperties>
</file>