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75" r:id="rId3"/>
    <p:sldId id="303" r:id="rId4"/>
    <p:sldId id="269" r:id="rId5"/>
    <p:sldId id="270" r:id="rId6"/>
    <p:sldId id="279" r:id="rId7"/>
    <p:sldId id="280" r:id="rId8"/>
    <p:sldId id="300" r:id="rId9"/>
    <p:sldId id="284" r:id="rId10"/>
    <p:sldId id="282" r:id="rId11"/>
    <p:sldId id="291" r:id="rId12"/>
    <p:sldId id="295" r:id="rId13"/>
    <p:sldId id="296" r:id="rId14"/>
    <p:sldId id="288" r:id="rId15"/>
    <p:sldId id="305" r:id="rId16"/>
    <p:sldId id="294" r:id="rId17"/>
    <p:sldId id="304" r:id="rId18"/>
    <p:sldId id="283" r:id="rId19"/>
    <p:sldId id="308" r:id="rId20"/>
    <p:sldId id="289" r:id="rId21"/>
    <p:sldId id="285" r:id="rId22"/>
    <p:sldId id="306" r:id="rId23"/>
    <p:sldId id="292" r:id="rId24"/>
    <p:sldId id="298" r:id="rId25"/>
    <p:sldId id="299" r:id="rId26"/>
    <p:sldId id="26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78957" autoAdjust="0"/>
  </p:normalViewPr>
  <p:slideViewPr>
    <p:cSldViewPr snapToGrid="0">
      <p:cViewPr varScale="1">
        <p:scale>
          <a:sx n="115" d="100"/>
          <a:sy n="115" d="100"/>
        </p:scale>
        <p:origin x="1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E42872-43A2-43F0-A37B-AD4AD8CEF9A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63B8E9-EFAC-45CF-ADD1-B44B017D75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Dig Deeper</a:t>
          </a:r>
        </a:p>
      </dgm:t>
    </dgm:pt>
    <dgm:pt modelId="{64375696-4C0C-40C2-AE2F-3297A900F7A4}" type="parTrans" cxnId="{BB64E841-075C-4E07-95BA-AC9D215B79FF}">
      <dgm:prSet/>
      <dgm:spPr/>
      <dgm:t>
        <a:bodyPr/>
        <a:lstStyle/>
        <a:p>
          <a:endParaRPr lang="en-US"/>
        </a:p>
      </dgm:t>
    </dgm:pt>
    <dgm:pt modelId="{A6EE17F5-CDAF-4D6A-BC69-9AA85D962930}" type="sibTrans" cxnId="{BB64E841-075C-4E07-95BA-AC9D215B79FF}">
      <dgm:prSet/>
      <dgm:spPr/>
      <dgm:t>
        <a:bodyPr/>
        <a:lstStyle/>
        <a:p>
          <a:endParaRPr lang="en-US"/>
        </a:p>
      </dgm:t>
    </dgm:pt>
    <dgm:pt modelId="{14D89C14-B8EF-4909-A5AC-035421C785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Podcasts &amp; Audible Originals</a:t>
          </a:r>
        </a:p>
      </dgm:t>
    </dgm:pt>
    <dgm:pt modelId="{38564635-2C20-40D8-AD58-CAEF2E7CDD9C}" type="parTrans" cxnId="{02DFC778-BC56-496E-9C92-36FC67E80557}">
      <dgm:prSet/>
      <dgm:spPr/>
      <dgm:t>
        <a:bodyPr/>
        <a:lstStyle/>
        <a:p>
          <a:endParaRPr lang="en-US"/>
        </a:p>
      </dgm:t>
    </dgm:pt>
    <dgm:pt modelId="{91916CCE-3746-449B-A199-4012624F4E9C}" type="sibTrans" cxnId="{02DFC778-BC56-496E-9C92-36FC67E80557}">
      <dgm:prSet/>
      <dgm:spPr/>
      <dgm:t>
        <a:bodyPr/>
        <a:lstStyle/>
        <a:p>
          <a:endParaRPr lang="en-US"/>
        </a:p>
      </dgm:t>
    </dgm:pt>
    <dgm:pt modelId="{25550AA5-7862-46A4-8EF0-246C3C0405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Category Analysis</a:t>
          </a:r>
        </a:p>
      </dgm:t>
    </dgm:pt>
    <dgm:pt modelId="{99BFE6DA-AB34-4397-9014-C981529959EE}" type="parTrans" cxnId="{50AC2A2E-42AE-4C54-B2EF-233CFA016C4F}">
      <dgm:prSet/>
      <dgm:spPr/>
      <dgm:t>
        <a:bodyPr/>
        <a:lstStyle/>
        <a:p>
          <a:endParaRPr lang="en-US"/>
        </a:p>
      </dgm:t>
    </dgm:pt>
    <dgm:pt modelId="{78159887-9377-435F-9C2A-642A6211973D}" type="sibTrans" cxnId="{50AC2A2E-42AE-4C54-B2EF-233CFA016C4F}">
      <dgm:prSet/>
      <dgm:spPr/>
      <dgm:t>
        <a:bodyPr/>
        <a:lstStyle/>
        <a:p>
          <a:endParaRPr lang="en-US"/>
        </a:p>
      </dgm:t>
    </dgm:pt>
    <dgm:pt modelId="{D443B3DD-C11B-49D7-A257-9150D1CD4258}" type="pres">
      <dgm:prSet presAssocID="{EDE42872-43A2-43F0-A37B-AD4AD8CEF9A2}" presName="root" presStyleCnt="0">
        <dgm:presLayoutVars>
          <dgm:dir/>
          <dgm:resizeHandles val="exact"/>
        </dgm:presLayoutVars>
      </dgm:prSet>
      <dgm:spPr/>
    </dgm:pt>
    <dgm:pt modelId="{44D07FC1-B3E0-4E25-94CC-8794B87AB0A6}" type="pres">
      <dgm:prSet presAssocID="{7163B8E9-EFAC-45CF-ADD1-B44B017D7547}" presName="compNode" presStyleCnt="0"/>
      <dgm:spPr/>
    </dgm:pt>
    <dgm:pt modelId="{B78027B4-B84E-4108-A9CD-AAA48C69E8FE}" type="pres">
      <dgm:prSet presAssocID="{7163B8E9-EFAC-45CF-ADD1-B44B017D754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bor with solid fill"/>
        </a:ext>
      </dgm:extLst>
    </dgm:pt>
    <dgm:pt modelId="{07218133-8302-4B96-BAFE-5B31089BAE5A}" type="pres">
      <dgm:prSet presAssocID="{7163B8E9-EFAC-45CF-ADD1-B44B017D7547}" presName="spaceRect" presStyleCnt="0"/>
      <dgm:spPr/>
    </dgm:pt>
    <dgm:pt modelId="{D26015DD-6722-435C-B3AD-65409A27314B}" type="pres">
      <dgm:prSet presAssocID="{7163B8E9-EFAC-45CF-ADD1-B44B017D7547}" presName="textRect" presStyleLbl="revTx" presStyleIdx="0" presStyleCnt="3">
        <dgm:presLayoutVars>
          <dgm:chMax val="1"/>
          <dgm:chPref val="1"/>
        </dgm:presLayoutVars>
      </dgm:prSet>
      <dgm:spPr/>
    </dgm:pt>
    <dgm:pt modelId="{371BEA72-19B2-49B9-9F11-2FDD988E3273}" type="pres">
      <dgm:prSet presAssocID="{A6EE17F5-CDAF-4D6A-BC69-9AA85D962930}" presName="sibTrans" presStyleCnt="0"/>
      <dgm:spPr/>
    </dgm:pt>
    <dgm:pt modelId="{FCF088E9-54C9-420D-9EB1-FD1C05E0BEDD}" type="pres">
      <dgm:prSet presAssocID="{14D89C14-B8EF-4909-A5AC-035421C785EB}" presName="compNode" presStyleCnt="0"/>
      <dgm:spPr/>
    </dgm:pt>
    <dgm:pt modelId="{8744A11B-78DC-4B0A-A01B-9B154CCD3AFC}" type="pres">
      <dgm:prSet presAssocID="{14D89C14-B8EF-4909-A5AC-035421C785E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phones with solid fill"/>
        </a:ext>
      </dgm:extLst>
    </dgm:pt>
    <dgm:pt modelId="{7FE8E2FB-292B-4BCF-8722-EFE33E70D10B}" type="pres">
      <dgm:prSet presAssocID="{14D89C14-B8EF-4909-A5AC-035421C785EB}" presName="spaceRect" presStyleCnt="0"/>
      <dgm:spPr/>
    </dgm:pt>
    <dgm:pt modelId="{32E96C7B-4C10-4E86-8284-A2D2103874A0}" type="pres">
      <dgm:prSet presAssocID="{14D89C14-B8EF-4909-A5AC-035421C785EB}" presName="textRect" presStyleLbl="revTx" presStyleIdx="1" presStyleCnt="3">
        <dgm:presLayoutVars>
          <dgm:chMax val="1"/>
          <dgm:chPref val="1"/>
        </dgm:presLayoutVars>
      </dgm:prSet>
      <dgm:spPr/>
    </dgm:pt>
    <dgm:pt modelId="{1338BFEB-9C26-43DA-85EB-3B1371F3C8EF}" type="pres">
      <dgm:prSet presAssocID="{91916CCE-3746-449B-A199-4012624F4E9C}" presName="sibTrans" presStyleCnt="0"/>
      <dgm:spPr/>
    </dgm:pt>
    <dgm:pt modelId="{EB6FCBC5-0709-4AB9-B569-1FB438F29B06}" type="pres">
      <dgm:prSet presAssocID="{25550AA5-7862-46A4-8EF0-246C3C0405CB}" presName="compNode" presStyleCnt="0"/>
      <dgm:spPr/>
    </dgm:pt>
    <dgm:pt modelId="{AA4DE5B5-5FD6-47DC-BB15-43902E722309}" type="pres">
      <dgm:prSet presAssocID="{25550AA5-7862-46A4-8EF0-246C3C0405C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 with solid fill"/>
        </a:ext>
      </dgm:extLst>
    </dgm:pt>
    <dgm:pt modelId="{F46DFFEF-21D7-4FC1-8B8D-0BD5E1A44D6F}" type="pres">
      <dgm:prSet presAssocID="{25550AA5-7862-46A4-8EF0-246C3C0405CB}" presName="spaceRect" presStyleCnt="0"/>
      <dgm:spPr/>
    </dgm:pt>
    <dgm:pt modelId="{0857286D-0B95-4434-B23C-A8B79C6ADF42}" type="pres">
      <dgm:prSet presAssocID="{25550AA5-7862-46A4-8EF0-246C3C0405C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0AC2A2E-42AE-4C54-B2EF-233CFA016C4F}" srcId="{EDE42872-43A2-43F0-A37B-AD4AD8CEF9A2}" destId="{25550AA5-7862-46A4-8EF0-246C3C0405CB}" srcOrd="2" destOrd="0" parTransId="{99BFE6DA-AB34-4397-9014-C981529959EE}" sibTransId="{78159887-9377-435F-9C2A-642A6211973D}"/>
    <dgm:cxn modelId="{530D3230-798E-4A9F-9CAD-223E2CB3F1E2}" type="presOf" srcId="{7163B8E9-EFAC-45CF-ADD1-B44B017D7547}" destId="{D26015DD-6722-435C-B3AD-65409A27314B}" srcOrd="0" destOrd="0" presId="urn:microsoft.com/office/officeart/2018/2/layout/IconLabelList"/>
    <dgm:cxn modelId="{442ADD31-3256-4374-8EEC-8D8BC491149E}" type="presOf" srcId="{EDE42872-43A2-43F0-A37B-AD4AD8CEF9A2}" destId="{D443B3DD-C11B-49D7-A257-9150D1CD4258}" srcOrd="0" destOrd="0" presId="urn:microsoft.com/office/officeart/2018/2/layout/IconLabelList"/>
    <dgm:cxn modelId="{BB64E841-075C-4E07-95BA-AC9D215B79FF}" srcId="{EDE42872-43A2-43F0-A37B-AD4AD8CEF9A2}" destId="{7163B8E9-EFAC-45CF-ADD1-B44B017D7547}" srcOrd="0" destOrd="0" parTransId="{64375696-4C0C-40C2-AE2F-3297A900F7A4}" sibTransId="{A6EE17F5-CDAF-4D6A-BC69-9AA85D962930}"/>
    <dgm:cxn modelId="{2FF0A16C-A57E-4D68-9704-E04622C31844}" type="presOf" srcId="{25550AA5-7862-46A4-8EF0-246C3C0405CB}" destId="{0857286D-0B95-4434-B23C-A8B79C6ADF42}" srcOrd="0" destOrd="0" presId="urn:microsoft.com/office/officeart/2018/2/layout/IconLabelList"/>
    <dgm:cxn modelId="{0E33F54D-3FC4-437A-BBFB-867E3962FEB2}" type="presOf" srcId="{14D89C14-B8EF-4909-A5AC-035421C785EB}" destId="{32E96C7B-4C10-4E86-8284-A2D2103874A0}" srcOrd="0" destOrd="0" presId="urn:microsoft.com/office/officeart/2018/2/layout/IconLabelList"/>
    <dgm:cxn modelId="{02DFC778-BC56-496E-9C92-36FC67E80557}" srcId="{EDE42872-43A2-43F0-A37B-AD4AD8CEF9A2}" destId="{14D89C14-B8EF-4909-A5AC-035421C785EB}" srcOrd="1" destOrd="0" parTransId="{38564635-2C20-40D8-AD58-CAEF2E7CDD9C}" sibTransId="{91916CCE-3746-449B-A199-4012624F4E9C}"/>
    <dgm:cxn modelId="{AEE033E4-43B1-4EAB-A96C-5A55418EE4D5}" type="presParOf" srcId="{D443B3DD-C11B-49D7-A257-9150D1CD4258}" destId="{44D07FC1-B3E0-4E25-94CC-8794B87AB0A6}" srcOrd="0" destOrd="0" presId="urn:microsoft.com/office/officeart/2018/2/layout/IconLabelList"/>
    <dgm:cxn modelId="{2330568D-9030-4AA0-BAFB-D44681556D16}" type="presParOf" srcId="{44D07FC1-B3E0-4E25-94CC-8794B87AB0A6}" destId="{B78027B4-B84E-4108-A9CD-AAA48C69E8FE}" srcOrd="0" destOrd="0" presId="urn:microsoft.com/office/officeart/2018/2/layout/IconLabelList"/>
    <dgm:cxn modelId="{0298B6BA-A746-4E74-A92E-5DC2FF57543D}" type="presParOf" srcId="{44D07FC1-B3E0-4E25-94CC-8794B87AB0A6}" destId="{07218133-8302-4B96-BAFE-5B31089BAE5A}" srcOrd="1" destOrd="0" presId="urn:microsoft.com/office/officeart/2018/2/layout/IconLabelList"/>
    <dgm:cxn modelId="{EE310832-652E-42F6-AA08-6476EDD3500A}" type="presParOf" srcId="{44D07FC1-B3E0-4E25-94CC-8794B87AB0A6}" destId="{D26015DD-6722-435C-B3AD-65409A27314B}" srcOrd="2" destOrd="0" presId="urn:microsoft.com/office/officeart/2018/2/layout/IconLabelList"/>
    <dgm:cxn modelId="{E7A9DE6D-B374-4843-B3DE-5D73FB066993}" type="presParOf" srcId="{D443B3DD-C11B-49D7-A257-9150D1CD4258}" destId="{371BEA72-19B2-49B9-9F11-2FDD988E3273}" srcOrd="1" destOrd="0" presId="urn:microsoft.com/office/officeart/2018/2/layout/IconLabelList"/>
    <dgm:cxn modelId="{E22247D7-791E-45DE-B3B9-A0C6EDCB62CC}" type="presParOf" srcId="{D443B3DD-C11B-49D7-A257-9150D1CD4258}" destId="{FCF088E9-54C9-420D-9EB1-FD1C05E0BEDD}" srcOrd="2" destOrd="0" presId="urn:microsoft.com/office/officeart/2018/2/layout/IconLabelList"/>
    <dgm:cxn modelId="{92825776-6B06-4081-9FD7-022939CCEFDB}" type="presParOf" srcId="{FCF088E9-54C9-420D-9EB1-FD1C05E0BEDD}" destId="{8744A11B-78DC-4B0A-A01B-9B154CCD3AFC}" srcOrd="0" destOrd="0" presId="urn:microsoft.com/office/officeart/2018/2/layout/IconLabelList"/>
    <dgm:cxn modelId="{15B3D53E-817A-4B4C-8F3F-50FF598DCEC3}" type="presParOf" srcId="{FCF088E9-54C9-420D-9EB1-FD1C05E0BEDD}" destId="{7FE8E2FB-292B-4BCF-8722-EFE33E70D10B}" srcOrd="1" destOrd="0" presId="urn:microsoft.com/office/officeart/2018/2/layout/IconLabelList"/>
    <dgm:cxn modelId="{AC161015-2672-4FDA-A909-9479F22946D3}" type="presParOf" srcId="{FCF088E9-54C9-420D-9EB1-FD1C05E0BEDD}" destId="{32E96C7B-4C10-4E86-8284-A2D2103874A0}" srcOrd="2" destOrd="0" presId="urn:microsoft.com/office/officeart/2018/2/layout/IconLabelList"/>
    <dgm:cxn modelId="{A8477F77-FE80-4171-B3D1-1BE3BE9B6E14}" type="presParOf" srcId="{D443B3DD-C11B-49D7-A257-9150D1CD4258}" destId="{1338BFEB-9C26-43DA-85EB-3B1371F3C8EF}" srcOrd="3" destOrd="0" presId="urn:microsoft.com/office/officeart/2018/2/layout/IconLabelList"/>
    <dgm:cxn modelId="{DD0AB2D6-F457-4D08-AC46-DD1C9E7B43DA}" type="presParOf" srcId="{D443B3DD-C11B-49D7-A257-9150D1CD4258}" destId="{EB6FCBC5-0709-4AB9-B569-1FB438F29B06}" srcOrd="4" destOrd="0" presId="urn:microsoft.com/office/officeart/2018/2/layout/IconLabelList"/>
    <dgm:cxn modelId="{13B46F62-30F2-4BCE-9965-83E9AEE06CB1}" type="presParOf" srcId="{EB6FCBC5-0709-4AB9-B569-1FB438F29B06}" destId="{AA4DE5B5-5FD6-47DC-BB15-43902E722309}" srcOrd="0" destOrd="0" presId="urn:microsoft.com/office/officeart/2018/2/layout/IconLabelList"/>
    <dgm:cxn modelId="{92DD8F95-3C6A-46BA-A6A0-BB739D02AB55}" type="presParOf" srcId="{EB6FCBC5-0709-4AB9-B569-1FB438F29B06}" destId="{F46DFFEF-21D7-4FC1-8B8D-0BD5E1A44D6F}" srcOrd="1" destOrd="0" presId="urn:microsoft.com/office/officeart/2018/2/layout/IconLabelList"/>
    <dgm:cxn modelId="{5A85BCA3-4F5B-4719-872B-A30DB86A9DDC}" type="presParOf" srcId="{EB6FCBC5-0709-4AB9-B569-1FB438F29B06}" destId="{0857286D-0B95-4434-B23C-A8B79C6ADF4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027B4-B84E-4108-A9CD-AAA48C69E8FE}">
      <dsp:nvSpPr>
        <dsp:cNvPr id="0" name=""/>
        <dsp:cNvSpPr/>
      </dsp:nvSpPr>
      <dsp:spPr>
        <a:xfrm>
          <a:off x="1205837" y="823914"/>
          <a:ext cx="1299087" cy="12990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015DD-6722-435C-B3AD-65409A27314B}">
      <dsp:nvSpPr>
        <dsp:cNvPr id="0" name=""/>
        <dsp:cNvSpPr/>
      </dsp:nvSpPr>
      <dsp:spPr>
        <a:xfrm>
          <a:off x="411950" y="2479445"/>
          <a:ext cx="28868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Dig Deeper</a:t>
          </a:r>
        </a:p>
      </dsp:txBody>
      <dsp:txXfrm>
        <a:off x="411950" y="2479445"/>
        <a:ext cx="2886860" cy="720000"/>
      </dsp:txXfrm>
    </dsp:sp>
    <dsp:sp modelId="{8744A11B-78DC-4B0A-A01B-9B154CCD3AFC}">
      <dsp:nvSpPr>
        <dsp:cNvPr id="0" name=""/>
        <dsp:cNvSpPr/>
      </dsp:nvSpPr>
      <dsp:spPr>
        <a:xfrm>
          <a:off x="4597898" y="823914"/>
          <a:ext cx="1299087" cy="12990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E96C7B-4C10-4E86-8284-A2D2103874A0}">
      <dsp:nvSpPr>
        <dsp:cNvPr id="0" name=""/>
        <dsp:cNvSpPr/>
      </dsp:nvSpPr>
      <dsp:spPr>
        <a:xfrm>
          <a:off x="3804011" y="2479445"/>
          <a:ext cx="28868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Podcasts &amp; Audible Originals</a:t>
          </a:r>
        </a:p>
      </dsp:txBody>
      <dsp:txXfrm>
        <a:off x="3804011" y="2479445"/>
        <a:ext cx="2886860" cy="720000"/>
      </dsp:txXfrm>
    </dsp:sp>
    <dsp:sp modelId="{AA4DE5B5-5FD6-47DC-BB15-43902E722309}">
      <dsp:nvSpPr>
        <dsp:cNvPr id="0" name=""/>
        <dsp:cNvSpPr/>
      </dsp:nvSpPr>
      <dsp:spPr>
        <a:xfrm>
          <a:off x="7989959" y="823914"/>
          <a:ext cx="1299087" cy="12990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7286D-0B95-4434-B23C-A8B79C6ADF42}">
      <dsp:nvSpPr>
        <dsp:cNvPr id="0" name=""/>
        <dsp:cNvSpPr/>
      </dsp:nvSpPr>
      <dsp:spPr>
        <a:xfrm>
          <a:off x="7196072" y="2479445"/>
          <a:ext cx="28868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Category Analysis</a:t>
          </a:r>
        </a:p>
      </dsp:txBody>
      <dsp:txXfrm>
        <a:off x="7196072" y="2479445"/>
        <a:ext cx="288686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27787-1A83-4356-B0F7-0A72CFDE88B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D0B63-67A9-4053-92A9-D158E931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D0B63-67A9-4053-92A9-D158E931BA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06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D0B63-67A9-4053-92A9-D158E931BA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31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D0B63-67A9-4053-92A9-D158E931BA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49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D0B63-67A9-4053-92A9-D158E931BAB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84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D0B63-67A9-4053-92A9-D158E931BAB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70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Category information</a:t>
            </a:r>
          </a:p>
          <a:p>
            <a:r>
              <a:rPr lang="en-US" dirty="0"/>
              <a:t>Podcasts</a:t>
            </a:r>
          </a:p>
          <a:p>
            <a:r>
              <a:rPr lang="en-US" dirty="0"/>
              <a:t>Audible data collection could be expanded by fine grain review data.</a:t>
            </a:r>
          </a:p>
          <a:p>
            <a:r>
              <a:rPr lang="en-US" dirty="0"/>
              <a:t>Felt like I couldn’t find </a:t>
            </a:r>
            <a:r>
              <a:rPr lang="en-US"/>
              <a:t>a through line</a:t>
            </a:r>
            <a:endParaRPr lang="en-US" dirty="0"/>
          </a:p>
          <a:p>
            <a:r>
              <a:rPr lang="en-US" dirty="0"/>
              <a:t>Capture plus vs premium plus titles?</a:t>
            </a:r>
          </a:p>
          <a:p>
            <a:r>
              <a:rPr lang="en-US" dirty="0"/>
              <a:t>Audible might have dynamic categories. Number of titles increased and decreased across categories.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D0B63-67A9-4053-92A9-D158E931BAB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6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5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8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8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8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12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0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8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BB3832-C1DF-4199-80C5-191220E9395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9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BB3832-C1DF-4199-80C5-191220E9395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62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acx.com/s/article/can-i-set-my-pric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ycombinator.com/item?id=27108326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news.ycombinator.com/item?id=27108326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audible.com/pd/Becoming-Audiobook/B07B3BCZ9S" TargetMode="External"/><Relationship Id="rId5" Type="http://schemas.openxmlformats.org/officeDocument/2006/relationships/hyperlink" Target="https://www.audible.com/pd/A-Promised-Land-Audiobook/0525633723" TargetMode="Externa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bloomberg.com/news/articles/2021-03-31/netflix-s-lupin-highlights-how-dubbed-shows-are-taking-off-globally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unsplash.com/photos/eeSdJfLfx1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eb.archive.org/web/20140106204531/http:/www.nextadvisor.com/blog/2013/02/04/audibles-audiobook-creation-exchange-reports-big-growth-in-2012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ile, stacked, stationary&#10;&#10;Description automatically generated">
            <a:extLst>
              <a:ext uri="{FF2B5EF4-FFF2-40B4-BE49-F238E27FC236}">
                <a16:creationId xmlns:a16="http://schemas.microsoft.com/office/drawing/2014/main" id="{A70AAFEB-3069-4359-A290-B9B54EFE75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7" b="10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82653C-B391-4E7C-9FB3-631A800E8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Audiobooks by Audible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2219F-177A-432A-99AC-68BF2EFED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web scraping project By James Welch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568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Title and Subtitle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4E2A8DA-3AC5-41F6-A31F-FD3D79AF0A06}"/>
              </a:ext>
            </a:extLst>
          </p:cNvPr>
          <p:cNvSpPr txBox="1"/>
          <p:nvPr/>
        </p:nvSpPr>
        <p:spPr>
          <a:xfrm>
            <a:off x="1111306" y="1780659"/>
            <a:ext cx="44952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Common Title Length: 3 words.</a:t>
            </a:r>
          </a:p>
          <a:p>
            <a:endParaRPr lang="en-US" dirty="0"/>
          </a:p>
          <a:p>
            <a:r>
              <a:rPr lang="en-US" dirty="0"/>
              <a:t>Most Common Subtitle Length: 0 or 5 words.</a:t>
            </a:r>
          </a:p>
          <a:p>
            <a:endParaRPr lang="en-US" dirty="0"/>
          </a:p>
          <a:p>
            <a:r>
              <a:rPr lang="en-US" dirty="0"/>
              <a:t>60% of Audiobooks include a Subtitle.</a:t>
            </a:r>
          </a:p>
        </p:txBody>
      </p:sp>
      <p:pic>
        <p:nvPicPr>
          <p:cNvPr id="12" name="Picture 11" descr="A picture containing shape&#10;&#10;Description automatically generated">
            <a:extLst>
              <a:ext uri="{FF2B5EF4-FFF2-40B4-BE49-F238E27FC236}">
                <a16:creationId xmlns:a16="http://schemas.microsoft.com/office/drawing/2014/main" id="{392C44CA-65B5-470E-8CB7-DF08278D2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010" y="1425001"/>
            <a:ext cx="4495238" cy="4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91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Price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0DCF1D09-1F0D-4328-9A76-D24BF035E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235246"/>
            <a:ext cx="4990816" cy="5130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F3A3DF-9C9D-4331-B817-3E0538FD1CCB}"/>
              </a:ext>
            </a:extLst>
          </p:cNvPr>
          <p:cNvSpPr txBox="1"/>
          <p:nvPr/>
        </p:nvSpPr>
        <p:spPr>
          <a:xfrm>
            <a:off x="1111306" y="1780659"/>
            <a:ext cx="40664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price of the full Audible Membership is $14.95,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57% of audiobooks are more expensive than the membership.</a:t>
            </a:r>
          </a:p>
        </p:txBody>
      </p:sp>
    </p:spTree>
    <p:extLst>
      <p:ext uri="{BB962C8B-B14F-4D97-AF65-F5344CB8AC3E}">
        <p14:creationId xmlns:p14="http://schemas.microsoft.com/office/powerpoint/2010/main" val="4148035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Price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5F3A3DF-9C9D-4331-B817-3E0538FD1CCB}"/>
              </a:ext>
            </a:extLst>
          </p:cNvPr>
          <p:cNvSpPr txBox="1"/>
          <p:nvPr/>
        </p:nvSpPr>
        <p:spPr>
          <a:xfrm>
            <a:off x="1111306" y="1780659"/>
            <a:ext cx="3466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price of the full Audible Membership is $14.95, </a:t>
            </a:r>
          </a:p>
        </p:txBody>
      </p:sp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FC334B9E-30CD-4220-9B48-9C6594459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20" y="1284243"/>
            <a:ext cx="6463997" cy="47041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210123-E9DA-4E7F-AA2B-55E3E200FA8C}"/>
              </a:ext>
            </a:extLst>
          </p:cNvPr>
          <p:cNvSpPr txBox="1"/>
          <p:nvPr/>
        </p:nvSpPr>
        <p:spPr>
          <a:xfrm>
            <a:off x="1280160" y="4137660"/>
            <a:ext cx="8010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Hours:</a:t>
            </a:r>
          </a:p>
          <a:p>
            <a:r>
              <a:rPr lang="en-US" dirty="0"/>
              <a:t>0.08</a:t>
            </a:r>
          </a:p>
          <a:p>
            <a:r>
              <a:rPr lang="en-US" dirty="0"/>
              <a:t>1.0</a:t>
            </a:r>
          </a:p>
          <a:p>
            <a:r>
              <a:rPr lang="en-US" dirty="0"/>
              <a:t>3.0</a:t>
            </a:r>
          </a:p>
          <a:p>
            <a:r>
              <a:rPr lang="en-US" dirty="0"/>
              <a:t>5.0</a:t>
            </a:r>
          </a:p>
          <a:p>
            <a:r>
              <a:rPr lang="en-US" dirty="0"/>
              <a:t>10.0</a:t>
            </a:r>
          </a:p>
        </p:txBody>
      </p:sp>
    </p:spTree>
    <p:extLst>
      <p:ext uri="{BB962C8B-B14F-4D97-AF65-F5344CB8AC3E}">
        <p14:creationId xmlns:p14="http://schemas.microsoft.com/office/powerpoint/2010/main" val="2731629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Price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5F3A3DF-9C9D-4331-B817-3E0538FD1CCB}"/>
              </a:ext>
            </a:extLst>
          </p:cNvPr>
          <p:cNvSpPr txBox="1"/>
          <p:nvPr/>
        </p:nvSpPr>
        <p:spPr>
          <a:xfrm>
            <a:off x="1111306" y="1780659"/>
            <a:ext cx="34661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price of the full Audible Membership is $14.95,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ACX suggests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(mean runs ~$2 higher)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3B0D0D6-EE59-4A88-AD8A-BC3F65F74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693732"/>
              </p:ext>
            </p:extLst>
          </p:nvPr>
        </p:nvGraphicFramePr>
        <p:xfrm>
          <a:off x="2382192" y="2572489"/>
          <a:ext cx="4359290" cy="3530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216">
                  <a:extLst>
                    <a:ext uri="{9D8B030D-6E8A-4147-A177-3AD203B41FA5}">
                      <a16:colId xmlns:a16="http://schemas.microsoft.com/office/drawing/2014/main" val="3788582701"/>
                    </a:ext>
                  </a:extLst>
                </a:gridCol>
                <a:gridCol w="1360170">
                  <a:extLst>
                    <a:ext uri="{9D8B030D-6E8A-4147-A177-3AD203B41FA5}">
                      <a16:colId xmlns:a16="http://schemas.microsoft.com/office/drawing/2014/main" val="3605472743"/>
                    </a:ext>
                  </a:extLst>
                </a:gridCol>
                <a:gridCol w="1975904">
                  <a:extLst>
                    <a:ext uri="{9D8B030D-6E8A-4147-A177-3AD203B41FA5}">
                      <a16:colId xmlns:a16="http://schemas.microsoft.com/office/drawing/2014/main" val="1828514811"/>
                    </a:ext>
                  </a:extLst>
                </a:gridCol>
              </a:tblGrid>
              <a:tr h="822961">
                <a:tc>
                  <a:txBody>
                    <a:bodyPr/>
                    <a:lstStyle/>
                    <a:p>
                      <a:r>
                        <a:rPr lang="en-US" dirty="0"/>
                        <a:t>Length (Hours)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ACX Suggested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Observed Pricing (Mode/Median)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179123"/>
                  </a:ext>
                </a:extLst>
              </a:tr>
              <a:tr h="451210">
                <a:tc>
                  <a:txBody>
                    <a:bodyPr/>
                    <a:lstStyle/>
                    <a:p>
                      <a:r>
                        <a:rPr lang="en-US" dirty="0"/>
                        <a:t>&lt;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$7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07120"/>
                  </a:ext>
                </a:extLst>
              </a:tr>
              <a:tr h="451210">
                <a:tc>
                  <a:txBody>
                    <a:bodyPr/>
                    <a:lstStyle/>
                    <a:p>
                      <a:r>
                        <a:rPr lang="en-US" dirty="0"/>
                        <a:t>1 –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 – $10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024992"/>
                  </a:ext>
                </a:extLst>
              </a:tr>
              <a:tr h="451210">
                <a:tc>
                  <a:txBody>
                    <a:bodyPr/>
                    <a:lstStyle/>
                    <a:p>
                      <a:r>
                        <a:rPr lang="en-US" dirty="0"/>
                        <a:t>3 –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$10 - $20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$14.95 *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05082"/>
                  </a:ext>
                </a:extLst>
              </a:tr>
              <a:tr h="451210">
                <a:tc>
                  <a:txBody>
                    <a:bodyPr/>
                    <a:lstStyle/>
                    <a:p>
                      <a:r>
                        <a:rPr lang="en-US" dirty="0"/>
                        <a:t>5 –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$15 - $25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$19.95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052035"/>
                  </a:ext>
                </a:extLst>
              </a:tr>
              <a:tr h="451210">
                <a:tc>
                  <a:txBody>
                    <a:bodyPr/>
                    <a:lstStyle/>
                    <a:p>
                      <a:r>
                        <a:rPr lang="en-US" dirty="0"/>
                        <a:t>10 –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$20 - 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$24.95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259204"/>
                  </a:ext>
                </a:extLst>
              </a:tr>
              <a:tr h="451210">
                <a:tc>
                  <a:txBody>
                    <a:bodyPr/>
                    <a:lstStyle/>
                    <a:p>
                      <a:r>
                        <a:rPr lang="en-US" dirty="0"/>
                        <a:t>20+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$25 - $35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$29.95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058994"/>
                  </a:ext>
                </a:extLst>
              </a:tr>
            </a:tbl>
          </a:graphicData>
        </a:graphic>
      </p:graphicFrame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3808643-00E2-402D-B80A-B1F196E989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482" y="1865414"/>
            <a:ext cx="5155555" cy="41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43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Length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6FA1FD82-6A83-432B-915F-172765654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825" y="1080076"/>
            <a:ext cx="5428869" cy="51882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05756E-1806-471A-9AB1-C4319D863E9E}"/>
              </a:ext>
            </a:extLst>
          </p:cNvPr>
          <p:cNvSpPr txBox="1"/>
          <p:nvPr/>
        </p:nvSpPr>
        <p:spPr>
          <a:xfrm>
            <a:off x="1111306" y="1780659"/>
            <a:ext cx="34661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books are ___ hours </a:t>
            </a:r>
          </a:p>
          <a:p>
            <a:endParaRPr lang="en-US" dirty="0"/>
          </a:p>
          <a:p>
            <a:r>
              <a:rPr lang="en-US" dirty="0"/>
              <a:t>With half being longer than __.</a:t>
            </a:r>
          </a:p>
          <a:p>
            <a:endParaRPr lang="en-US" dirty="0"/>
          </a:p>
          <a:p>
            <a:r>
              <a:rPr lang="en-US" dirty="0"/>
              <a:t>Interesting, a </a:t>
            </a:r>
            <a:r>
              <a:rPr lang="en-US" dirty="0">
                <a:hlinkClick r:id="rId3"/>
              </a:rPr>
              <a:t>Y combinator blog</a:t>
            </a:r>
            <a:r>
              <a:rPr lang="en-US" dirty="0"/>
              <a:t> reported 3 hours as the cutoff for a royalty increase. </a:t>
            </a:r>
          </a:p>
          <a:p>
            <a:endParaRPr lang="en-US" dirty="0"/>
          </a:p>
          <a:p>
            <a:r>
              <a:rPr lang="en-US" dirty="0"/>
              <a:t>Unfortunately, Audible does not provide clear information.</a:t>
            </a:r>
          </a:p>
          <a:p>
            <a:endParaRPr lang="en-US" dirty="0"/>
          </a:p>
          <a:p>
            <a:r>
              <a:rPr lang="en-US" dirty="0"/>
              <a:t>Perhaps there is a similar effect at 5 hours?</a:t>
            </a:r>
          </a:p>
        </p:txBody>
      </p:sp>
    </p:spTree>
    <p:extLst>
      <p:ext uri="{BB962C8B-B14F-4D97-AF65-F5344CB8AC3E}">
        <p14:creationId xmlns:p14="http://schemas.microsoft.com/office/powerpoint/2010/main" val="3659763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3 hour deep dive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405756E-1806-471A-9AB1-C4319D863E9E}"/>
              </a:ext>
            </a:extLst>
          </p:cNvPr>
          <p:cNvSpPr txBox="1"/>
          <p:nvPr/>
        </p:nvSpPr>
        <p:spPr>
          <a:xfrm>
            <a:off x="1111306" y="1780659"/>
            <a:ext cx="34661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Most books are ___ hours 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With half being longer than __.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Interesting, a </a:t>
            </a:r>
            <a:r>
              <a:rPr lang="en-US" dirty="0">
                <a:highlight>
                  <a:srgbClr val="FFFF00"/>
                </a:highlight>
                <a:hlinkClick r:id="rId2"/>
              </a:rPr>
              <a:t>Y combinator blog</a:t>
            </a:r>
            <a:r>
              <a:rPr lang="en-US" dirty="0">
                <a:highlight>
                  <a:srgbClr val="FFFF00"/>
                </a:highlight>
              </a:rPr>
              <a:t> reported 3 hours as the cutoff for a royalty increase. 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Unfortunately, Audible does not provide clear information.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Perhaps there is a similar effect at 5 hours?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EEA56E77-81FE-4AFE-8DE3-27E3B3B8F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394" y="1238595"/>
            <a:ext cx="5196804" cy="507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97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Price by Length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8434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Bang for buck?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C1D2EDBC-25AF-4312-AC8B-91487FCC0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286694"/>
            <a:ext cx="5333333" cy="4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83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/>
                <a:t>Ratings &amp; Reviews</a:t>
              </a:r>
              <a:endParaRPr lang="en-US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5D07D040-3C20-4C0E-9E21-995DBE78C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39" y="1426176"/>
            <a:ext cx="4652540" cy="450342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CA94A45-EB69-4D3D-8089-45CEBB7DFA53}"/>
              </a:ext>
            </a:extLst>
          </p:cNvPr>
          <p:cNvGrpSpPr/>
          <p:nvPr/>
        </p:nvGrpSpPr>
        <p:grpSpPr>
          <a:xfrm>
            <a:off x="6345906" y="1359260"/>
            <a:ext cx="4779292" cy="4503420"/>
            <a:chOff x="940051" y="1359260"/>
            <a:chExt cx="4779292" cy="4503420"/>
          </a:xfrm>
        </p:grpSpPr>
        <p:pic>
          <p:nvPicPr>
            <p:cNvPr id="8" name="Picture 7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FF6D0A6A-FBA8-419B-A502-C0F7A60E1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051" y="1359260"/>
              <a:ext cx="4779292" cy="45034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F7EC8A1-E1AE-4F19-AE2A-5FCCBBA0891E}"/>
                </a:ext>
              </a:extLst>
            </p:cNvPr>
            <p:cNvSpPr txBox="1"/>
            <p:nvPr/>
          </p:nvSpPr>
          <p:spPr>
            <a:xfrm>
              <a:off x="4065391" y="3523998"/>
              <a:ext cx="1464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Ready Player One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DEC6D7-85E8-49FF-BF56-34D63CD24F7A}"/>
                </a:ext>
              </a:extLst>
            </p:cNvPr>
            <p:cNvSpPr txBox="1"/>
            <p:nvPr/>
          </p:nvSpPr>
          <p:spPr>
            <a:xfrm>
              <a:off x="3034916" y="4104207"/>
              <a:ext cx="2060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Where the Crawdads Sing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50990E-051B-46E4-86CE-E35F320EB1BD}"/>
                </a:ext>
              </a:extLst>
            </p:cNvPr>
            <p:cNvSpPr txBox="1"/>
            <p:nvPr/>
          </p:nvSpPr>
          <p:spPr>
            <a:xfrm>
              <a:off x="3186668" y="4520814"/>
              <a:ext cx="1133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Born a Crime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8AFAD8D-3374-4531-A6B6-805A20F77A57}"/>
                </a:ext>
              </a:extLst>
            </p:cNvPr>
            <p:cNvCxnSpPr>
              <a:cxnSpLocks/>
            </p:cNvCxnSpPr>
            <p:nvPr/>
          </p:nvCxnSpPr>
          <p:spPr>
            <a:xfrm>
              <a:off x="5178829" y="3906982"/>
              <a:ext cx="230636" cy="1363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6A56613-AE2D-4415-8A7C-59BBB6643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0190" y="4466253"/>
              <a:ext cx="213240" cy="804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BBDBF-D688-4D23-9279-6DA625E7ABFA}"/>
                </a:ext>
              </a:extLst>
            </p:cNvPr>
            <p:cNvSpPr txBox="1"/>
            <p:nvPr/>
          </p:nvSpPr>
          <p:spPr>
            <a:xfrm>
              <a:off x="2957666" y="4810548"/>
              <a:ext cx="9045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Becoming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34A34DE-AE9D-4F74-B036-634DF85C2280}"/>
                </a:ext>
              </a:extLst>
            </p:cNvPr>
            <p:cNvCxnSpPr>
              <a:cxnSpLocks/>
            </p:cNvCxnSpPr>
            <p:nvPr/>
          </p:nvCxnSpPr>
          <p:spPr>
            <a:xfrm>
              <a:off x="3888923" y="5151590"/>
              <a:ext cx="228891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DBACDEE-7B30-464F-AFF3-070A54158F0C}"/>
                </a:ext>
              </a:extLst>
            </p:cNvPr>
            <p:cNvCxnSpPr>
              <a:cxnSpLocks/>
            </p:cNvCxnSpPr>
            <p:nvPr/>
          </p:nvCxnSpPr>
          <p:spPr>
            <a:xfrm>
              <a:off x="4160409" y="4878749"/>
              <a:ext cx="228891" cy="3915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1319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Obama vs. Obama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686E9B8F-9BB9-444C-AB97-B9E0A3F021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81"/>
          <a:stretch/>
        </p:blipFill>
        <p:spPr>
          <a:xfrm>
            <a:off x="6096000" y="1080076"/>
            <a:ext cx="4383495" cy="2491022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F73A817-79E3-418F-B42C-840E18B73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82004"/>
            <a:ext cx="4383495" cy="2499825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BBE0382-0620-49BE-BC6C-9322AC3FD6CA}"/>
              </a:ext>
            </a:extLst>
          </p:cNvPr>
          <p:cNvSpPr txBox="1"/>
          <p:nvPr/>
        </p:nvSpPr>
        <p:spPr>
          <a:xfrm>
            <a:off x="790944" y="1608114"/>
            <a:ext cx="34661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an alternative to hiring and sharing revenues with a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https://www.audible.com/pd/A-Promised-Land-Audiobook/0525633723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https://www.audible.com/pd/Becoming-Audiobook/B07B3BCZ9S</a:t>
            </a:r>
            <a:r>
              <a:rPr lang="en-US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9B1812-E984-4DAB-8977-763715A724F5}"/>
              </a:ext>
            </a:extLst>
          </p:cNvPr>
          <p:cNvSpPr txBox="1"/>
          <p:nvPr/>
        </p:nvSpPr>
        <p:spPr>
          <a:xfrm>
            <a:off x="10954161" y="3247932"/>
            <a:ext cx="123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Oprah’s </a:t>
            </a:r>
          </a:p>
          <a:p>
            <a:r>
              <a:rPr lang="en-US" dirty="0"/>
              <a:t>Book Club?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A7AB3F8-1493-4FCC-A6D6-47E5E14A2449}"/>
              </a:ext>
            </a:extLst>
          </p:cNvPr>
          <p:cNvCxnSpPr/>
          <p:nvPr/>
        </p:nvCxnSpPr>
        <p:spPr>
          <a:xfrm flipH="1" flipV="1">
            <a:off x="10578517" y="2801923"/>
            <a:ext cx="546681" cy="446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3C7FE1-D3D4-475B-B24F-3E0765914982}"/>
              </a:ext>
            </a:extLst>
          </p:cNvPr>
          <p:cNvCxnSpPr>
            <a:cxnSpLocks/>
          </p:cNvCxnSpPr>
          <p:nvPr/>
        </p:nvCxnSpPr>
        <p:spPr>
          <a:xfrm flipH="1">
            <a:off x="10610911" y="3959604"/>
            <a:ext cx="469783" cy="287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CDFB1BC-696F-47D5-BCDD-FA5764F63339}"/>
              </a:ext>
            </a:extLst>
          </p:cNvPr>
          <p:cNvSpPr txBox="1"/>
          <p:nvPr/>
        </p:nvSpPr>
        <p:spPr>
          <a:xfrm>
            <a:off x="10649465" y="248506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878DF9-5921-4CC9-8E8C-FEBEA54FFD5D}"/>
              </a:ext>
            </a:extLst>
          </p:cNvPr>
          <p:cNvSpPr txBox="1"/>
          <p:nvPr/>
        </p:nvSpPr>
        <p:spPr>
          <a:xfrm>
            <a:off x="10649465" y="418923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507135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Background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BE7034B-18AD-4E08-A767-2F249A983784}"/>
              </a:ext>
            </a:extLst>
          </p:cNvPr>
          <p:cNvSpPr txBox="1"/>
          <p:nvPr/>
        </p:nvSpPr>
        <p:spPr>
          <a:xfrm>
            <a:off x="1111306" y="1521303"/>
            <a:ext cx="99693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Audible is a publisher and distributor of audiobooks and podcasts.</a:t>
            </a:r>
          </a:p>
          <a:p>
            <a:endParaRPr lang="en-US" dirty="0"/>
          </a:p>
          <a:p>
            <a:r>
              <a:rPr lang="en-US" dirty="0"/>
              <a:t>The company was founded in 1995 and acquired by Amazon in 2008.</a:t>
            </a:r>
          </a:p>
          <a:p>
            <a:endParaRPr lang="en-US" dirty="0"/>
          </a:p>
          <a:p>
            <a:r>
              <a:rPr lang="en-US" dirty="0"/>
              <a:t>Audible reports 200,000 audio programs and over a billion hours listened a year.</a:t>
            </a:r>
          </a:p>
          <a:p>
            <a:endParaRPr lang="en-US" dirty="0"/>
          </a:p>
          <a:p>
            <a:r>
              <a:rPr lang="en-US" dirty="0"/>
              <a:t>Currently Audible provides two pricing tiers at $7.95 and $14.95 per month.</a:t>
            </a:r>
          </a:p>
          <a:p>
            <a:endParaRPr lang="en-US" dirty="0"/>
          </a:p>
          <a:p>
            <a:r>
              <a:rPr lang="en-US" dirty="0"/>
              <a:t>Both tiers provide a monthly credit which can be exchanged for a book.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557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Author as Narrator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9B981ED3-292D-44A9-84C8-28A1AE4C3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81" y="1243944"/>
            <a:ext cx="6909480" cy="46187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74314F-ED30-4BD7-85DE-261C547F5775}"/>
              </a:ext>
            </a:extLst>
          </p:cNvPr>
          <p:cNvSpPr txBox="1"/>
          <p:nvPr/>
        </p:nvSpPr>
        <p:spPr>
          <a:xfrm>
            <a:off x="790944" y="1608114"/>
            <a:ext cx="34661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an alternative to hiring and sharing revenues with a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clear differences between audiobooks narrated by authors and those narrated by professionals. </a:t>
            </a:r>
          </a:p>
        </p:txBody>
      </p:sp>
    </p:spTree>
    <p:extLst>
      <p:ext uri="{BB962C8B-B14F-4D97-AF65-F5344CB8AC3E}">
        <p14:creationId xmlns:p14="http://schemas.microsoft.com/office/powerpoint/2010/main" val="1282853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Language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54DEF4B-5C2B-486F-9841-7D31319A8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176" y="1470756"/>
            <a:ext cx="7314569" cy="45635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47FCB-47DF-4E14-B58A-9EDCD8F6DCEA}"/>
              </a:ext>
            </a:extLst>
          </p:cNvPr>
          <p:cNvSpPr txBox="1"/>
          <p:nvPr/>
        </p:nvSpPr>
        <p:spPr>
          <a:xfrm>
            <a:off x="790944" y="1608114"/>
            <a:ext cx="34661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44 languages are represented in </a:t>
            </a:r>
            <a:r>
              <a:rPr lang="en-US" dirty="0" err="1"/>
              <a:t>Audible’s</a:t>
            </a:r>
            <a:r>
              <a:rPr lang="en-US" dirty="0"/>
              <a:t> library.</a:t>
            </a:r>
          </a:p>
          <a:p>
            <a:endParaRPr lang="en-US" dirty="0"/>
          </a:p>
          <a:p>
            <a:r>
              <a:rPr lang="en-US" dirty="0"/>
              <a:t>English being the most common language. </a:t>
            </a:r>
          </a:p>
          <a:p>
            <a:endParaRPr lang="en-US" dirty="0"/>
          </a:p>
          <a:p>
            <a:r>
              <a:rPr lang="en-US" dirty="0"/>
              <a:t>Surprisingly, recent growth doesn’t seem to be reflected in other languages. </a:t>
            </a:r>
          </a:p>
          <a:p>
            <a:endParaRPr lang="en-US" dirty="0"/>
          </a:p>
          <a:p>
            <a:r>
              <a:rPr lang="en-US" dirty="0"/>
              <a:t>Netflix has </a:t>
            </a:r>
            <a:r>
              <a:rPr lang="en-US" dirty="0">
                <a:hlinkClick r:id="rId4"/>
              </a:rPr>
              <a:t>recently partnered </a:t>
            </a:r>
            <a:r>
              <a:rPr lang="en-US" dirty="0"/>
              <a:t>with hundreds of dubbing studios to add alternate language options.</a:t>
            </a:r>
          </a:p>
        </p:txBody>
      </p:sp>
    </p:spTree>
    <p:extLst>
      <p:ext uri="{BB962C8B-B14F-4D97-AF65-F5344CB8AC3E}">
        <p14:creationId xmlns:p14="http://schemas.microsoft.com/office/powerpoint/2010/main" val="2363604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Translation Expansion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7647FCB-47DF-4E14-B58A-9EDCD8F6DCEA}"/>
              </a:ext>
            </a:extLst>
          </p:cNvPr>
          <p:cNvSpPr txBox="1"/>
          <p:nvPr/>
        </p:nvSpPr>
        <p:spPr>
          <a:xfrm>
            <a:off x="790943" y="1608114"/>
            <a:ext cx="34984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Sources price audiobook voice acting at $200 / finished hour.</a:t>
            </a:r>
          </a:p>
          <a:p>
            <a:endParaRPr lang="en-US" dirty="0"/>
          </a:p>
          <a:p>
            <a:r>
              <a:rPr lang="en-US" dirty="0"/>
              <a:t>Given the evergreen nature of the content, may be a good investment for the Author or Audible.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4AE88E-3643-462D-BEE9-B736C1407A15}"/>
              </a:ext>
            </a:extLst>
          </p:cNvPr>
          <p:cNvSpPr txBox="1"/>
          <p:nvPr/>
        </p:nvSpPr>
        <p:spPr>
          <a:xfrm>
            <a:off x="7115695" y="1841840"/>
            <a:ext cx="25900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graphic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Top 5 picks for translation</a:t>
            </a:r>
          </a:p>
        </p:txBody>
      </p:sp>
    </p:spTree>
    <p:extLst>
      <p:ext uri="{BB962C8B-B14F-4D97-AF65-F5344CB8AC3E}">
        <p14:creationId xmlns:p14="http://schemas.microsoft.com/office/powerpoint/2010/main" val="1799764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Conclusion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F5A08CB-67BC-45DD-B4B6-D66C300FEB80}"/>
              </a:ext>
            </a:extLst>
          </p:cNvPr>
          <p:cNvSpPr txBox="1"/>
          <p:nvPr/>
        </p:nvSpPr>
        <p:spPr>
          <a:xfrm>
            <a:off x="1670858" y="2086495"/>
            <a:ext cx="32876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learned all this about audible</a:t>
            </a:r>
          </a:p>
          <a:p>
            <a:endParaRPr lang="en-US" dirty="0"/>
          </a:p>
          <a:p>
            <a:r>
              <a:rPr lang="en-US" dirty="0"/>
              <a:t>Here is a cool solution</a:t>
            </a:r>
          </a:p>
          <a:p>
            <a:endParaRPr lang="en-US" dirty="0"/>
          </a:p>
          <a:p>
            <a:r>
              <a:rPr lang="en-US" dirty="0"/>
              <a:t>Things could have gone better</a:t>
            </a:r>
          </a:p>
          <a:p>
            <a:endParaRPr lang="en-US" dirty="0"/>
          </a:p>
          <a:p>
            <a:r>
              <a:rPr lang="en-US" dirty="0"/>
              <a:t>So in the future</a:t>
            </a:r>
          </a:p>
        </p:txBody>
      </p:sp>
    </p:spTree>
    <p:extLst>
      <p:ext uri="{BB962C8B-B14F-4D97-AF65-F5344CB8AC3E}">
        <p14:creationId xmlns:p14="http://schemas.microsoft.com/office/powerpoint/2010/main" val="2001251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Future Work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E27FE7AC-1D66-4269-B31B-6A37733919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8772052"/>
              </p:ext>
            </p:extLst>
          </p:nvPr>
        </p:nvGraphicFramePr>
        <p:xfrm>
          <a:off x="848558" y="1597779"/>
          <a:ext cx="10494884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7497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Future Work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CBAEDE-556A-4B7B-930B-9C955F854414}"/>
              </a:ext>
            </a:extLst>
          </p:cNvPr>
          <p:cNvSpPr txBox="1">
            <a:spLocks/>
          </p:cNvSpPr>
          <p:nvPr/>
        </p:nvSpPr>
        <p:spPr>
          <a:xfrm>
            <a:off x="1111306" y="1585961"/>
            <a:ext cx="7429500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Attempted to scrape Amazon books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Roadblock: CAPTCHA after 500 page visits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Solution: </a:t>
            </a:r>
            <a:r>
              <a:rPr lang="en-US" dirty="0" err="1"/>
              <a:t>ScraperAPI</a:t>
            </a:r>
            <a:r>
              <a:rPr lang="en-US" dirty="0"/>
              <a:t> proxy service</a:t>
            </a:r>
          </a:p>
          <a:p>
            <a:endParaRPr lang="en-US" dirty="0"/>
          </a:p>
          <a:p>
            <a:r>
              <a:rPr lang="en-US" dirty="0"/>
              <a:t>Alternative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Bookshop.org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Similar selection &amp;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Prices are slightly elevated</a:t>
            </a:r>
          </a:p>
        </p:txBody>
      </p:sp>
      <p:pic>
        <p:nvPicPr>
          <p:cNvPr id="7" name="Picture 4" descr="amazon - Found out where the Amazon Developers keep their debug buddy....  bottom of their source code. A duck that makes a meow - devRant">
            <a:extLst>
              <a:ext uri="{FF2B5EF4-FFF2-40B4-BE49-F238E27FC236}">
                <a16:creationId xmlns:a16="http://schemas.microsoft.com/office/drawing/2014/main" id="{6B4D3A0C-0469-465B-9E93-968ACD376F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" r="20152"/>
          <a:stretch/>
        </p:blipFill>
        <p:spPr bwMode="auto">
          <a:xfrm>
            <a:off x="6585968" y="1865414"/>
            <a:ext cx="4296808" cy="3216297"/>
          </a:xfrm>
          <a:prstGeom prst="rect">
            <a:avLst/>
          </a:prstGeom>
          <a:noFill/>
          <a:ln w="28575">
            <a:solidFill>
              <a:srgbClr val="E4831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798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F3A5E-1F79-4EEE-9577-F262AE13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739A6-A97C-4340-BD59-02CCC5549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Audible</a:t>
            </a:r>
            <a:r>
              <a:rPr lang="en-US" dirty="0"/>
              <a:t> for not banning me.</a:t>
            </a:r>
          </a:p>
          <a:p>
            <a:endParaRPr lang="en-US" dirty="0"/>
          </a:p>
          <a:p>
            <a:r>
              <a:rPr lang="en-US" b="1" dirty="0" err="1"/>
              <a:t>ScraperAPI</a:t>
            </a:r>
            <a:r>
              <a:rPr lang="en-US" dirty="0"/>
              <a:t> for help which I didn’t end up using in this project.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Ed Robertson </a:t>
            </a:r>
            <a:r>
              <a:rPr lang="en-US" dirty="0"/>
              <a:t>&amp; </a:t>
            </a:r>
            <a:r>
              <a:rPr lang="en-US" dirty="0" err="1"/>
              <a:t>Unsplash</a:t>
            </a:r>
            <a:r>
              <a:rPr lang="en-US" dirty="0"/>
              <a:t> for the photo.</a:t>
            </a:r>
          </a:p>
        </p:txBody>
      </p:sp>
    </p:spTree>
    <p:extLst>
      <p:ext uri="{BB962C8B-B14F-4D97-AF65-F5344CB8AC3E}">
        <p14:creationId xmlns:p14="http://schemas.microsoft.com/office/powerpoint/2010/main" val="3808814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Timeline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15F4267-B3F0-4A47-A924-C1E46A3A0ADB}"/>
              </a:ext>
            </a:extLst>
          </p:cNvPr>
          <p:cNvGrpSpPr/>
          <p:nvPr/>
        </p:nvGrpSpPr>
        <p:grpSpPr>
          <a:xfrm>
            <a:off x="651510" y="3103245"/>
            <a:ext cx="11235690" cy="651510"/>
            <a:chOff x="582930" y="3008376"/>
            <a:chExt cx="11235690" cy="651510"/>
          </a:xfrm>
        </p:grpSpPr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6F08E23A-C23D-4456-8D70-D553AFFA7D0B}"/>
                </a:ext>
              </a:extLst>
            </p:cNvPr>
            <p:cNvSpPr/>
            <p:nvPr/>
          </p:nvSpPr>
          <p:spPr>
            <a:xfrm>
              <a:off x="582930" y="3091815"/>
              <a:ext cx="11235690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920CF59-CFAC-49FE-98CD-1A4999B60539}"/>
                </a:ext>
              </a:extLst>
            </p:cNvPr>
            <p:cNvCxnSpPr>
              <a:cxnSpLocks/>
            </p:cNvCxnSpPr>
            <p:nvPr/>
          </p:nvCxnSpPr>
          <p:spPr>
            <a:xfrm>
              <a:off x="582930" y="3008376"/>
              <a:ext cx="0" cy="65151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C4D1F8F-7D65-4BAC-8FA0-E36710713FBB}"/>
                </a:ext>
              </a:extLst>
            </p:cNvPr>
            <p:cNvCxnSpPr>
              <a:cxnSpLocks/>
            </p:cNvCxnSpPr>
            <p:nvPr/>
          </p:nvCxnSpPr>
          <p:spPr>
            <a:xfrm>
              <a:off x="8508042" y="3008376"/>
              <a:ext cx="0" cy="65151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1F2ECB-27C7-40C0-91FF-FB12F8F47245}"/>
                </a:ext>
              </a:extLst>
            </p:cNvPr>
            <p:cNvCxnSpPr>
              <a:cxnSpLocks/>
            </p:cNvCxnSpPr>
            <p:nvPr/>
          </p:nvCxnSpPr>
          <p:spPr>
            <a:xfrm>
              <a:off x="8948326" y="3008376"/>
              <a:ext cx="0" cy="65151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1C05B09-C55C-4C54-AFF6-E3A5EE794508}"/>
                </a:ext>
              </a:extLst>
            </p:cNvPr>
            <p:cNvCxnSpPr>
              <a:cxnSpLocks/>
            </p:cNvCxnSpPr>
            <p:nvPr/>
          </p:nvCxnSpPr>
          <p:spPr>
            <a:xfrm>
              <a:off x="9388610" y="3008376"/>
              <a:ext cx="0" cy="65151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F93A8B5-7FF0-4968-AFBA-5034DE727F1B}"/>
                </a:ext>
              </a:extLst>
            </p:cNvPr>
            <p:cNvCxnSpPr>
              <a:cxnSpLocks/>
            </p:cNvCxnSpPr>
            <p:nvPr/>
          </p:nvCxnSpPr>
          <p:spPr>
            <a:xfrm>
              <a:off x="9828894" y="3008376"/>
              <a:ext cx="0" cy="65151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1DC300A-1048-4AE6-8B84-062E1E22B010}"/>
                </a:ext>
              </a:extLst>
            </p:cNvPr>
            <p:cNvCxnSpPr>
              <a:cxnSpLocks/>
            </p:cNvCxnSpPr>
            <p:nvPr/>
          </p:nvCxnSpPr>
          <p:spPr>
            <a:xfrm>
              <a:off x="1023214" y="3008376"/>
              <a:ext cx="0" cy="65151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79CF1F2-94B0-48DE-B646-6B9809C81202}"/>
                </a:ext>
              </a:extLst>
            </p:cNvPr>
            <p:cNvCxnSpPr>
              <a:cxnSpLocks/>
            </p:cNvCxnSpPr>
            <p:nvPr/>
          </p:nvCxnSpPr>
          <p:spPr>
            <a:xfrm>
              <a:off x="1903782" y="3008376"/>
              <a:ext cx="0" cy="65151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DC42947-3A22-42BC-AF7E-52AEFEB9A758}"/>
                </a:ext>
              </a:extLst>
            </p:cNvPr>
            <p:cNvCxnSpPr>
              <a:cxnSpLocks/>
            </p:cNvCxnSpPr>
            <p:nvPr/>
          </p:nvCxnSpPr>
          <p:spPr>
            <a:xfrm>
              <a:off x="3664918" y="3008376"/>
              <a:ext cx="0" cy="65151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B665958-C4F2-4693-8B86-E5748663F204}"/>
                </a:ext>
              </a:extLst>
            </p:cNvPr>
            <p:cNvCxnSpPr>
              <a:cxnSpLocks/>
            </p:cNvCxnSpPr>
            <p:nvPr/>
          </p:nvCxnSpPr>
          <p:spPr>
            <a:xfrm>
              <a:off x="4545486" y="3008376"/>
              <a:ext cx="0" cy="65151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EFAB17A-2BB1-43A3-900E-9AF5BEB7A15B}"/>
                </a:ext>
              </a:extLst>
            </p:cNvPr>
            <p:cNvCxnSpPr>
              <a:cxnSpLocks/>
            </p:cNvCxnSpPr>
            <p:nvPr/>
          </p:nvCxnSpPr>
          <p:spPr>
            <a:xfrm>
              <a:off x="1463498" y="3008376"/>
              <a:ext cx="0" cy="65151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8D0B4DD-36C3-4422-B0E1-857C8054A7C5}"/>
                </a:ext>
              </a:extLst>
            </p:cNvPr>
            <p:cNvCxnSpPr>
              <a:cxnSpLocks/>
            </p:cNvCxnSpPr>
            <p:nvPr/>
          </p:nvCxnSpPr>
          <p:spPr>
            <a:xfrm>
              <a:off x="2784350" y="3008376"/>
              <a:ext cx="0" cy="65151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47FC5A2-1799-429E-BAAC-02B3CFB50FF9}"/>
                </a:ext>
              </a:extLst>
            </p:cNvPr>
            <p:cNvCxnSpPr>
              <a:cxnSpLocks/>
            </p:cNvCxnSpPr>
            <p:nvPr/>
          </p:nvCxnSpPr>
          <p:spPr>
            <a:xfrm>
              <a:off x="4105202" y="3008376"/>
              <a:ext cx="0" cy="65151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ACF17D7-2875-4BAD-AA74-696EEB376AB8}"/>
                </a:ext>
              </a:extLst>
            </p:cNvPr>
            <p:cNvCxnSpPr>
              <a:cxnSpLocks/>
            </p:cNvCxnSpPr>
            <p:nvPr/>
          </p:nvCxnSpPr>
          <p:spPr>
            <a:xfrm>
              <a:off x="4985770" y="3008376"/>
              <a:ext cx="0" cy="65151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95827EF-1EC7-48DA-A767-1364FDACFCB0}"/>
                </a:ext>
              </a:extLst>
            </p:cNvPr>
            <p:cNvCxnSpPr>
              <a:cxnSpLocks/>
            </p:cNvCxnSpPr>
            <p:nvPr/>
          </p:nvCxnSpPr>
          <p:spPr>
            <a:xfrm>
              <a:off x="2344066" y="3008376"/>
              <a:ext cx="0" cy="65151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DA506F2-9ED7-41A4-8BED-A9551C79CF7C}"/>
                </a:ext>
              </a:extLst>
            </p:cNvPr>
            <p:cNvCxnSpPr>
              <a:cxnSpLocks/>
            </p:cNvCxnSpPr>
            <p:nvPr/>
          </p:nvCxnSpPr>
          <p:spPr>
            <a:xfrm>
              <a:off x="3224634" y="3008376"/>
              <a:ext cx="0" cy="65151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CE5E6C8-9633-4CA6-87C9-E1FAD7167884}"/>
                </a:ext>
              </a:extLst>
            </p:cNvPr>
            <p:cNvCxnSpPr>
              <a:cxnSpLocks/>
            </p:cNvCxnSpPr>
            <p:nvPr/>
          </p:nvCxnSpPr>
          <p:spPr>
            <a:xfrm>
              <a:off x="5866338" y="3008376"/>
              <a:ext cx="0" cy="65151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8907D3-AF04-4C81-91C2-50D21A69D2E9}"/>
                </a:ext>
              </a:extLst>
            </p:cNvPr>
            <p:cNvCxnSpPr>
              <a:cxnSpLocks/>
            </p:cNvCxnSpPr>
            <p:nvPr/>
          </p:nvCxnSpPr>
          <p:spPr>
            <a:xfrm>
              <a:off x="5426054" y="3008376"/>
              <a:ext cx="0" cy="65151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893831-7C9F-4895-B9D6-267716F0AA47}"/>
                </a:ext>
              </a:extLst>
            </p:cNvPr>
            <p:cNvCxnSpPr>
              <a:cxnSpLocks/>
            </p:cNvCxnSpPr>
            <p:nvPr/>
          </p:nvCxnSpPr>
          <p:spPr>
            <a:xfrm>
              <a:off x="10269178" y="3008376"/>
              <a:ext cx="0" cy="65151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7B13FAD-6221-47D6-8365-AB8FEE3A32E9}"/>
                </a:ext>
              </a:extLst>
            </p:cNvPr>
            <p:cNvCxnSpPr>
              <a:cxnSpLocks/>
            </p:cNvCxnSpPr>
            <p:nvPr/>
          </p:nvCxnSpPr>
          <p:spPr>
            <a:xfrm>
              <a:off x="10709462" y="3008376"/>
              <a:ext cx="0" cy="65151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5DBB09-0E0D-4970-805A-EC1CC71AE647}"/>
                </a:ext>
              </a:extLst>
            </p:cNvPr>
            <p:cNvCxnSpPr>
              <a:cxnSpLocks/>
            </p:cNvCxnSpPr>
            <p:nvPr/>
          </p:nvCxnSpPr>
          <p:spPr>
            <a:xfrm>
              <a:off x="11149746" y="3008376"/>
              <a:ext cx="0" cy="65151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3626FA4-8B93-46FF-B6E6-E439B5A2100F}"/>
                </a:ext>
              </a:extLst>
            </p:cNvPr>
            <p:cNvCxnSpPr>
              <a:cxnSpLocks/>
            </p:cNvCxnSpPr>
            <p:nvPr/>
          </p:nvCxnSpPr>
          <p:spPr>
            <a:xfrm>
              <a:off x="11590020" y="3008376"/>
              <a:ext cx="0" cy="65151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CD26F2A-44AC-45A2-A3D3-EFC8837EACF4}"/>
                </a:ext>
              </a:extLst>
            </p:cNvPr>
            <p:cNvCxnSpPr>
              <a:cxnSpLocks/>
            </p:cNvCxnSpPr>
            <p:nvPr/>
          </p:nvCxnSpPr>
          <p:spPr>
            <a:xfrm>
              <a:off x="6306622" y="3008376"/>
              <a:ext cx="0" cy="65151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AFB7861-E208-4E45-A2E7-C4B4209E314E}"/>
                </a:ext>
              </a:extLst>
            </p:cNvPr>
            <p:cNvCxnSpPr>
              <a:cxnSpLocks/>
            </p:cNvCxnSpPr>
            <p:nvPr/>
          </p:nvCxnSpPr>
          <p:spPr>
            <a:xfrm>
              <a:off x="6746906" y="3008376"/>
              <a:ext cx="0" cy="65151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279B6EE-B922-4BC4-9F1E-800E35523235}"/>
                </a:ext>
              </a:extLst>
            </p:cNvPr>
            <p:cNvCxnSpPr>
              <a:cxnSpLocks/>
            </p:cNvCxnSpPr>
            <p:nvPr/>
          </p:nvCxnSpPr>
          <p:spPr>
            <a:xfrm>
              <a:off x="7187190" y="3008376"/>
              <a:ext cx="0" cy="65151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A4BB424-0B33-4659-93B2-9747661CEDEB}"/>
                </a:ext>
              </a:extLst>
            </p:cNvPr>
            <p:cNvCxnSpPr>
              <a:cxnSpLocks/>
            </p:cNvCxnSpPr>
            <p:nvPr/>
          </p:nvCxnSpPr>
          <p:spPr>
            <a:xfrm>
              <a:off x="7627474" y="3008376"/>
              <a:ext cx="0" cy="65151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0FFBDE1-793E-4731-8337-E3E9BDC359FF}"/>
                </a:ext>
              </a:extLst>
            </p:cNvPr>
            <p:cNvCxnSpPr>
              <a:cxnSpLocks/>
            </p:cNvCxnSpPr>
            <p:nvPr/>
          </p:nvCxnSpPr>
          <p:spPr>
            <a:xfrm>
              <a:off x="8067758" y="3008376"/>
              <a:ext cx="0" cy="65151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A7E8E38-6167-4E06-A4F1-DC9E25DA84DB}"/>
              </a:ext>
            </a:extLst>
          </p:cNvPr>
          <p:cNvSpPr txBox="1"/>
          <p:nvPr/>
        </p:nvSpPr>
        <p:spPr>
          <a:xfrm>
            <a:off x="3231257" y="1988820"/>
            <a:ext cx="415062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1995 launch</a:t>
            </a:r>
          </a:p>
          <a:p>
            <a:r>
              <a:rPr lang="en-US" dirty="0"/>
              <a:t>1998 hardware release</a:t>
            </a:r>
          </a:p>
          <a:p>
            <a:r>
              <a:rPr lang="en-US" dirty="0"/>
              <a:t>1999 CEO passes</a:t>
            </a:r>
          </a:p>
          <a:p>
            <a:r>
              <a:rPr lang="en-US" dirty="0"/>
              <a:t>2003 Exclusive </a:t>
            </a:r>
            <a:r>
              <a:rPr lang="en-US" dirty="0" err="1"/>
              <a:t>itunes</a:t>
            </a:r>
            <a:r>
              <a:rPr lang="en-US" dirty="0"/>
              <a:t> distributor</a:t>
            </a:r>
          </a:p>
          <a:p>
            <a:r>
              <a:rPr lang="en-US" dirty="0"/>
              <a:t>2005 Direct download program</a:t>
            </a:r>
          </a:p>
          <a:p>
            <a:r>
              <a:rPr lang="en-US" dirty="0"/>
              <a:t>2007 </a:t>
            </a:r>
            <a:r>
              <a:rPr lang="en-US" dirty="0" err="1"/>
              <a:t>iphone</a:t>
            </a:r>
            <a:r>
              <a:rPr lang="en-US" dirty="0"/>
              <a:t> </a:t>
            </a:r>
            <a:r>
              <a:rPr lang="en-US" dirty="0" err="1"/>
              <a:t>debuets</a:t>
            </a:r>
            <a:endParaRPr lang="en-US" dirty="0"/>
          </a:p>
          <a:p>
            <a:r>
              <a:rPr lang="en-US" dirty="0"/>
              <a:t>2008 Amazon </a:t>
            </a:r>
            <a:r>
              <a:rPr lang="en-US" dirty="0" err="1"/>
              <a:t>Acquisision</a:t>
            </a:r>
            <a:endParaRPr lang="en-US" dirty="0"/>
          </a:p>
          <a:p>
            <a:r>
              <a:rPr lang="en-US" dirty="0"/>
              <a:t>2008 Sci-fi &amp; Fantasy Exclusives</a:t>
            </a:r>
          </a:p>
          <a:p>
            <a:r>
              <a:rPr lang="en-US" dirty="0"/>
              <a:t>2011 ACX</a:t>
            </a:r>
          </a:p>
          <a:p>
            <a:r>
              <a:rPr lang="en-US" dirty="0"/>
              <a:t>2012 A-list collection</a:t>
            </a:r>
          </a:p>
          <a:p>
            <a:r>
              <a:rPr lang="en-US" dirty="0"/>
              <a:t>2017 1 billion listening hours / year</a:t>
            </a:r>
          </a:p>
          <a:p>
            <a:r>
              <a:rPr lang="en-US" dirty="0"/>
              <a:t>2016-2018 short form programming</a:t>
            </a:r>
          </a:p>
          <a:p>
            <a:r>
              <a:rPr lang="en-US" dirty="0"/>
              <a:t>2020 Audible Originals</a:t>
            </a:r>
          </a:p>
          <a:p>
            <a:r>
              <a:rPr lang="en-US" dirty="0"/>
              <a:t>2020 new pricing tier w/ exclusive content</a:t>
            </a:r>
          </a:p>
        </p:txBody>
      </p:sp>
    </p:spTree>
    <p:extLst>
      <p:ext uri="{BB962C8B-B14F-4D97-AF65-F5344CB8AC3E}">
        <p14:creationId xmlns:p14="http://schemas.microsoft.com/office/powerpoint/2010/main" val="3352395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C48630-97FC-4489-8EDF-6E71B0C41DF8}"/>
              </a:ext>
            </a:extLst>
          </p:cNvPr>
          <p:cNvGrpSpPr/>
          <p:nvPr/>
        </p:nvGrpSpPr>
        <p:grpSpPr>
          <a:xfrm>
            <a:off x="1512409" y="5318317"/>
            <a:ext cx="9167177" cy="914400"/>
            <a:chOff x="1496854" y="4972050"/>
            <a:chExt cx="9167177" cy="91440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073E28B-5EF7-4800-844A-1FD7DCC9103E}"/>
                </a:ext>
              </a:extLst>
            </p:cNvPr>
            <p:cNvSpPr/>
            <p:nvPr/>
          </p:nvSpPr>
          <p:spPr>
            <a:xfrm>
              <a:off x="1496854" y="4972050"/>
              <a:ext cx="2309177" cy="914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Scrape Category Structure &amp; Information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74813B4-D640-40CD-812B-43F34EF3691F}"/>
                </a:ext>
              </a:extLst>
            </p:cNvPr>
            <p:cNvSpPr/>
            <p:nvPr/>
          </p:nvSpPr>
          <p:spPr>
            <a:xfrm>
              <a:off x="4925854" y="4972050"/>
              <a:ext cx="2309177" cy="9144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Link to Category Best Sellers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6063B6E-7846-4EC9-A22A-946545CBE53D}"/>
                </a:ext>
              </a:extLst>
            </p:cNvPr>
            <p:cNvSpPr/>
            <p:nvPr/>
          </p:nvSpPr>
          <p:spPr>
            <a:xfrm>
              <a:off x="8354854" y="4972050"/>
              <a:ext cx="2309177" cy="9144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Scrape Title Information from Results Page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ECAAED9-FD12-4F19-B143-49FB0D118BA9}"/>
                </a:ext>
              </a:extLst>
            </p:cNvPr>
            <p:cNvCxnSpPr/>
            <p:nvPr/>
          </p:nvCxnSpPr>
          <p:spPr>
            <a:xfrm>
              <a:off x="3977640" y="5429250"/>
              <a:ext cx="8001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A422A58-5219-4912-A931-B3BD6478D2F6}"/>
                </a:ext>
              </a:extLst>
            </p:cNvPr>
            <p:cNvCxnSpPr/>
            <p:nvPr/>
          </p:nvCxnSpPr>
          <p:spPr>
            <a:xfrm>
              <a:off x="7399020" y="5429250"/>
              <a:ext cx="8001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8B38A4B4-E8A2-4D2A-B21B-70986B5AA081}"/>
              </a:ext>
            </a:extLst>
          </p:cNvPr>
          <p:cNvSpPr txBox="1">
            <a:spLocks/>
          </p:cNvSpPr>
          <p:nvPr/>
        </p:nvSpPr>
        <p:spPr>
          <a:xfrm>
            <a:off x="1066798" y="209982"/>
            <a:ext cx="10058400" cy="8700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Category Scraping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BBA4590-ED44-48CC-9320-F124083AD2C1}"/>
              </a:ext>
            </a:extLst>
          </p:cNvPr>
          <p:cNvGrpSpPr/>
          <p:nvPr/>
        </p:nvGrpSpPr>
        <p:grpSpPr>
          <a:xfrm>
            <a:off x="999007" y="1080076"/>
            <a:ext cx="10193979" cy="3828313"/>
            <a:chOff x="769995" y="1126552"/>
            <a:chExt cx="10193979" cy="382831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C411BF5-939F-474A-BAC4-A6F112711A53}"/>
                </a:ext>
              </a:extLst>
            </p:cNvPr>
            <p:cNvGrpSpPr/>
            <p:nvPr/>
          </p:nvGrpSpPr>
          <p:grpSpPr>
            <a:xfrm>
              <a:off x="2622302" y="1126552"/>
              <a:ext cx="5578244" cy="3828313"/>
              <a:chOff x="5525587" y="1845734"/>
              <a:chExt cx="6304259" cy="4326572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1D36275D-0651-4B6D-9BFE-B689044026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25587" y="1845734"/>
                <a:ext cx="6304259" cy="432657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BB748CD-5434-46C6-85AD-A3676CB20789}"/>
                  </a:ext>
                </a:extLst>
              </p:cNvPr>
              <p:cNvSpPr/>
              <p:nvPr/>
            </p:nvSpPr>
            <p:spPr>
              <a:xfrm>
                <a:off x="5613640" y="2615716"/>
                <a:ext cx="776703" cy="16309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82F50FE-4F19-4E86-913E-76D74812EE1E}"/>
                  </a:ext>
                </a:extLst>
              </p:cNvPr>
              <p:cNvSpPr/>
              <p:nvPr/>
            </p:nvSpPr>
            <p:spPr>
              <a:xfrm>
                <a:off x="5613641" y="2778811"/>
                <a:ext cx="603010" cy="16309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29FC1EA-A8D1-40E0-8843-CFF05AEFF43A}"/>
                  </a:ext>
                </a:extLst>
              </p:cNvPr>
              <p:cNvSpPr/>
              <p:nvPr/>
            </p:nvSpPr>
            <p:spPr>
              <a:xfrm>
                <a:off x="5613640" y="2941906"/>
                <a:ext cx="415685" cy="1378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144BCD2-3297-46F1-92E3-06FD87E7C510}"/>
                  </a:ext>
                </a:extLst>
              </p:cNvPr>
              <p:cNvSpPr/>
              <p:nvPr/>
            </p:nvSpPr>
            <p:spPr>
              <a:xfrm>
                <a:off x="5563773" y="3154263"/>
                <a:ext cx="6152520" cy="11223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21BC9F9-9E5F-4709-8539-3A1E9CFD7462}"/>
                  </a:ext>
                </a:extLst>
              </p:cNvPr>
              <p:cNvSpPr/>
              <p:nvPr/>
            </p:nvSpPr>
            <p:spPr>
              <a:xfrm>
                <a:off x="7160456" y="3602104"/>
                <a:ext cx="534572" cy="1821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591FC2-0DFF-44CB-91AE-6B879B783E18}"/>
                  </a:ext>
                </a:extLst>
              </p:cNvPr>
              <p:cNvSpPr/>
              <p:nvPr/>
            </p:nvSpPr>
            <p:spPr>
              <a:xfrm>
                <a:off x="11027989" y="2585567"/>
                <a:ext cx="776703" cy="1821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94114CA-9656-491A-A997-7ABA53BDEDB2}"/>
                  </a:ext>
                </a:extLst>
              </p:cNvPr>
              <p:cNvSpPr/>
              <p:nvPr/>
            </p:nvSpPr>
            <p:spPr>
              <a:xfrm>
                <a:off x="11380763" y="4385979"/>
                <a:ext cx="423928" cy="1821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C55CE7-20EA-45A6-8012-FAA5540B6E91}"/>
                </a:ext>
              </a:extLst>
            </p:cNvPr>
            <p:cNvSpPr txBox="1"/>
            <p:nvPr/>
          </p:nvSpPr>
          <p:spPr>
            <a:xfrm>
              <a:off x="802760" y="1418881"/>
              <a:ext cx="1687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Parent Category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9AF87FF-84DE-43E9-BA8E-040A0B683863}"/>
                </a:ext>
              </a:extLst>
            </p:cNvPr>
            <p:cNvSpPr txBox="1"/>
            <p:nvPr/>
          </p:nvSpPr>
          <p:spPr>
            <a:xfrm>
              <a:off x="856814" y="1911820"/>
              <a:ext cx="1633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Category Name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B09D96E-44C7-41D9-9C06-4E8EE7A1A318}"/>
                </a:ext>
              </a:extLst>
            </p:cNvPr>
            <p:cNvSpPr txBox="1"/>
            <p:nvPr/>
          </p:nvSpPr>
          <p:spPr>
            <a:xfrm>
              <a:off x="769995" y="2308869"/>
              <a:ext cx="1720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titles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F23417-5319-4370-97B3-E6F055053E48}"/>
                </a:ext>
              </a:extLst>
            </p:cNvPr>
            <p:cNvSpPr txBox="1"/>
            <p:nvPr/>
          </p:nvSpPr>
          <p:spPr>
            <a:xfrm>
              <a:off x="8328799" y="2390485"/>
              <a:ext cx="1593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Sub-Categories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9764DFC-9E7D-4FCB-9A72-D132DB439D70}"/>
                </a:ext>
              </a:extLst>
            </p:cNvPr>
            <p:cNvSpPr txBox="1"/>
            <p:nvPr/>
          </p:nvSpPr>
          <p:spPr>
            <a:xfrm>
              <a:off x="8328799" y="3350860"/>
              <a:ext cx="1775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Results Page URL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234E834-22D1-498E-8652-66F2BF917452}"/>
                </a:ext>
              </a:extLst>
            </p:cNvPr>
            <p:cNvSpPr txBox="1"/>
            <p:nvPr/>
          </p:nvSpPr>
          <p:spPr>
            <a:xfrm>
              <a:off x="8509263" y="2678201"/>
              <a:ext cx="2454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Bold</a:t>
              </a:r>
              <a:r>
                <a:rPr lang="en-US" dirty="0"/>
                <a:t>: No Sub-Categories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8CB7EF-33FD-49F4-A8B4-E939EDF69265}"/>
                </a:ext>
              </a:extLst>
            </p:cNvPr>
            <p:cNvSpPr txBox="1"/>
            <p:nvPr/>
          </p:nvSpPr>
          <p:spPr>
            <a:xfrm>
              <a:off x="8328799" y="1628224"/>
              <a:ext cx="2153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Alt: Results Page URL</a:t>
              </a: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12FF36F-1B96-4F0D-9D70-29FBFFB2D7BB}"/>
              </a:ext>
            </a:extLst>
          </p:cNvPr>
          <p:cNvCxnSpPr>
            <a:cxnSpLocks/>
          </p:cNvCxnSpPr>
          <p:nvPr/>
        </p:nvCxnSpPr>
        <p:spPr>
          <a:xfrm>
            <a:off x="1111306" y="995320"/>
            <a:ext cx="9969388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605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EDB8260-A731-4F7A-BAF2-1721BA4318D6}"/>
              </a:ext>
            </a:extLst>
          </p:cNvPr>
          <p:cNvGrpSpPr/>
          <p:nvPr/>
        </p:nvGrpSpPr>
        <p:grpSpPr>
          <a:xfrm>
            <a:off x="1512409" y="5318317"/>
            <a:ext cx="9167177" cy="914400"/>
            <a:chOff x="1496854" y="4972050"/>
            <a:chExt cx="9167177" cy="9144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D93FCE5-8A99-42AF-95C3-452C27AE453A}"/>
                </a:ext>
              </a:extLst>
            </p:cNvPr>
            <p:cNvSpPr/>
            <p:nvPr/>
          </p:nvSpPr>
          <p:spPr>
            <a:xfrm>
              <a:off x="1496854" y="4972050"/>
              <a:ext cx="2309177" cy="9144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Scrape Category Structure &amp; Information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3B27278-50FE-4791-9772-42BDF38D3FC3}"/>
                </a:ext>
              </a:extLst>
            </p:cNvPr>
            <p:cNvSpPr/>
            <p:nvPr/>
          </p:nvSpPr>
          <p:spPr>
            <a:xfrm>
              <a:off x="4925854" y="4972050"/>
              <a:ext cx="2309177" cy="9144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Link to Category Best Sellers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1D87C5D-5B14-48BF-8E61-415499C59BC6}"/>
                </a:ext>
              </a:extLst>
            </p:cNvPr>
            <p:cNvSpPr/>
            <p:nvPr/>
          </p:nvSpPr>
          <p:spPr>
            <a:xfrm>
              <a:off x="8354854" y="4972050"/>
              <a:ext cx="2309177" cy="914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Scrape Title Information from Results Page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783DDBB-17B8-400A-94B0-2E6C58C1FB3F}"/>
                </a:ext>
              </a:extLst>
            </p:cNvPr>
            <p:cNvCxnSpPr/>
            <p:nvPr/>
          </p:nvCxnSpPr>
          <p:spPr>
            <a:xfrm>
              <a:off x="3977640" y="5429250"/>
              <a:ext cx="8001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42A04D2-2452-40BB-A54B-2DA38F3F0F72}"/>
                </a:ext>
              </a:extLst>
            </p:cNvPr>
            <p:cNvCxnSpPr/>
            <p:nvPr/>
          </p:nvCxnSpPr>
          <p:spPr>
            <a:xfrm>
              <a:off x="7399020" y="5429250"/>
              <a:ext cx="8001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E8D6D06-C876-46BA-9B3D-3D31AD7641F3}"/>
              </a:ext>
            </a:extLst>
          </p:cNvPr>
          <p:cNvGrpSpPr/>
          <p:nvPr/>
        </p:nvGrpSpPr>
        <p:grpSpPr>
          <a:xfrm>
            <a:off x="1066798" y="1080076"/>
            <a:ext cx="9513818" cy="3730352"/>
            <a:chOff x="1589801" y="1244863"/>
            <a:chExt cx="9513818" cy="373035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84E7906-4D02-43BE-82AB-A1FF36C9C7F1}"/>
                </a:ext>
              </a:extLst>
            </p:cNvPr>
            <p:cNvGrpSpPr/>
            <p:nvPr/>
          </p:nvGrpSpPr>
          <p:grpSpPr>
            <a:xfrm>
              <a:off x="3358273" y="1244863"/>
              <a:ext cx="5475453" cy="3730352"/>
              <a:chOff x="4842764" y="1664579"/>
              <a:chExt cx="6630042" cy="451695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F432547-FE03-434A-A9EE-D43D29EC5B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42764" y="1664579"/>
                <a:ext cx="6630042" cy="451695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2814BC7-C8F0-47C1-B2B7-9F2FEC5E58D9}"/>
                  </a:ext>
                </a:extLst>
              </p:cNvPr>
              <p:cNvSpPr/>
              <p:nvPr/>
            </p:nvSpPr>
            <p:spPr>
              <a:xfrm>
                <a:off x="7900479" y="2935610"/>
                <a:ext cx="1141127" cy="34813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037482C-DCFB-4B14-96DB-C22DDC5DB08B}"/>
                  </a:ext>
                </a:extLst>
              </p:cNvPr>
              <p:cNvSpPr/>
              <p:nvPr/>
            </p:nvSpPr>
            <p:spPr>
              <a:xfrm>
                <a:off x="4842765" y="2299817"/>
                <a:ext cx="1937864" cy="34813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F38759D-637A-4413-91FA-750DB3B8618E}"/>
                  </a:ext>
                </a:extLst>
              </p:cNvPr>
              <p:cNvSpPr/>
              <p:nvPr/>
            </p:nvSpPr>
            <p:spPr>
              <a:xfrm>
                <a:off x="7902863" y="3281362"/>
                <a:ext cx="1548320" cy="1452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DB0EEE6-2326-41A9-A523-0CDADFDB151D}"/>
                  </a:ext>
                </a:extLst>
              </p:cNvPr>
              <p:cNvSpPr/>
              <p:nvPr/>
            </p:nvSpPr>
            <p:spPr>
              <a:xfrm>
                <a:off x="7902863" y="3426620"/>
                <a:ext cx="655350" cy="1083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618A7D0-2112-48C6-90E5-865E35EA53FE}"/>
                  </a:ext>
                </a:extLst>
              </p:cNvPr>
              <p:cNvSpPr/>
              <p:nvPr/>
            </p:nvSpPr>
            <p:spPr>
              <a:xfrm>
                <a:off x="7900479" y="3538816"/>
                <a:ext cx="979202" cy="1235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CB81F15-1EE8-4B7C-A3E0-9319A349535F}"/>
                  </a:ext>
                </a:extLst>
              </p:cNvPr>
              <p:cNvSpPr/>
              <p:nvPr/>
            </p:nvSpPr>
            <p:spPr>
              <a:xfrm>
                <a:off x="7900479" y="3660261"/>
                <a:ext cx="1029209" cy="1235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BD33580-4A7E-439C-91FE-6D6297589118}"/>
                  </a:ext>
                </a:extLst>
              </p:cNvPr>
              <p:cNvSpPr/>
              <p:nvPr/>
            </p:nvSpPr>
            <p:spPr>
              <a:xfrm>
                <a:off x="7898096" y="3793889"/>
                <a:ext cx="962535" cy="1235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484C1D0-9469-4826-8F47-0AA2B89FE8C5}"/>
                  </a:ext>
                </a:extLst>
              </p:cNvPr>
              <p:cNvSpPr/>
              <p:nvPr/>
            </p:nvSpPr>
            <p:spPr>
              <a:xfrm>
                <a:off x="7900479" y="3927517"/>
                <a:ext cx="762509" cy="1235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A186BCD-5355-4FE0-BD9B-B59FDC1BCF06}"/>
                  </a:ext>
                </a:extLst>
              </p:cNvPr>
              <p:cNvSpPr/>
              <p:nvPr/>
            </p:nvSpPr>
            <p:spPr>
              <a:xfrm>
                <a:off x="7900479" y="4051065"/>
                <a:ext cx="657734" cy="1235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FED8FF3-D6D4-4C89-9206-732509B62D28}"/>
                  </a:ext>
                </a:extLst>
              </p:cNvPr>
              <p:cNvSpPr/>
              <p:nvPr/>
            </p:nvSpPr>
            <p:spPr>
              <a:xfrm>
                <a:off x="8558213" y="4054283"/>
                <a:ext cx="447675" cy="1235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7653F9F-FDE2-4143-B0F5-4EC45F367ADA}"/>
                  </a:ext>
                </a:extLst>
              </p:cNvPr>
              <p:cNvSpPr/>
              <p:nvPr/>
            </p:nvSpPr>
            <p:spPr>
              <a:xfrm>
                <a:off x="9834450" y="2961248"/>
                <a:ext cx="983605" cy="2286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BB8D012-04E8-4A7C-BEDA-711480BA165D}"/>
                </a:ext>
              </a:extLst>
            </p:cNvPr>
            <p:cNvSpPr txBox="1"/>
            <p:nvPr/>
          </p:nvSpPr>
          <p:spPr>
            <a:xfrm>
              <a:off x="1589801" y="1687652"/>
              <a:ext cx="1633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Category Name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6CE510C-1FAB-424D-BDFE-CB49BFF285F7}"/>
                </a:ext>
              </a:extLst>
            </p:cNvPr>
            <p:cNvSpPr txBox="1"/>
            <p:nvPr/>
          </p:nvSpPr>
          <p:spPr>
            <a:xfrm>
              <a:off x="8947772" y="1572203"/>
              <a:ext cx="2155847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Title Information:</a:t>
              </a:r>
            </a:p>
            <a:p>
              <a:r>
                <a:rPr lang="en-US" dirty="0"/>
                <a:t>	Title</a:t>
              </a:r>
            </a:p>
            <a:p>
              <a:r>
                <a:rPr lang="en-US" dirty="0"/>
                <a:t>	Subtitle</a:t>
              </a:r>
            </a:p>
            <a:p>
              <a:r>
                <a:rPr lang="en-US" dirty="0"/>
                <a:t>	Author</a:t>
              </a:r>
            </a:p>
            <a:p>
              <a:r>
                <a:rPr lang="en-US" dirty="0"/>
                <a:t>	Narrator</a:t>
              </a:r>
            </a:p>
            <a:p>
              <a:r>
                <a:rPr lang="en-US" dirty="0"/>
                <a:t>	Length</a:t>
              </a:r>
            </a:p>
            <a:p>
              <a:r>
                <a:rPr lang="en-US" dirty="0"/>
                <a:t>	Language</a:t>
              </a:r>
            </a:p>
            <a:p>
              <a:r>
                <a:rPr lang="en-US" dirty="0"/>
                <a:t>	Start Rating</a:t>
              </a:r>
            </a:p>
            <a:p>
              <a:r>
                <a:rPr lang="en-US" dirty="0"/>
                <a:t>	Number Ratings</a:t>
              </a:r>
            </a:p>
            <a:p>
              <a:r>
                <a:rPr lang="en-US" dirty="0"/>
                <a:t>	Price</a:t>
              </a:r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D0B97BAB-7DC2-4CF0-9AAF-AF70829BB727}"/>
              </a:ext>
            </a:extLst>
          </p:cNvPr>
          <p:cNvSpPr txBox="1">
            <a:spLocks/>
          </p:cNvSpPr>
          <p:nvPr/>
        </p:nvSpPr>
        <p:spPr>
          <a:xfrm>
            <a:off x="1066798" y="209982"/>
            <a:ext cx="10058400" cy="8700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Title Scraping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31684B6-ACE2-416C-BA1C-3AF958FF30A6}"/>
              </a:ext>
            </a:extLst>
          </p:cNvPr>
          <p:cNvCxnSpPr>
            <a:cxnSpLocks/>
          </p:cNvCxnSpPr>
          <p:nvPr/>
        </p:nvCxnSpPr>
        <p:spPr>
          <a:xfrm>
            <a:off x="1111306" y="995320"/>
            <a:ext cx="9969388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319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Collected Titles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 descr="Shape, square&#10;&#10;Description automatically generated">
            <a:extLst>
              <a:ext uri="{FF2B5EF4-FFF2-40B4-BE49-F238E27FC236}">
                <a16:creationId xmlns:a16="http://schemas.microsoft.com/office/drawing/2014/main" id="{1D8409B1-BF7C-4735-8703-A1A0D1D21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745" y="1503934"/>
            <a:ext cx="6695252" cy="44635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EF4CDD-583C-41BA-B527-BF6692ED5404}"/>
              </a:ext>
            </a:extLst>
          </p:cNvPr>
          <p:cNvSpPr txBox="1"/>
          <p:nvPr/>
        </p:nvSpPr>
        <p:spPr>
          <a:xfrm>
            <a:off x="1066798" y="1780659"/>
            <a:ext cx="37374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 </a:t>
            </a:r>
            <a:r>
              <a:rPr lang="en-US" u="sng" dirty="0"/>
              <a:t>622,065</a:t>
            </a:r>
            <a:r>
              <a:rPr lang="en-US" dirty="0"/>
              <a:t> titles were scraped across all categories.</a:t>
            </a:r>
          </a:p>
          <a:p>
            <a:endParaRPr lang="en-US" dirty="0"/>
          </a:p>
          <a:p>
            <a:r>
              <a:rPr lang="en-US" dirty="0"/>
              <a:t>Due to the layouts of the categories, many titles are present in more than one category, leading to duplicates in our data. &lt;Categories act like Tags&gt;</a:t>
            </a:r>
          </a:p>
          <a:p>
            <a:endParaRPr lang="en-US" dirty="0"/>
          </a:p>
          <a:p>
            <a:r>
              <a:rPr lang="en-US" dirty="0"/>
              <a:t>After cleaning, </a:t>
            </a:r>
            <a:r>
              <a:rPr lang="en-US" u="sng" dirty="0"/>
              <a:t>279,241</a:t>
            </a:r>
            <a:r>
              <a:rPr lang="en-US" dirty="0"/>
              <a:t> unique audiobooks were found.</a:t>
            </a:r>
          </a:p>
          <a:p>
            <a:endParaRPr lang="en-US" dirty="0"/>
          </a:p>
          <a:p>
            <a:r>
              <a:rPr lang="en-US" dirty="0"/>
              <a:t>As well as </a:t>
            </a:r>
            <a:r>
              <a:rPr lang="en-US" u="sng" dirty="0"/>
              <a:t>6,959</a:t>
            </a:r>
            <a:r>
              <a:rPr lang="en-US" dirty="0"/>
              <a:t> podcasts. &lt;incidentally scrapped&gt;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21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Growing Library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D5C75DC-88E2-41C7-ADAD-4E6F21E83F83}"/>
              </a:ext>
            </a:extLst>
          </p:cNvPr>
          <p:cNvSpPr txBox="1"/>
          <p:nvPr/>
        </p:nvSpPr>
        <p:spPr>
          <a:xfrm>
            <a:off x="613144" y="1482384"/>
            <a:ext cx="3466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the library growing with bars for time.</a:t>
            </a:r>
          </a:p>
        </p:txBody>
      </p:sp>
      <p:pic>
        <p:nvPicPr>
          <p:cNvPr id="6" name="Picture 5" descr="Diagram, histogram&#10;&#10;Description automatically generated">
            <a:extLst>
              <a:ext uri="{FF2B5EF4-FFF2-40B4-BE49-F238E27FC236}">
                <a16:creationId xmlns:a16="http://schemas.microsoft.com/office/drawing/2014/main" id="{D544161E-4383-4294-AAF3-EF612D464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57661"/>
            <a:ext cx="5482856" cy="523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10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Growth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D5C75DC-88E2-41C7-ADAD-4E6F21E83F83}"/>
              </a:ext>
            </a:extLst>
          </p:cNvPr>
          <p:cNvSpPr txBox="1"/>
          <p:nvPr/>
        </p:nvSpPr>
        <p:spPr>
          <a:xfrm>
            <a:off x="613144" y="1482384"/>
            <a:ext cx="34661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2002, the number of titles in audibles library has been increasing yearly.</a:t>
            </a:r>
          </a:p>
          <a:p>
            <a:endParaRPr lang="en-US" dirty="0"/>
          </a:p>
          <a:p>
            <a:r>
              <a:rPr lang="en-US" dirty="0"/>
              <a:t>Some posted titles aren’t scheduled to be released till 2024.</a:t>
            </a:r>
          </a:p>
        </p:txBody>
      </p:sp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556024E1-32AC-4474-9020-A2DA6E3A4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904" y="1234440"/>
            <a:ext cx="7287952" cy="501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779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FFCAA-D045-46C2-BF26-C6AFC06B90C2}"/>
              </a:ext>
            </a:extLst>
          </p:cNvPr>
          <p:cNvGrpSpPr/>
          <p:nvPr/>
        </p:nvGrpSpPr>
        <p:grpSpPr>
          <a:xfrm>
            <a:off x="1066798" y="209982"/>
            <a:ext cx="10058400" cy="870094"/>
            <a:chOff x="1066798" y="209982"/>
            <a:chExt cx="10058400" cy="87009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898D37B-FC34-487E-97CA-D605BE85E50F}"/>
                </a:ext>
              </a:extLst>
            </p:cNvPr>
            <p:cNvSpPr txBox="1">
              <a:spLocks/>
            </p:cNvSpPr>
            <p:nvPr/>
          </p:nvSpPr>
          <p:spPr>
            <a:xfrm>
              <a:off x="1066798" y="209982"/>
              <a:ext cx="10058400" cy="8700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Consistent Yearly Growth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6E0E1CA-7566-4D27-8472-A7A41DC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306" y="995320"/>
              <a:ext cx="9969388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7C1FA27-5BC0-4F69-9527-4508F8DB0FA9}"/>
              </a:ext>
            </a:extLst>
          </p:cNvPr>
          <p:cNvSpPr txBox="1"/>
          <p:nvPr/>
        </p:nvSpPr>
        <p:spPr>
          <a:xfrm>
            <a:off x="876993" y="1865414"/>
            <a:ext cx="31203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95959"/>
                </a:solidFill>
                <a:effectLst/>
                <a:latin typeface="Helvetica Neue"/>
              </a:rPr>
              <a:t>A</a:t>
            </a:r>
          </a:p>
          <a:p>
            <a:endParaRPr lang="en-US" dirty="0">
              <a:solidFill>
                <a:srgbClr val="595959"/>
              </a:solidFill>
              <a:latin typeface="Helvetica Neue"/>
            </a:endParaRPr>
          </a:p>
          <a:p>
            <a:endParaRPr lang="en-US" b="0" i="0" dirty="0">
              <a:solidFill>
                <a:srgbClr val="595959"/>
              </a:solidFill>
              <a:effectLst/>
              <a:latin typeface="Helvetica Neue"/>
            </a:endParaRPr>
          </a:p>
          <a:p>
            <a:endParaRPr lang="en-US" dirty="0">
              <a:solidFill>
                <a:srgbClr val="595959"/>
              </a:solidFill>
              <a:latin typeface="Helvetica Neue"/>
            </a:endParaRPr>
          </a:p>
          <a:p>
            <a:endParaRPr lang="en-US" b="0" i="0" dirty="0">
              <a:solidFill>
                <a:srgbClr val="595959"/>
              </a:solidFill>
              <a:effectLst/>
              <a:latin typeface="Helvetica Neue"/>
            </a:endParaRPr>
          </a:p>
          <a:p>
            <a:r>
              <a:rPr lang="en-US" dirty="0">
                <a:solidFill>
                  <a:srgbClr val="595959"/>
                </a:solidFill>
                <a:latin typeface="Helvetica Neue"/>
                <a:hlinkClick r:id="rId2"/>
              </a:rPr>
              <a:t>2013 disjuncture: ACX </a:t>
            </a:r>
            <a:endParaRPr lang="en-US" b="0" i="0" dirty="0">
              <a:solidFill>
                <a:srgbClr val="595959"/>
              </a:solidFill>
              <a:effectLst/>
              <a:latin typeface="Helvetica Neue"/>
            </a:endParaRPr>
          </a:p>
          <a:p>
            <a:endParaRPr lang="en-US" dirty="0">
              <a:solidFill>
                <a:srgbClr val="595959"/>
              </a:solidFill>
              <a:latin typeface="Helvetica Neue"/>
            </a:endParaRPr>
          </a:p>
          <a:p>
            <a:endParaRPr lang="en-US" dirty="0">
              <a:solidFill>
                <a:srgbClr val="595959"/>
              </a:solidFill>
              <a:latin typeface="Helvetica Neue"/>
            </a:endParaRPr>
          </a:p>
          <a:p>
            <a:endParaRPr lang="en-US" dirty="0">
              <a:solidFill>
                <a:srgbClr val="595959"/>
              </a:solidFill>
              <a:latin typeface="Helvetica Neue"/>
            </a:endParaRPr>
          </a:p>
          <a:p>
            <a:endParaRPr lang="en-US" dirty="0">
              <a:solidFill>
                <a:srgbClr val="595959"/>
              </a:solidFill>
              <a:latin typeface="Helvetica Neue"/>
            </a:endParaRPr>
          </a:p>
          <a:p>
            <a:endParaRPr lang="en-US" dirty="0">
              <a:solidFill>
                <a:srgbClr val="595959"/>
              </a:solidFill>
              <a:latin typeface="Helvetica Neue"/>
            </a:endParaRPr>
          </a:p>
        </p:txBody>
      </p:sp>
      <p:pic>
        <p:nvPicPr>
          <p:cNvPr id="6" name="Picture 5" descr="Chart, bar chart, histogram&#10;&#10;Description automatically generated">
            <a:extLst>
              <a:ext uri="{FF2B5EF4-FFF2-40B4-BE49-F238E27FC236}">
                <a16:creationId xmlns:a16="http://schemas.microsoft.com/office/drawing/2014/main" id="{60503A49-C64B-4450-921B-50F2F3B10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100" y="1163422"/>
            <a:ext cx="7054272" cy="48128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41840D-87EC-4DC0-A0F1-3CD06B801533}"/>
              </a:ext>
            </a:extLst>
          </p:cNvPr>
          <p:cNvSpPr txBox="1"/>
          <p:nvPr/>
        </p:nvSpPr>
        <p:spPr>
          <a:xfrm>
            <a:off x="88275" y="5699241"/>
            <a:ext cx="4697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95959"/>
                </a:solidFill>
                <a:latin typeface="Helvetica Neue"/>
              </a:rPr>
              <a:t>((Current Year – Previous Year ) / Previous Year) * 100 = % Growth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792046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2685</TotalTime>
  <Words>924</Words>
  <Application>Microsoft Office PowerPoint</Application>
  <PresentationFormat>Widescreen</PresentationFormat>
  <Paragraphs>228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Helvetica Neue</vt:lpstr>
      <vt:lpstr>Retrospect</vt:lpstr>
      <vt:lpstr>Audiobooks by Audible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Welch</dc:creator>
  <cp:lastModifiedBy>James Welch</cp:lastModifiedBy>
  <cp:revision>69</cp:revision>
  <dcterms:created xsi:type="dcterms:W3CDTF">2021-05-20T20:05:06Z</dcterms:created>
  <dcterms:modified xsi:type="dcterms:W3CDTF">2021-06-26T00:22:57Z</dcterms:modified>
</cp:coreProperties>
</file>