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0" r:id="rId1"/>
  </p:sldMasterIdLst>
  <p:notesMasterIdLst>
    <p:notesMasterId r:id="rId12"/>
  </p:notesMasterIdLst>
  <p:sldIdLst>
    <p:sldId id="256" r:id="rId2"/>
    <p:sldId id="267" r:id="rId3"/>
    <p:sldId id="268" r:id="rId4"/>
    <p:sldId id="261" r:id="rId5"/>
    <p:sldId id="260" r:id="rId6"/>
    <p:sldId id="265" r:id="rId7"/>
    <p:sldId id="266" r:id="rId8"/>
    <p:sldId id="26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3" autoAdjust="0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10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F24E8-B9FA-9A43-9D2A-697954AF8934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60D9D-778F-DD4E-A782-51FB023E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ED1A9C8-0571-8340-BA32-0A72E537DFB1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091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CDE3-9835-3745-8222-8CE4B093C52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7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517FB-6655-3540-849C-4C567C240836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9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DC96-4612-3544-8B3A-C2C29482CA57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291279-C535-F34B-AC77-4D3378984D5C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10870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E0DCF-7884-704A-A070-3ABD6B92F476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27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41962-9A2F-CD43-A7F8-C2CD9B7E42D5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2056E-D4D2-9C4E-B750-4F2976915A87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50B3-DC36-004E-9A1D-426523A9091B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602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D639AB-5771-C844-A2DE-59D0AD7A39A6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661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0517F5-6CCF-854C-91A0-BF5231EA9BC3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28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5928873-0154-4F4B-9591-6BA7ED7681D0}" type="datetime1">
              <a:rPr lang="en-US" smtClean="0"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15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7BCB-1EA0-2E4A-BA90-067C76442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Helvetica" pitchFamily="2" charset="0"/>
              </a:rPr>
              <a:t>A homebrewed freezer Management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2BC47-12E1-0440-96AE-DEC2A659F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 Shiny App by James Welch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8E6FD-0D46-A745-A91B-94966745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62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28F-2C9B-1643-8FC9-5B78F365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90472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0DCB-5189-184E-9774-31D30A6E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053431"/>
          </a:xfrm>
        </p:spPr>
        <p:txBody>
          <a:bodyPr/>
          <a:lstStyle/>
          <a:p>
            <a:r>
              <a:rPr lang="en-US" dirty="0"/>
              <a:t>Some design improvements:</a:t>
            </a:r>
          </a:p>
          <a:p>
            <a:pPr lvl="1"/>
            <a:r>
              <a:rPr lang="en-US" dirty="0"/>
              <a:t>Stricter validation of data entry</a:t>
            </a:r>
          </a:p>
          <a:p>
            <a:pPr lvl="1"/>
            <a:r>
              <a:rPr lang="en-US" dirty="0"/>
              <a:t>Easy multi-bag entries</a:t>
            </a:r>
          </a:p>
          <a:p>
            <a:pPr lvl="1"/>
            <a:r>
              <a:rPr lang="en-US" dirty="0"/>
              <a:t>Flexible data collection</a:t>
            </a:r>
          </a:p>
          <a:p>
            <a:pPr lvl="1"/>
            <a:r>
              <a:rPr lang="en-US" dirty="0"/>
              <a:t>Clear workflow for taking stock</a:t>
            </a:r>
          </a:p>
          <a:p>
            <a:r>
              <a:rPr lang="en-US" dirty="0"/>
              <a:t>More narrow data analysis features for different workflows.</a:t>
            </a:r>
          </a:p>
          <a:p>
            <a:r>
              <a:rPr lang="en-US" dirty="0"/>
              <a:t>Integration with other company “databases”.</a:t>
            </a:r>
          </a:p>
          <a:p>
            <a:r>
              <a:rPr lang="en-US" dirty="0"/>
              <a:t>Increased scale and flexibility for many different use cases could approach a useful product.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D9C12-63E4-9644-9E2F-3E10BD3A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28F-2C9B-1643-8FC9-5B78F365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874000" cy="108494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0DCB-5189-184E-9774-31D30A6E2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524" y="1849911"/>
            <a:ext cx="6529819" cy="4802502"/>
          </a:xfrm>
        </p:spPr>
        <p:txBody>
          <a:bodyPr>
            <a:normAutofit/>
          </a:bodyPr>
          <a:lstStyle/>
          <a:p>
            <a:r>
              <a:rPr lang="en-US" dirty="0"/>
              <a:t>Our company makes “Froyo”.</a:t>
            </a:r>
          </a:p>
          <a:p>
            <a:r>
              <a:rPr lang="en-US" dirty="0"/>
              <a:t>Froyo can be made with a variety of strains and is produced by one-of-six lines which can be pooled into a single batch.</a:t>
            </a:r>
          </a:p>
          <a:p>
            <a:r>
              <a:rPr lang="en-US" dirty="0"/>
              <a:t>One batch might require multiple storage containers before being placed in a freezer for long term storage. </a:t>
            </a:r>
          </a:p>
          <a:p>
            <a:r>
              <a:rPr lang="en-US" dirty="0"/>
              <a:t>These batches are then thawed and used by multiple groups. Some focus on specific strains, others experiment with multiple.</a:t>
            </a:r>
          </a:p>
          <a:p>
            <a:r>
              <a:rPr lang="en-US" dirty="0"/>
              <a:t>Production and usage are not tightly linked so the contents of the freezers constantly fluctuates.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710213-9931-7645-965C-3FEB510EEC13}"/>
              </a:ext>
            </a:extLst>
          </p:cNvPr>
          <p:cNvSpPr txBox="1">
            <a:spLocks/>
          </p:cNvSpPr>
          <p:nvPr/>
        </p:nvSpPr>
        <p:spPr>
          <a:xfrm>
            <a:off x="6907658" y="2286000"/>
            <a:ext cx="3786027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D60D0A-36A8-CC4F-8BE9-36E0C5359084}"/>
              </a:ext>
            </a:extLst>
          </p:cNvPr>
          <p:cNvGrpSpPr/>
          <p:nvPr/>
        </p:nvGrpSpPr>
        <p:grpSpPr>
          <a:xfrm>
            <a:off x="8894598" y="5725046"/>
            <a:ext cx="2793820" cy="808275"/>
            <a:chOff x="8616302" y="5153440"/>
            <a:chExt cx="3160643" cy="914400"/>
          </a:xfrm>
        </p:grpSpPr>
        <p:pic>
          <p:nvPicPr>
            <p:cNvPr id="12" name="Graphic 11" descr="Robot Hand with solid fill">
              <a:extLst>
                <a:ext uri="{FF2B5EF4-FFF2-40B4-BE49-F238E27FC236}">
                  <a16:creationId xmlns:a16="http://schemas.microsoft.com/office/drawing/2014/main" id="{ADEC0962-2906-A945-8D0F-69F14E03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16302" y="5153440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Robot Hand with solid fill">
              <a:extLst>
                <a:ext uri="{FF2B5EF4-FFF2-40B4-BE49-F238E27FC236}">
                  <a16:creationId xmlns:a16="http://schemas.microsoft.com/office/drawing/2014/main" id="{3F053F18-52A8-1A47-AEC9-9407C5065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9423" y="5153440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Robot Hand with solid fill">
              <a:extLst>
                <a:ext uri="{FF2B5EF4-FFF2-40B4-BE49-F238E27FC236}">
                  <a16:creationId xmlns:a16="http://schemas.microsoft.com/office/drawing/2014/main" id="{B694C9B3-EA90-A445-AF01-DE62CF908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62545" y="5153440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231D56-4822-8D41-9F9E-B1191B05AF65}"/>
              </a:ext>
            </a:extLst>
          </p:cNvPr>
          <p:cNvGrpSpPr/>
          <p:nvPr/>
        </p:nvGrpSpPr>
        <p:grpSpPr>
          <a:xfrm>
            <a:off x="9242227" y="3360703"/>
            <a:ext cx="2021136" cy="2021136"/>
            <a:chOff x="9054547" y="2332382"/>
            <a:chExt cx="2193235" cy="2193235"/>
          </a:xfrm>
        </p:grpSpPr>
        <p:pic>
          <p:nvPicPr>
            <p:cNvPr id="18" name="Graphic 17" descr="Filing Box Archive outline">
              <a:extLst>
                <a:ext uri="{FF2B5EF4-FFF2-40B4-BE49-F238E27FC236}">
                  <a16:creationId xmlns:a16="http://schemas.microsoft.com/office/drawing/2014/main" id="{6640BB82-DF27-4D41-88C0-06EB947FC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54547" y="2332382"/>
              <a:ext cx="2193235" cy="219323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A7D7D-B889-EB4F-9029-6B2538EF81F8}"/>
                </a:ext>
              </a:extLst>
            </p:cNvPr>
            <p:cNvSpPr/>
            <p:nvPr/>
          </p:nvSpPr>
          <p:spPr>
            <a:xfrm>
              <a:off x="9707217" y="3193774"/>
              <a:ext cx="986468" cy="609600"/>
            </a:xfrm>
            <a:prstGeom prst="rect">
              <a:avLst/>
            </a:prstGeom>
            <a:solidFill>
              <a:srgbClr val="EBE7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Snowflake with solid fill">
              <a:extLst>
                <a:ext uri="{FF2B5EF4-FFF2-40B4-BE49-F238E27FC236}">
                  <a16:creationId xmlns:a16="http://schemas.microsoft.com/office/drawing/2014/main" id="{D0C04C2B-A3F6-DB4F-9E39-5C0A6F6A7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07826" y="2998303"/>
              <a:ext cx="1126435" cy="112643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BE82B84-D804-594D-8B66-A09C30C9B388}"/>
              </a:ext>
            </a:extLst>
          </p:cNvPr>
          <p:cNvGrpSpPr/>
          <p:nvPr/>
        </p:nvGrpSpPr>
        <p:grpSpPr>
          <a:xfrm>
            <a:off x="8757292" y="1878977"/>
            <a:ext cx="3068430" cy="1116312"/>
            <a:chOff x="8331200" y="383878"/>
            <a:chExt cx="3546061" cy="1290077"/>
          </a:xfrm>
        </p:grpSpPr>
        <p:pic>
          <p:nvPicPr>
            <p:cNvPr id="24" name="Graphic 23" descr="Production with solid fill">
              <a:extLst>
                <a:ext uri="{FF2B5EF4-FFF2-40B4-BE49-F238E27FC236}">
                  <a16:creationId xmlns:a16="http://schemas.microsoft.com/office/drawing/2014/main" id="{C47A5903-2F9F-CA44-B348-1060257CC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31200" y="383878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Production with solid fill">
              <a:extLst>
                <a:ext uri="{FF2B5EF4-FFF2-40B4-BE49-F238E27FC236}">
                  <a16:creationId xmlns:a16="http://schemas.microsoft.com/office/drawing/2014/main" id="{771B5855-075F-9446-97CB-57D3F22F4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8420" y="487017"/>
              <a:ext cx="914400" cy="914400"/>
            </a:xfrm>
            <a:prstGeom prst="rect">
              <a:avLst/>
            </a:prstGeom>
          </p:spPr>
        </p:pic>
        <p:pic>
          <p:nvPicPr>
            <p:cNvPr id="26" name="Graphic 25" descr="Production with solid fill">
              <a:extLst>
                <a:ext uri="{FF2B5EF4-FFF2-40B4-BE49-F238E27FC236}">
                  <a16:creationId xmlns:a16="http://schemas.microsoft.com/office/drawing/2014/main" id="{3253D7D5-7BE5-7542-8C02-6D7269442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85640" y="623286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Production with solid fill">
              <a:extLst>
                <a:ext uri="{FF2B5EF4-FFF2-40B4-BE49-F238E27FC236}">
                  <a16:creationId xmlns:a16="http://schemas.microsoft.com/office/drawing/2014/main" id="{365BC0EA-BA17-BF49-AEC8-84CD1777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62861" y="759555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8DA46FE-16E1-9A4A-A280-F66B7F83B571}"/>
              </a:ext>
            </a:extLst>
          </p:cNvPr>
          <p:cNvGrpSpPr/>
          <p:nvPr/>
        </p:nvGrpSpPr>
        <p:grpSpPr>
          <a:xfrm>
            <a:off x="9285998" y="271302"/>
            <a:ext cx="2011018" cy="982397"/>
            <a:chOff x="9255719" y="44866"/>
            <a:chExt cx="2011018" cy="982397"/>
          </a:xfrm>
        </p:grpSpPr>
        <p:pic>
          <p:nvPicPr>
            <p:cNvPr id="30" name="Graphic 29" descr="Germ with solid fill">
              <a:extLst>
                <a:ext uri="{FF2B5EF4-FFF2-40B4-BE49-F238E27FC236}">
                  <a16:creationId xmlns:a16="http://schemas.microsoft.com/office/drawing/2014/main" id="{D0237B97-F2E2-324B-B0AF-6695EFE94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5719" y="44866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Germ with solid fill">
              <a:extLst>
                <a:ext uri="{FF2B5EF4-FFF2-40B4-BE49-F238E27FC236}">
                  <a16:creationId xmlns:a16="http://schemas.microsoft.com/office/drawing/2014/main" id="{321AC5E0-F8A9-D040-988A-A79346412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52337" y="112863"/>
              <a:ext cx="914400" cy="914400"/>
            </a:xfrm>
            <a:prstGeom prst="rect">
              <a:avLst/>
            </a:prstGeom>
          </p:spPr>
        </p:pic>
      </p:grpSp>
      <p:sp>
        <p:nvSpPr>
          <p:cNvPr id="34" name="Down Arrow 33">
            <a:extLst>
              <a:ext uri="{FF2B5EF4-FFF2-40B4-BE49-F238E27FC236}">
                <a16:creationId xmlns:a16="http://schemas.microsoft.com/office/drawing/2014/main" id="{CFDD8DED-35DA-624B-8F40-676AC128F8C9}"/>
              </a:ext>
            </a:extLst>
          </p:cNvPr>
          <p:cNvSpPr/>
          <p:nvPr/>
        </p:nvSpPr>
        <p:spPr>
          <a:xfrm>
            <a:off x="10022807" y="3066968"/>
            <a:ext cx="484632" cy="5874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71DE2E5D-6131-7A4A-90C6-C86B8B4918D1}"/>
              </a:ext>
            </a:extLst>
          </p:cNvPr>
          <p:cNvSpPr/>
          <p:nvPr/>
        </p:nvSpPr>
        <p:spPr>
          <a:xfrm>
            <a:off x="10010479" y="5137577"/>
            <a:ext cx="484632" cy="5874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82D9E57C-1E45-4645-9012-35759C1E0912}"/>
              </a:ext>
            </a:extLst>
          </p:cNvPr>
          <p:cNvSpPr/>
          <p:nvPr/>
        </p:nvSpPr>
        <p:spPr>
          <a:xfrm>
            <a:off x="10033105" y="1285958"/>
            <a:ext cx="484632" cy="58746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F0372-35F3-D74A-89EB-07FF13F9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08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ED6-29CB-44F9-A262-98D184B2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FEE3B1-0294-4EBB-A856-114BDA8495E7}"/>
              </a:ext>
            </a:extLst>
          </p:cNvPr>
          <p:cNvGrpSpPr/>
          <p:nvPr/>
        </p:nvGrpSpPr>
        <p:grpSpPr>
          <a:xfrm>
            <a:off x="1704428" y="2811033"/>
            <a:ext cx="9969291" cy="2738170"/>
            <a:chOff x="1704428" y="2811033"/>
            <a:chExt cx="9969291" cy="273817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21C234C-1580-4057-B9B9-C24584F397BF}"/>
                </a:ext>
              </a:extLst>
            </p:cNvPr>
            <p:cNvGrpSpPr/>
            <p:nvPr/>
          </p:nvGrpSpPr>
          <p:grpSpPr>
            <a:xfrm>
              <a:off x="9867595" y="3028472"/>
              <a:ext cx="1806124" cy="1616550"/>
              <a:chOff x="9288408" y="4239040"/>
              <a:chExt cx="2043265" cy="1828800"/>
            </a:xfrm>
          </p:grpSpPr>
          <p:pic>
            <p:nvPicPr>
              <p:cNvPr id="9" name="Graphic 8" descr="Robot Hand with solid fill">
                <a:extLst>
                  <a:ext uri="{FF2B5EF4-FFF2-40B4-BE49-F238E27FC236}">
                    <a16:creationId xmlns:a16="http://schemas.microsoft.com/office/drawing/2014/main" id="{FD72F708-7686-44EB-A3ED-365457481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288408" y="42390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aphic 9" descr="Robot Hand with solid fill">
                <a:extLst>
                  <a:ext uri="{FF2B5EF4-FFF2-40B4-BE49-F238E27FC236}">
                    <a16:creationId xmlns:a16="http://schemas.microsoft.com/office/drawing/2014/main" id="{6BD1D384-B41F-438B-B8C0-613761D37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9423" y="515344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Graphic 10" descr="Robot Hand with solid fill">
                <a:extLst>
                  <a:ext uri="{FF2B5EF4-FFF2-40B4-BE49-F238E27FC236}">
                    <a16:creationId xmlns:a16="http://schemas.microsoft.com/office/drawing/2014/main" id="{459D171D-A788-4F8C-841A-ECB8C57A3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417273" y="4350266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0AA33C-523B-42E7-8A8B-ACE608A0EC7A}"/>
                </a:ext>
              </a:extLst>
            </p:cNvPr>
            <p:cNvGrpSpPr/>
            <p:nvPr/>
          </p:nvGrpSpPr>
          <p:grpSpPr>
            <a:xfrm>
              <a:off x="6921336" y="2811033"/>
              <a:ext cx="2021136" cy="2021136"/>
              <a:chOff x="9054547" y="2332382"/>
              <a:chExt cx="2193235" cy="2193235"/>
            </a:xfrm>
          </p:grpSpPr>
          <p:pic>
            <p:nvPicPr>
              <p:cNvPr id="13" name="Graphic 12" descr="Filing Box Archive outline">
                <a:extLst>
                  <a:ext uri="{FF2B5EF4-FFF2-40B4-BE49-F238E27FC236}">
                    <a16:creationId xmlns:a16="http://schemas.microsoft.com/office/drawing/2014/main" id="{3C359DED-E88C-420D-944D-93C2BFDF9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54547" y="2332382"/>
                <a:ext cx="2193235" cy="2193235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102B1B-A6B3-464C-88C8-1EA847FF6CCE}"/>
                  </a:ext>
                </a:extLst>
              </p:cNvPr>
              <p:cNvSpPr/>
              <p:nvPr/>
            </p:nvSpPr>
            <p:spPr>
              <a:xfrm>
                <a:off x="9707217" y="3193774"/>
                <a:ext cx="986468" cy="609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Graphic 14" descr="Snowflake with solid fill">
                <a:extLst>
                  <a:ext uri="{FF2B5EF4-FFF2-40B4-BE49-F238E27FC236}">
                    <a16:creationId xmlns:a16="http://schemas.microsoft.com/office/drawing/2014/main" id="{E7894492-BE62-44DB-9354-C3BE3432D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587947" y="3046760"/>
                <a:ext cx="1126435" cy="1126435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63B8CC2-3ADD-4686-8403-A0D0BFBEF1A9}"/>
                </a:ext>
              </a:extLst>
            </p:cNvPr>
            <p:cNvGrpSpPr/>
            <p:nvPr/>
          </p:nvGrpSpPr>
          <p:grpSpPr>
            <a:xfrm>
              <a:off x="4109229" y="3015220"/>
              <a:ext cx="2094520" cy="1612763"/>
              <a:chOff x="8331200" y="383878"/>
              <a:chExt cx="2420552" cy="1863805"/>
            </a:xfrm>
          </p:grpSpPr>
          <p:pic>
            <p:nvPicPr>
              <p:cNvPr id="17" name="Graphic 16" descr="Production with solid fill">
                <a:extLst>
                  <a:ext uri="{FF2B5EF4-FFF2-40B4-BE49-F238E27FC236}">
                    <a16:creationId xmlns:a16="http://schemas.microsoft.com/office/drawing/2014/main" id="{15B86452-75C7-4792-8AF2-EEABB3BA9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31200" y="38387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Graphic 17" descr="Production with solid fill">
                <a:extLst>
                  <a:ext uri="{FF2B5EF4-FFF2-40B4-BE49-F238E27FC236}">
                    <a16:creationId xmlns:a16="http://schemas.microsoft.com/office/drawing/2014/main" id="{E9B10C40-8358-413C-9016-827A1299E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754850" y="126514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Graphic 18" descr="Production with solid fill">
                <a:extLst>
                  <a:ext uri="{FF2B5EF4-FFF2-40B4-BE49-F238E27FC236}">
                    <a16:creationId xmlns:a16="http://schemas.microsoft.com/office/drawing/2014/main" id="{9A3A4FE7-3D55-417B-B798-50938410F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322067" y="4870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Production with solid fill">
                <a:extLst>
                  <a:ext uri="{FF2B5EF4-FFF2-40B4-BE49-F238E27FC236}">
                    <a16:creationId xmlns:a16="http://schemas.microsoft.com/office/drawing/2014/main" id="{19B5F019-2F8F-49E9-BD5A-6EC475CFF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837352" y="133328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BAA6887-4308-44F9-B614-119740FA49B6}"/>
                </a:ext>
              </a:extLst>
            </p:cNvPr>
            <p:cNvGrpSpPr/>
            <p:nvPr/>
          </p:nvGrpSpPr>
          <p:grpSpPr>
            <a:xfrm>
              <a:off x="1704428" y="3135801"/>
              <a:ext cx="1517061" cy="1371600"/>
              <a:chOff x="9255719" y="44866"/>
              <a:chExt cx="1517061" cy="1371600"/>
            </a:xfrm>
          </p:grpSpPr>
          <p:pic>
            <p:nvPicPr>
              <p:cNvPr id="22" name="Graphic 21" descr="Germ with solid fill">
                <a:extLst>
                  <a:ext uri="{FF2B5EF4-FFF2-40B4-BE49-F238E27FC236}">
                    <a16:creationId xmlns:a16="http://schemas.microsoft.com/office/drawing/2014/main" id="{C2AF6715-D0AC-4F4E-8E8D-155502B0F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255719" y="4486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3" name="Graphic 22" descr="Germ with solid fill">
                <a:extLst>
                  <a:ext uri="{FF2B5EF4-FFF2-40B4-BE49-F238E27FC236}">
                    <a16:creationId xmlns:a16="http://schemas.microsoft.com/office/drawing/2014/main" id="{F2512897-D0C5-4E9C-8C40-3DC18DC600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58380" y="502066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Down Arrow 33">
              <a:extLst>
                <a:ext uri="{FF2B5EF4-FFF2-40B4-BE49-F238E27FC236}">
                  <a16:creationId xmlns:a16="http://schemas.microsoft.com/office/drawing/2014/main" id="{42AB48EF-3AC6-464E-B079-3228D0BAE375}"/>
                </a:ext>
              </a:extLst>
            </p:cNvPr>
            <p:cNvSpPr/>
            <p:nvPr/>
          </p:nvSpPr>
          <p:spPr>
            <a:xfrm rot="16200000">
              <a:off x="6330585" y="3527867"/>
              <a:ext cx="484632" cy="58746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34">
              <a:extLst>
                <a:ext uri="{FF2B5EF4-FFF2-40B4-BE49-F238E27FC236}">
                  <a16:creationId xmlns:a16="http://schemas.microsoft.com/office/drawing/2014/main" id="{720B4780-35D4-4A1A-A711-5D66E1E179B8}"/>
                </a:ext>
              </a:extLst>
            </p:cNvPr>
            <p:cNvSpPr/>
            <p:nvPr/>
          </p:nvSpPr>
          <p:spPr>
            <a:xfrm rot="16200000">
              <a:off x="3518479" y="3649052"/>
              <a:ext cx="484632" cy="58746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35">
              <a:extLst>
                <a:ext uri="{FF2B5EF4-FFF2-40B4-BE49-F238E27FC236}">
                  <a16:creationId xmlns:a16="http://schemas.microsoft.com/office/drawing/2014/main" id="{D9F968C5-1D5B-4FEA-A1EC-44ED4E4EE0FE}"/>
                </a:ext>
              </a:extLst>
            </p:cNvPr>
            <p:cNvSpPr/>
            <p:nvPr/>
          </p:nvSpPr>
          <p:spPr>
            <a:xfrm rot="16200000">
              <a:off x="8995018" y="3626184"/>
              <a:ext cx="484632" cy="587469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47396D0-AFC9-42F3-B512-06ADE79B34F8}"/>
                </a:ext>
              </a:extLst>
            </p:cNvPr>
            <p:cNvSpPr txBox="1"/>
            <p:nvPr/>
          </p:nvSpPr>
          <p:spPr>
            <a:xfrm>
              <a:off x="1852246" y="4902872"/>
              <a:ext cx="12618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Strains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4E101-EA22-4CA0-91F7-EF389EBA1AFF}"/>
                </a:ext>
              </a:extLst>
            </p:cNvPr>
            <p:cNvSpPr txBox="1"/>
            <p:nvPr/>
          </p:nvSpPr>
          <p:spPr>
            <a:xfrm>
              <a:off x="3977897" y="4902872"/>
              <a:ext cx="2768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Production Lines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8CD74A-A901-48A0-9BB1-D7492D3E92A1}"/>
                </a:ext>
              </a:extLst>
            </p:cNvPr>
            <p:cNvSpPr txBox="1"/>
            <p:nvPr/>
          </p:nvSpPr>
          <p:spPr>
            <a:xfrm>
              <a:off x="7252872" y="4902872"/>
              <a:ext cx="1358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Storage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CA6EDD-54D8-471C-AC16-C7816584D3A2}"/>
                </a:ext>
              </a:extLst>
            </p:cNvPr>
            <p:cNvSpPr txBox="1"/>
            <p:nvPr/>
          </p:nvSpPr>
          <p:spPr>
            <a:xfrm>
              <a:off x="9724327" y="4718206"/>
              <a:ext cx="19030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Processing </a:t>
              </a:r>
            </a:p>
            <a:p>
              <a:pPr algn="ctr"/>
              <a:r>
                <a:rPr lang="en-US" sz="2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&amp; R&amp;D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9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28F-2C9B-1643-8FC9-5B78F365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90472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0DCB-5189-184E-9774-31D30A6E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current approach, an excel sheet, does not adequately address our problems.</a:t>
            </a:r>
          </a:p>
          <a:p>
            <a:pPr lvl="1"/>
            <a:r>
              <a:rPr lang="en-US" dirty="0"/>
              <a:t>Manual data entry leads to non-standard entries.</a:t>
            </a:r>
          </a:p>
          <a:p>
            <a:pPr lvl="1"/>
            <a:r>
              <a:rPr lang="en-US" dirty="0"/>
              <a:t>Tracked values drift from actual contents.</a:t>
            </a:r>
          </a:p>
          <a:p>
            <a:pPr lvl="1"/>
            <a:r>
              <a:rPr lang="en-US" dirty="0"/>
              <a:t>Some batches are not tracked or persist in database.</a:t>
            </a:r>
          </a:p>
          <a:p>
            <a:pPr lvl="1"/>
            <a:r>
              <a:rPr lang="en-US" dirty="0"/>
              <a:t>Version conflict on Dropbox is surprisingly common.</a:t>
            </a:r>
          </a:p>
          <a:p>
            <a:pPr lvl="1"/>
            <a:endParaRPr lang="en-US" dirty="0"/>
          </a:p>
          <a:p>
            <a:r>
              <a:rPr lang="en-US" dirty="0"/>
              <a:t>After understanding the problem, we want to get a better understanding of what stakeholders want to use.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CD176-55E7-9444-A4F7-3B3D88D0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9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94F2-BF29-CE4E-8978-626FACBCA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en-US" dirty="0"/>
              <a:t>Stakeholder Priorities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8A7C1-78DB-5B4B-B38A-CBEE52B6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5402" y="1477513"/>
            <a:ext cx="4443984" cy="823912"/>
          </a:xfrm>
        </p:spPr>
        <p:txBody>
          <a:bodyPr/>
          <a:lstStyle/>
          <a:p>
            <a:r>
              <a:rPr lang="en-US" dirty="0"/>
              <a:t>Managers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8CD80-2018-E448-9C42-9FD75BF0D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5402" y="2637798"/>
            <a:ext cx="4529044" cy="3818229"/>
          </a:xfrm>
        </p:spPr>
        <p:txBody>
          <a:bodyPr>
            <a:normAutofit/>
          </a:bodyPr>
          <a:lstStyle/>
          <a:p>
            <a:r>
              <a:rPr lang="en-US" dirty="0"/>
              <a:t>Tracking of how material is being used and by whom.</a:t>
            </a:r>
          </a:p>
          <a:p>
            <a:r>
              <a:rPr lang="en-US" dirty="0"/>
              <a:t>Reason for removal.</a:t>
            </a:r>
          </a:p>
          <a:p>
            <a:r>
              <a:rPr lang="en-US" dirty="0"/>
              <a:t>Clear understanding of weight of material available.</a:t>
            </a:r>
          </a:p>
          <a:p>
            <a:r>
              <a:rPr lang="en-US" dirty="0"/>
              <a:t>Run Charts to predict needs of material.</a:t>
            </a:r>
          </a:p>
          <a:p>
            <a:r>
              <a:rPr lang="en-US" dirty="0"/>
              <a:t>No data loss if Shiny app is not maintained.</a:t>
            </a:r>
          </a:p>
          <a:p>
            <a:r>
              <a:rPr lang="en-US" dirty="0"/>
              <a:t>Wide ranging database integrations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DDE22-5067-D74A-B9EF-1FF91098A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8816" y="1477513"/>
            <a:ext cx="4443984" cy="823912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B3E38-893C-1B48-9555-5F79392E8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8816" y="2637798"/>
            <a:ext cx="4529044" cy="3818225"/>
          </a:xfrm>
        </p:spPr>
        <p:txBody>
          <a:bodyPr>
            <a:normAutofit/>
          </a:bodyPr>
          <a:lstStyle/>
          <a:p>
            <a:r>
              <a:rPr lang="en-US" dirty="0"/>
              <a:t>Standardization in sample name and locations.</a:t>
            </a:r>
          </a:p>
          <a:p>
            <a:r>
              <a:rPr lang="en-US" dirty="0"/>
              <a:t>Ease of batch entry and modification.</a:t>
            </a:r>
          </a:p>
          <a:p>
            <a:r>
              <a:rPr lang="en-US" dirty="0"/>
              <a:t>One-click to remove bags of material.</a:t>
            </a:r>
          </a:p>
          <a:p>
            <a:r>
              <a:rPr lang="en-US" dirty="0"/>
              <a:t>Understand who else might need material.</a:t>
            </a:r>
          </a:p>
          <a:p>
            <a:r>
              <a:rPr lang="en-US" dirty="0"/>
              <a:t>Age of available material.</a:t>
            </a:r>
          </a:p>
          <a:p>
            <a:r>
              <a:rPr lang="en-US" dirty="0"/>
              <a:t>Integrating process measurements into database.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180F9-284A-024D-91C0-1891BE2AB81B}"/>
              </a:ext>
            </a:extLst>
          </p:cNvPr>
          <p:cNvCxnSpPr>
            <a:cxnSpLocks/>
          </p:cNvCxnSpPr>
          <p:nvPr/>
        </p:nvCxnSpPr>
        <p:spPr>
          <a:xfrm>
            <a:off x="6528816" y="2346348"/>
            <a:ext cx="452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7E6D18-ABE1-3442-B433-4E94C1C3E35C}"/>
              </a:ext>
            </a:extLst>
          </p:cNvPr>
          <p:cNvCxnSpPr>
            <a:cxnSpLocks/>
          </p:cNvCxnSpPr>
          <p:nvPr/>
        </p:nvCxnSpPr>
        <p:spPr>
          <a:xfrm>
            <a:off x="1371600" y="2346348"/>
            <a:ext cx="4526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ross 12">
            <a:extLst>
              <a:ext uri="{FF2B5EF4-FFF2-40B4-BE49-F238E27FC236}">
                <a16:creationId xmlns:a16="http://schemas.microsoft.com/office/drawing/2014/main" id="{B9861973-51DE-9248-BDC4-A820A5343197}"/>
              </a:ext>
            </a:extLst>
          </p:cNvPr>
          <p:cNvSpPr/>
          <p:nvPr/>
        </p:nvSpPr>
        <p:spPr>
          <a:xfrm rot="2709368">
            <a:off x="6542180" y="5743200"/>
            <a:ext cx="310191" cy="310191"/>
          </a:xfrm>
          <a:prstGeom prst="plus">
            <a:avLst>
              <a:gd name="adj" fmla="val 3180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1D010A9E-D5D8-134A-A110-53821FA84E23}"/>
              </a:ext>
            </a:extLst>
          </p:cNvPr>
          <p:cNvSpPr/>
          <p:nvPr/>
        </p:nvSpPr>
        <p:spPr>
          <a:xfrm rot="2709368">
            <a:off x="1405156" y="6023241"/>
            <a:ext cx="310191" cy="310191"/>
          </a:xfrm>
          <a:prstGeom prst="plus">
            <a:avLst>
              <a:gd name="adj" fmla="val 3180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AE9E5-7567-CA4F-B4CA-8A360FF2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6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7EFB-84B9-2640-A9BB-DBC03490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5EEA9-DB90-C046-BC1F-1A4D66497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4038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Lab environment specific solutions</a:t>
            </a:r>
          </a:p>
          <a:p>
            <a:pPr lvl="1"/>
            <a:r>
              <a:rPr lang="en-US" dirty="0"/>
              <a:t>Two systems are already in use.</a:t>
            </a:r>
          </a:p>
          <a:p>
            <a:pPr lvl="1"/>
            <a:r>
              <a:rPr lang="en-US" dirty="0"/>
              <a:t>In-house systems are inadequate or too costly.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Actual database software</a:t>
            </a:r>
          </a:p>
          <a:p>
            <a:pPr lvl="1"/>
            <a:r>
              <a:rPr lang="en-US" dirty="0"/>
              <a:t>Specially built for this exact purpose.</a:t>
            </a:r>
          </a:p>
          <a:p>
            <a:pPr lvl="1"/>
            <a:r>
              <a:rPr lang="en-US" dirty="0"/>
              <a:t>Tech-hesitancy is a strong force.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Microsoft Access</a:t>
            </a:r>
          </a:p>
          <a:p>
            <a:pPr lvl="1"/>
            <a:r>
              <a:rPr lang="en-US" dirty="0"/>
              <a:t>Get integrations with other Microsoft Office tools.</a:t>
            </a:r>
          </a:p>
          <a:p>
            <a:pPr lvl="1"/>
            <a:r>
              <a:rPr lang="en-US" dirty="0"/>
              <a:t>Mobile solutions are a strong plus in lab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D5F7-E1AC-BE4A-8846-72E7DFD9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9513DE1-CE86-BB45-A996-CA8E9BDF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6716" y="3125431"/>
            <a:ext cx="1342104" cy="1342104"/>
          </a:xfrm>
          <a:prstGeom prst="rect">
            <a:avLst/>
          </a:prstGeom>
        </p:spPr>
      </p:pic>
      <p:pic>
        <p:nvPicPr>
          <p:cNvPr id="8" name="Graphic 7" descr="Internet Of Things with solid fill">
            <a:extLst>
              <a:ext uri="{FF2B5EF4-FFF2-40B4-BE49-F238E27FC236}">
                <a16:creationId xmlns:a16="http://schemas.microsoft.com/office/drawing/2014/main" id="{A4C30C32-4EBF-CC46-BEDD-C031642C4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6716" y="1630313"/>
            <a:ext cx="1342104" cy="1342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5E469C-258C-EC47-B647-E71E47173FF1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75000"/>
          </a:blip>
          <a:stretch>
            <a:fillRect/>
          </a:stretch>
        </p:blipFill>
        <p:spPr>
          <a:xfrm>
            <a:off x="9784184" y="4686301"/>
            <a:ext cx="1367168" cy="13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2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6908-33A6-B540-B998-7A714BF1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678615"/>
            <a:ext cx="3855720" cy="215788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take a look…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49E4669-1875-6F43-A53C-935114EA8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7"/>
          <a:stretch/>
        </p:blipFill>
        <p:spPr>
          <a:xfrm>
            <a:off x="5520267" y="0"/>
            <a:ext cx="6671733" cy="6858000"/>
          </a:xfrm>
          <a:prstGeom prst="rect">
            <a:avLst/>
          </a:prstGeom>
        </p:spPr>
      </p:pic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BEFE495C-DF8E-7E40-875A-EE02CA5EC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19610">
            <a:off x="7700824" y="3316836"/>
            <a:ext cx="4299720" cy="42997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E5F94-CB54-764F-827C-AFB6255A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19ED6-29CB-44F9-A262-98D184B2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4EBDAB-2174-4680-AED5-44DAADB9C6F3}"/>
              </a:ext>
            </a:extLst>
          </p:cNvPr>
          <p:cNvGrpSpPr/>
          <p:nvPr/>
        </p:nvGrpSpPr>
        <p:grpSpPr>
          <a:xfrm>
            <a:off x="2502607" y="480646"/>
            <a:ext cx="6130378" cy="4855754"/>
            <a:chOff x="2502607" y="480646"/>
            <a:chExt cx="6130378" cy="485575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5BE0093-5FEE-45D5-8D04-AB7371373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2607" y="480646"/>
              <a:ext cx="2973009" cy="4855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AA3106A1-BFF1-4C69-9E8E-020DE949E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4307" y="480646"/>
              <a:ext cx="2888678" cy="4855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6567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5128F-2C9B-1643-8FC9-5B78F365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9047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0DCB-5189-184E-9774-31D30A6E2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Solves problems spawned from current system.</a:t>
            </a:r>
          </a:p>
          <a:p>
            <a:r>
              <a:rPr lang="en-US" dirty="0"/>
              <a:t>All (reasonable) priorities from stakeholders were addressed.</a:t>
            </a:r>
          </a:p>
          <a:p>
            <a:r>
              <a:rPr lang="en-US" dirty="0"/>
              <a:t>Shiny app makes visualization, data entry, and updating easy.</a:t>
            </a:r>
          </a:p>
          <a:p>
            <a:pPr lvl="1"/>
            <a:r>
              <a:rPr lang="en-US" dirty="0"/>
              <a:t>Designed for usage by personnel without training.</a:t>
            </a:r>
          </a:p>
          <a:p>
            <a:pPr lvl="1"/>
            <a:r>
              <a:rPr lang="en-US" dirty="0"/>
              <a:t>Can be implemented over internet with static excel sheets.</a:t>
            </a:r>
          </a:p>
          <a:p>
            <a:pPr lvl="1"/>
            <a:r>
              <a:rPr lang="en-US" dirty="0"/>
              <a:t>All features work on mobile. </a:t>
            </a:r>
          </a:p>
          <a:p>
            <a:endParaRPr lang="en-US" dirty="0"/>
          </a:p>
          <a:p>
            <a:r>
              <a:rPr lang="en-US" dirty="0"/>
              <a:t>With approval our team can begin using this solution today.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9C41-2D19-FD48-859A-5D5A3084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5499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{687FDF8E-D33C-E94E-B6DF-40F1DF3C5633}tf10001072</Template>
  <TotalTime>2173</TotalTime>
  <Words>454</Words>
  <Application>Microsoft Office PowerPoint</Application>
  <PresentationFormat>Widescreen</PresentationFormat>
  <Paragraphs>77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Helvetica</vt:lpstr>
      <vt:lpstr>Open Sans</vt:lpstr>
      <vt:lpstr>Crop</vt:lpstr>
      <vt:lpstr>A homebrewed freezer Management App</vt:lpstr>
      <vt:lpstr>Background</vt:lpstr>
      <vt:lpstr>PowerPoint Presentation</vt:lpstr>
      <vt:lpstr>The Problem</vt:lpstr>
      <vt:lpstr>Stakeholder Priorities</vt:lpstr>
      <vt:lpstr>Other Solutions</vt:lpstr>
      <vt:lpstr>Let’s take a look…</vt:lpstr>
      <vt:lpstr>PowerPoint Presentation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homebrewed freezer Management App</dc:title>
  <dc:creator>James Welch</dc:creator>
  <cp:lastModifiedBy>James Welch</cp:lastModifiedBy>
  <cp:revision>30</cp:revision>
  <dcterms:created xsi:type="dcterms:W3CDTF">2021-03-22T18:06:19Z</dcterms:created>
  <dcterms:modified xsi:type="dcterms:W3CDTF">2021-04-25T20:50:51Z</dcterms:modified>
</cp:coreProperties>
</file>