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5"/>
  </p:notesMasterIdLst>
  <p:sldIdLst>
    <p:sldId id="256" r:id="rId2"/>
    <p:sldId id="278" r:id="rId3"/>
    <p:sldId id="257" r:id="rId4"/>
    <p:sldId id="279" r:id="rId5"/>
    <p:sldId id="280" r:id="rId6"/>
    <p:sldId id="281" r:id="rId7"/>
    <p:sldId id="260" r:id="rId8"/>
    <p:sldId id="274" r:id="rId9"/>
    <p:sldId id="264" r:id="rId10"/>
    <p:sldId id="261" r:id="rId11"/>
    <p:sldId id="262" r:id="rId12"/>
    <p:sldId id="263" r:id="rId13"/>
    <p:sldId id="266" r:id="rId14"/>
    <p:sldId id="275" r:id="rId15"/>
    <p:sldId id="265" r:id="rId16"/>
    <p:sldId id="269" r:id="rId17"/>
    <p:sldId id="270" r:id="rId18"/>
    <p:sldId id="271" r:id="rId19"/>
    <p:sldId id="276" r:id="rId20"/>
    <p:sldId id="268" r:id="rId21"/>
    <p:sldId id="283" r:id="rId22"/>
    <p:sldId id="267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9155-8C15-4111-8F2A-1ED45D93EB7E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AF42-1CD8-4C82-98CF-FF40EA4E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D4C4-1B73-4C89-8E57-5C04E1D78C46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5BEE-3CA5-4787-88E9-2D6CC218F06A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D351-F275-4A77-8AB7-354B3BF9EA63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A-C32A-4F21-9787-03412F6F350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B7CC-7DC5-4546-A686-5B9BBB465C82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09E-B487-4950-B0B2-8813FA434184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39AA-A281-4BF8-A195-7FB76B0FFA95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91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EE1-FF4C-44A4-B569-86077A571B7D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8DA4-76FD-4B62-B0D3-9E3A679BFCBF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76F81-728D-4C7F-B40A-DEA8A07CE1A3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1-E412-4C5F-94B2-2202DCC53029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F39AA-A281-4BF8-A195-7FB76B0FFA9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E39F61-0304-47E3-BFDC-35A73E207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Detecting the Red Flags of Fraud in Medicare Claims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James Welch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BECB-A284-4B27-8B56-294A332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10" y="6459785"/>
            <a:ext cx="7255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413C96-07C4-489F-9F6F-0C7962B64FAD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AB9BB7B3-9CB6-4221-8993-23E720D6A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r="5039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E7B3B-A156-4356-BF35-7825C428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4B9C-0613-433A-B08B-16243308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500AB-B81C-4AAF-92B9-E1C7B1C6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10</a:t>
            </a:fld>
            <a:endParaRPr lang="en-US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21A5977-32A4-44F0-8BA7-2F291F8B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66" y="1498181"/>
            <a:ext cx="4966791" cy="49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01BC-1181-4637-8ACE-A1D5A686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6EDA5DE2-ECCC-4BE8-82ED-A6FC93C30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4" y="647437"/>
            <a:ext cx="5046295" cy="336419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D6057-121C-4953-B41B-B4D77C40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11</a:t>
            </a:fld>
            <a:endParaRPr lang="en-US"/>
          </a:p>
        </p:txBody>
      </p:sp>
      <p:pic>
        <p:nvPicPr>
          <p:cNvPr id="4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68F7F053-16DD-4C28-BF80-8F989FA16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716"/>
            <a:ext cx="4945498" cy="3296999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96FFD8A-94B1-49DF-993A-83DF697DB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70" y="3429000"/>
            <a:ext cx="6029145" cy="40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51E-246A-4AD8-81E6-6FA8E8A7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16AB-206C-4966-A5FD-467A68A6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24BBA-CB5B-46E2-A255-0DF1C13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3E65-D82C-4C67-BC8C-7FCDB6E0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Features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2638456-27B7-463F-82AB-59AA9308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4C25DE0-9F01-4141-9C10-8B1136C1F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817"/>
            <a:ext cx="5229594" cy="3486397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78BEFBE-128D-4635-A6DD-9B3A0828A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02" y="2315817"/>
            <a:ext cx="5229594" cy="34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3E65-D82C-4C67-BC8C-7FCDB6E0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Features / Protected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A3359-1E09-4F62-B90B-CD3C98D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CBFA51F-8AE6-4C9A-920D-E091A033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68" y="2239812"/>
            <a:ext cx="4490099" cy="29934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3577DFE-B4C2-45D9-B766-13FE3CD2F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78" y="2239812"/>
            <a:ext cx="4542574" cy="30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2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B54D-3429-4FA6-ABE7-C551731B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C35F-4312-4AA3-81E6-F6567693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13B5-639D-4CBC-9A42-8347D333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2D79-AE96-4598-9368-17A77692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 via SMOTE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FFCCDA-FB22-4613-9000-861703CD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Claims is more balanced than Providers</a:t>
            </a:r>
          </a:p>
          <a:p>
            <a:r>
              <a:rPr lang="en-US" dirty="0"/>
              <a:t>Balancing classes increases out-of-box accuracy (right word?)</a:t>
            </a:r>
          </a:p>
          <a:p>
            <a:r>
              <a:rPr lang="en-US" dirty="0"/>
              <a:t>Advantages of SMOTE-NC and  SMOTE-Tomek.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BFA24C-14FA-4756-B92A-F5D75256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27CAAA8-8592-41B8-B9D0-54D4FF92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2374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4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D0D8-9B6C-4968-95CC-F3E16320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8FE0-6E21-4F83-9C6A-A6852B4F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provided by SMOTE increases accuracy.</a:t>
            </a:r>
          </a:p>
          <a:p>
            <a:r>
              <a:rPr lang="en-US" dirty="0"/>
              <a:t>____ is best out of SMTOE methods</a:t>
            </a:r>
          </a:p>
          <a:p>
            <a:r>
              <a:rPr lang="en-US" dirty="0"/>
              <a:t>___ is best out of models</a:t>
            </a:r>
          </a:p>
          <a:p>
            <a:endParaRPr lang="en-US" dirty="0"/>
          </a:p>
          <a:p>
            <a:r>
              <a:rPr lang="en-US" dirty="0"/>
              <a:t>Used for hyperparameter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0BC4-1B3B-4DAC-9C62-61521237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6E93-2D44-41FA-8AE6-4A5EA5C3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0DE0-2AB7-44D0-A02A-7C5ECDF7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574" cy="4351338"/>
          </a:xfrm>
        </p:spPr>
        <p:txBody>
          <a:bodyPr/>
          <a:lstStyle/>
          <a:p>
            <a:r>
              <a:rPr lang="en-US" dirty="0"/>
              <a:t>After tuning, the model shows…</a:t>
            </a:r>
          </a:p>
          <a:p>
            <a:endParaRPr lang="en-US" dirty="0"/>
          </a:p>
          <a:p>
            <a:r>
              <a:rPr lang="en-US" dirty="0"/>
              <a:t>False positives are okay since we expect most claims are fine… False negatives mean we 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52EC0F-6110-4C7D-8E17-333FC77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CC98CCA-C649-478B-85E1-9DD5AF02CBD6}"/>
              </a:ext>
            </a:extLst>
          </p:cNvPr>
          <p:cNvGrpSpPr/>
          <p:nvPr/>
        </p:nvGrpSpPr>
        <p:grpSpPr>
          <a:xfrm>
            <a:off x="1361515" y="2066258"/>
            <a:ext cx="3280454" cy="3134449"/>
            <a:chOff x="1394801" y="1359604"/>
            <a:chExt cx="5029200" cy="4805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1001E8-1084-497B-BA68-7B8E3500A078}"/>
                </a:ext>
              </a:extLst>
            </p:cNvPr>
            <p:cNvSpPr/>
            <p:nvPr/>
          </p:nvSpPr>
          <p:spPr>
            <a:xfrm>
              <a:off x="1394801" y="1359604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4846A6-FC8A-468A-95AF-439941B666E9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909401" y="1359604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25FA22-5296-4A48-8B90-23D4D8F2679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1394801" y="3762286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A8FA48-F735-4CEE-B556-11589F509F82}"/>
              </a:ext>
            </a:extLst>
          </p:cNvPr>
          <p:cNvSpPr txBox="1"/>
          <p:nvPr/>
        </p:nvSpPr>
        <p:spPr>
          <a:xfrm>
            <a:off x="3250825" y="1315917"/>
            <a:ext cx="133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Fraudulent provider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E969E-BEA9-47CD-86D9-0B9376775AAB}"/>
              </a:ext>
            </a:extLst>
          </p:cNvPr>
          <p:cNvSpPr txBox="1"/>
          <p:nvPr/>
        </p:nvSpPr>
        <p:spPr>
          <a:xfrm>
            <a:off x="1721143" y="1367922"/>
            <a:ext cx="11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97B3C-E950-4224-A2B7-5CAA2B609201}"/>
              </a:ext>
            </a:extLst>
          </p:cNvPr>
          <p:cNvSpPr txBox="1"/>
          <p:nvPr/>
        </p:nvSpPr>
        <p:spPr>
          <a:xfrm>
            <a:off x="103943" y="2420381"/>
            <a:ext cx="129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Appears 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0197-49ED-4780-BE5B-4C31DC78235C}"/>
              </a:ext>
            </a:extLst>
          </p:cNvPr>
          <p:cNvSpPr txBox="1"/>
          <p:nvPr/>
        </p:nvSpPr>
        <p:spPr>
          <a:xfrm>
            <a:off x="111873" y="4105560"/>
            <a:ext cx="12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is Bad news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B71DFA6-D346-4395-9C82-8F4464F44B14}"/>
              </a:ext>
            </a:extLst>
          </p:cNvPr>
          <p:cNvSpPr/>
          <p:nvPr/>
        </p:nvSpPr>
        <p:spPr>
          <a:xfrm>
            <a:off x="1816389" y="3851308"/>
            <a:ext cx="1059109" cy="1131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9894B-D1D1-430E-8C21-47220D29AB26}"/>
              </a:ext>
            </a:extLst>
          </p:cNvPr>
          <p:cNvSpPr txBox="1"/>
          <p:nvPr/>
        </p:nvSpPr>
        <p:spPr>
          <a:xfrm>
            <a:off x="3477198" y="2605047"/>
            <a:ext cx="106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expect a lot of these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AA77-0473-41D9-B5BE-0FB02093C706}"/>
              </a:ext>
            </a:extLst>
          </p:cNvPr>
          <p:cNvSpPr txBox="1"/>
          <p:nvPr/>
        </p:nvSpPr>
        <p:spPr>
          <a:xfrm>
            <a:off x="1772437" y="2320971"/>
            <a:ext cx="106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claims by good providers are 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39C40-A913-48AD-9F56-BD1B78065A8C}"/>
              </a:ext>
            </a:extLst>
          </p:cNvPr>
          <p:cNvSpPr txBox="1"/>
          <p:nvPr/>
        </p:nvSpPr>
        <p:spPr>
          <a:xfrm>
            <a:off x="3160874" y="3912967"/>
            <a:ext cx="1064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amount of provider claims are suspect.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7914CB-5FB3-4C7B-B42E-BE21F95FCBAF}"/>
              </a:ext>
            </a:extLst>
          </p:cNvPr>
          <p:cNvGrpSpPr/>
          <p:nvPr/>
        </p:nvGrpSpPr>
        <p:grpSpPr>
          <a:xfrm>
            <a:off x="7655271" y="2014253"/>
            <a:ext cx="3280455" cy="3134450"/>
            <a:chOff x="6632461" y="1291458"/>
            <a:chExt cx="5029200" cy="4805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6B411-FD80-48D6-BEFB-5544B1AD3BF2}"/>
                </a:ext>
              </a:extLst>
            </p:cNvPr>
            <p:cNvSpPr/>
            <p:nvPr/>
          </p:nvSpPr>
          <p:spPr>
            <a:xfrm>
              <a:off x="6632461" y="1291458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861753-E2A4-401D-9F3C-35AD141B2E71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147061" y="1291458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9D8ED7-23EC-4478-AE51-7A0D15C90503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6632461" y="3694140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D3F5A5-1DB1-4A57-AF31-4BCD273C41C2}"/>
              </a:ext>
            </a:extLst>
          </p:cNvPr>
          <p:cNvSpPr txBox="1"/>
          <p:nvPr/>
        </p:nvSpPr>
        <p:spPr>
          <a:xfrm>
            <a:off x="8550944" y="10664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 is ______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29736-5815-43BE-AEF3-A8284B96DF2D}"/>
              </a:ext>
            </a:extLst>
          </p:cNvPr>
          <p:cNvSpPr txBox="1"/>
          <p:nvPr/>
        </p:nvSpPr>
        <p:spPr>
          <a:xfrm>
            <a:off x="9840688" y="1644921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52322-5CB2-4A81-BA43-1B11F8CA1975}"/>
              </a:ext>
            </a:extLst>
          </p:cNvPr>
          <p:cNvSpPr txBox="1"/>
          <p:nvPr/>
        </p:nvSpPr>
        <p:spPr>
          <a:xfrm>
            <a:off x="8007626" y="1636970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FD6F2-7488-4390-AD12-79B2D90345F2}"/>
              </a:ext>
            </a:extLst>
          </p:cNvPr>
          <p:cNvSpPr txBox="1"/>
          <p:nvPr/>
        </p:nvSpPr>
        <p:spPr>
          <a:xfrm>
            <a:off x="6737325" y="4232429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50C4E-FC2C-429F-93A0-AB147238C979}"/>
              </a:ext>
            </a:extLst>
          </p:cNvPr>
          <p:cNvSpPr txBox="1"/>
          <p:nvPr/>
        </p:nvSpPr>
        <p:spPr>
          <a:xfrm>
            <a:off x="6442963" y="2625571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63EFB-345D-4027-8393-1F86F7890A3C}"/>
              </a:ext>
            </a:extLst>
          </p:cNvPr>
          <p:cNvSpPr txBox="1"/>
          <p:nvPr/>
        </p:nvSpPr>
        <p:spPr>
          <a:xfrm>
            <a:off x="6241174" y="3167275"/>
            <a:ext cx="139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predicted</a:t>
            </a:r>
          </a:p>
          <a:p>
            <a:r>
              <a:rPr lang="en-US" dirty="0"/>
              <a:t> as…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D7643-38D1-447C-A4C8-7951FEDADBDB}"/>
              </a:ext>
            </a:extLst>
          </p:cNvPr>
          <p:cNvSpPr txBox="1"/>
          <p:nvPr/>
        </p:nvSpPr>
        <p:spPr>
          <a:xfrm>
            <a:off x="8315058" y="26050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00007-FBFF-426E-BF33-08B22D43FCCB}"/>
              </a:ext>
            </a:extLst>
          </p:cNvPr>
          <p:cNvSpPr txBox="1"/>
          <p:nvPr/>
        </p:nvSpPr>
        <p:spPr>
          <a:xfrm>
            <a:off x="9849822" y="41055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DE1B06-F238-4F9B-96C3-6B51CF1DB384}"/>
              </a:ext>
            </a:extLst>
          </p:cNvPr>
          <p:cNvSpPr txBox="1"/>
          <p:nvPr/>
        </p:nvSpPr>
        <p:spPr>
          <a:xfrm>
            <a:off x="9506610" y="2365237"/>
            <a:ext cx="142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F.provs</a:t>
            </a:r>
            <a:r>
              <a:rPr lang="en-US" dirty="0"/>
              <a:t> submit fine claims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E8E1C-2228-4AC6-BEFB-9E8BFEA08C79}"/>
              </a:ext>
            </a:extLst>
          </p:cNvPr>
          <p:cNvSpPr txBox="1"/>
          <p:nvPr/>
        </p:nvSpPr>
        <p:spPr>
          <a:xfrm>
            <a:off x="7955284" y="4092137"/>
            <a:ext cx="142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F31BC7-8F3E-476A-8523-D4B282E8BDA3}"/>
              </a:ext>
            </a:extLst>
          </p:cNvPr>
          <p:cNvSpPr txBox="1"/>
          <p:nvPr/>
        </p:nvSpPr>
        <p:spPr>
          <a:xfrm>
            <a:off x="6064769" y="5412112"/>
            <a:ext cx="31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minimize False Negatives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3979133-B99E-4A62-880C-60E898AC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Template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46BEBA-EF62-4005-9B0D-43C60101584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4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498-E6DB-437E-A261-9402FF8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5FF0-9D40-4116-BEA9-FA24B36A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adfas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784ED-FAF1-426F-8D67-062C6FDE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3E3A7D-A61A-48D4-B39A-8433F485A521}"/>
              </a:ext>
            </a:extLst>
          </p:cNvPr>
          <p:cNvSpPr txBox="1">
            <a:spLocks/>
          </p:cNvSpPr>
          <p:nvPr/>
        </p:nvSpPr>
        <p:spPr>
          <a:xfrm>
            <a:off x="1097280" y="1298963"/>
            <a:ext cx="10058400" cy="45701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Claim specific data</a:t>
            </a:r>
          </a:p>
          <a:p>
            <a:endParaRPr lang="en-US" dirty="0"/>
          </a:p>
          <a:p>
            <a:r>
              <a:rPr lang="en-US" dirty="0"/>
              <a:t>NLP of diagnosis + procedure codes</a:t>
            </a:r>
          </a:p>
          <a:p>
            <a:endParaRPr lang="en-US" dirty="0"/>
          </a:p>
          <a:p>
            <a:r>
              <a:rPr lang="en-US" dirty="0"/>
              <a:t>*something informed by modeling…</a:t>
            </a:r>
          </a:p>
        </p:txBody>
      </p:sp>
    </p:spTree>
    <p:extLst>
      <p:ext uri="{BB962C8B-B14F-4D97-AF65-F5344CB8AC3E}">
        <p14:creationId xmlns:p14="http://schemas.microsoft.com/office/powerpoint/2010/main" val="187272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6FD3-6D12-43EE-A347-DB01EC6A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FA22-3D48-4C64-8457-D389CC6A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sketchy providers make up most visits so we can have more false positives because they submit more so can be caught other ways...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AABDF-0C51-4871-A1D4-45321452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2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C53F-E2F1-4B5E-8EB6-759EB100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2AC8-1FB1-43A6-BFEB-53836E92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9286D-77AD-47B7-9A7F-AC9F955D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9C73-7330-499F-9C42-664FCEDB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5FE3-5715-4D3D-87C4-63B12F7D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Medicare is bad</a:t>
            </a:r>
          </a:p>
          <a:p>
            <a:r>
              <a:rPr lang="en-US"/>
              <a:t>How bad?&gt;</a:t>
            </a:r>
          </a:p>
          <a:p>
            <a:r>
              <a:rPr lang="en-US"/>
              <a:t>Why bad?</a:t>
            </a:r>
          </a:p>
          <a:p>
            <a:endParaRPr lang="en-US"/>
          </a:p>
          <a:p>
            <a:r>
              <a:rPr lang="en-US"/>
              <a:t>What can we do?</a:t>
            </a:r>
          </a:p>
          <a:p>
            <a:endParaRPr lang="en-US"/>
          </a:p>
          <a:p>
            <a:r>
              <a:rPr lang="en-US"/>
              <a:t>The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566E-3174-473F-8E30-C5F27A3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Template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CABB8DF-17D5-4803-A9B1-4A728322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1995543"/>
            <a:ext cx="4786778" cy="478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Provider Key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1B33F58-B4E3-4C1D-82AA-635CE9965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92" y="2071222"/>
            <a:ext cx="4786778" cy="4786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Beneficiaries (patients)</a:t>
            </a:r>
          </a:p>
        </p:txBody>
      </p:sp>
    </p:spTree>
    <p:extLst>
      <p:ext uri="{BB962C8B-B14F-4D97-AF65-F5344CB8AC3E}">
        <p14:creationId xmlns:p14="http://schemas.microsoft.com/office/powerpoint/2010/main" val="18179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Inpatient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Outpatient Claims</a:t>
            </a:r>
          </a:p>
        </p:txBody>
      </p:sp>
      <p:pic>
        <p:nvPicPr>
          <p:cNvPr id="10" name="Content Placeholder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2A637CB1-2AE0-47BC-9D42-7D3A08E9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1" y="1997927"/>
            <a:ext cx="4696504" cy="469650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B601747C-F26B-484C-B024-D1E69A31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45" y="1945842"/>
            <a:ext cx="4696505" cy="46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B31-EAC6-44D2-88F1-27D5F718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line chart, polygon&#10;&#10;Description automatically generated">
            <a:extLst>
              <a:ext uri="{FF2B5EF4-FFF2-40B4-BE49-F238E27FC236}">
                <a16:creationId xmlns:a16="http://schemas.microsoft.com/office/drawing/2014/main" id="{3BBF01F5-426F-4424-AF81-6809B36A8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8" y="1822360"/>
            <a:ext cx="6350502" cy="503564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9843-9BCF-42E8-90C8-2EEE991C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5112A93-99F6-4564-9412-33554633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78" y="251160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FF06-3D50-401D-BBCD-510F72A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Fraudulent Providers just be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CADF-1758-4305-88B9-B88A4926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days / patients</a:t>
            </a:r>
          </a:p>
          <a:p>
            <a:r>
              <a:rPr lang="en-US" dirty="0"/>
              <a:t>significance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F0EA-979D-4546-A542-A1B6ECEE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76F4-BC25-4564-8EFF-6FB60338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DFC2-D7DA-4DFE-96B9-C9A250EF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EB8E3-2E45-48E4-995B-A4AA6372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2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1167</TotalTime>
  <Words>270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Retrospect</vt:lpstr>
      <vt:lpstr>Detecting the Red Flags of Fraud in Medicare Claims</vt:lpstr>
      <vt:lpstr>PowerPoint Presentation</vt:lpstr>
      <vt:lpstr>Whats up</vt:lpstr>
      <vt:lpstr>PowerPoint Presentation</vt:lpstr>
      <vt:lpstr>PowerPoint Presentation</vt:lpstr>
      <vt:lpstr>PowerPoint Presentation</vt:lpstr>
      <vt:lpstr>PowerPoint Presentation</vt:lpstr>
      <vt:lpstr>Fraudulent Providers just be different</vt:lpstr>
      <vt:lpstr>Codes</vt:lpstr>
      <vt:lpstr>PowerPoint Presentation</vt:lpstr>
      <vt:lpstr>PowerPoint Presentation</vt:lpstr>
      <vt:lpstr>Dates</vt:lpstr>
      <vt:lpstr>Imbalanced Features</vt:lpstr>
      <vt:lpstr>Sensitive Features / Protected Classes</vt:lpstr>
      <vt:lpstr>Payments</vt:lpstr>
      <vt:lpstr>Up-sampling via SMOTE Methods</vt:lpstr>
      <vt:lpstr>Model Comparison</vt:lpstr>
      <vt:lpstr>Model Evaluation</vt:lpstr>
      <vt:lpstr>PowerPoint Presentation</vt:lpstr>
      <vt:lpstr>Conclusions</vt:lpstr>
      <vt:lpstr>PowerPoint Presentation</vt:lpstr>
      <vt:lpstr>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8</cp:revision>
  <dcterms:created xsi:type="dcterms:W3CDTF">2021-09-30T19:39:52Z</dcterms:created>
  <dcterms:modified xsi:type="dcterms:W3CDTF">2021-10-12T23:39:13Z</dcterms:modified>
</cp:coreProperties>
</file>