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27"/>
  </p:notesMasterIdLst>
  <p:sldIdLst>
    <p:sldId id="256" r:id="rId2"/>
    <p:sldId id="284" r:id="rId3"/>
    <p:sldId id="304" r:id="rId4"/>
    <p:sldId id="280" r:id="rId5"/>
    <p:sldId id="281" r:id="rId6"/>
    <p:sldId id="291" r:id="rId7"/>
    <p:sldId id="301" r:id="rId8"/>
    <p:sldId id="303" r:id="rId9"/>
    <p:sldId id="306" r:id="rId10"/>
    <p:sldId id="290" r:id="rId11"/>
    <p:sldId id="300" r:id="rId12"/>
    <p:sldId id="285" r:id="rId13"/>
    <p:sldId id="302" r:id="rId14"/>
    <p:sldId id="295" r:id="rId15"/>
    <p:sldId id="297" r:id="rId16"/>
    <p:sldId id="276" r:id="rId17"/>
    <p:sldId id="298" r:id="rId18"/>
    <p:sldId id="299" r:id="rId19"/>
    <p:sldId id="288" r:id="rId20"/>
    <p:sldId id="287" r:id="rId21"/>
    <p:sldId id="292" r:id="rId22"/>
    <p:sldId id="293" r:id="rId23"/>
    <p:sldId id="294" r:id="rId24"/>
    <p:sldId id="286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C5FAF2-F207-4842-816B-A37AB3912A2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32CFBE-1B39-42E7-84DB-5C38C1FD93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Beneficiary Information</a:t>
          </a:r>
        </a:p>
      </dgm:t>
    </dgm:pt>
    <dgm:pt modelId="{BC1D71C1-DCBD-4DDD-9E23-69204E24F5EE}" type="parTrans" cxnId="{B1A2B712-F4CA-4464-B23B-BA22104F74D3}">
      <dgm:prSet/>
      <dgm:spPr/>
      <dgm:t>
        <a:bodyPr/>
        <a:lstStyle/>
        <a:p>
          <a:endParaRPr lang="en-US"/>
        </a:p>
      </dgm:t>
    </dgm:pt>
    <dgm:pt modelId="{C73663D7-1B36-47EE-ABF5-F6D32E3886E6}" type="sibTrans" cxnId="{B1A2B712-F4CA-4464-B23B-BA22104F74D3}">
      <dgm:prSet/>
      <dgm:spPr/>
      <dgm:t>
        <a:bodyPr/>
        <a:lstStyle/>
        <a:p>
          <a:endParaRPr lang="en-US"/>
        </a:p>
      </dgm:t>
    </dgm:pt>
    <dgm:pt modelId="{398BF2C6-B7ED-4555-B290-32EE2BF03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Inpatient &amp; Outpatient Claims</a:t>
          </a:r>
        </a:p>
      </dgm:t>
    </dgm:pt>
    <dgm:pt modelId="{C084DAD4-5B85-46D6-B22D-61571B8D7544}" type="parTrans" cxnId="{EAE7BDF2-125B-4089-AD08-567838A7CF77}">
      <dgm:prSet/>
      <dgm:spPr/>
      <dgm:t>
        <a:bodyPr/>
        <a:lstStyle/>
        <a:p>
          <a:endParaRPr lang="en-US"/>
        </a:p>
      </dgm:t>
    </dgm:pt>
    <dgm:pt modelId="{ED135CCE-C9CE-4B1B-A6ED-3A11641ED794}" type="sibTrans" cxnId="{EAE7BDF2-125B-4089-AD08-567838A7CF77}">
      <dgm:prSet/>
      <dgm:spPr/>
      <dgm:t>
        <a:bodyPr/>
        <a:lstStyle/>
        <a:p>
          <a:endParaRPr lang="en-US"/>
        </a:p>
      </dgm:t>
    </dgm:pt>
    <dgm:pt modelId="{01A37CF5-7A0E-459D-AE43-EB8F004BF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Provider Key</a:t>
          </a:r>
        </a:p>
      </dgm:t>
    </dgm:pt>
    <dgm:pt modelId="{6D30A77E-DCE2-4D7A-9493-8E08E0E79E0A}" type="parTrans" cxnId="{4E4C9B69-F4B7-4E11-86DB-024274E71A07}">
      <dgm:prSet/>
      <dgm:spPr/>
      <dgm:t>
        <a:bodyPr/>
        <a:lstStyle/>
        <a:p>
          <a:endParaRPr lang="en-US"/>
        </a:p>
      </dgm:t>
    </dgm:pt>
    <dgm:pt modelId="{06BE3AEC-5B40-4861-B6A4-C4F79A69DAF4}" type="sibTrans" cxnId="{4E4C9B69-F4B7-4E11-86DB-024274E71A07}">
      <dgm:prSet/>
      <dgm:spPr/>
      <dgm:t>
        <a:bodyPr/>
        <a:lstStyle/>
        <a:p>
          <a:endParaRPr lang="en-US"/>
        </a:p>
      </dgm:t>
    </dgm:pt>
    <dgm:pt modelId="{291E7712-2A81-41E2-B6CC-5062346A570D}" type="pres">
      <dgm:prSet presAssocID="{CFC5FAF2-F207-4842-816B-A37AB3912A24}" presName="root" presStyleCnt="0">
        <dgm:presLayoutVars>
          <dgm:dir/>
          <dgm:resizeHandles val="exact"/>
        </dgm:presLayoutVars>
      </dgm:prSet>
      <dgm:spPr/>
    </dgm:pt>
    <dgm:pt modelId="{C8A263F7-29BF-4B94-B425-E44DAE2EAAF7}" type="pres">
      <dgm:prSet presAssocID="{BD32CFBE-1B39-42E7-84DB-5C38C1FD9306}" presName="compNode" presStyleCnt="0"/>
      <dgm:spPr/>
    </dgm:pt>
    <dgm:pt modelId="{DBB669F1-E073-46C0-99E6-9567F318E69C}" type="pres">
      <dgm:prSet presAssocID="{BD32CFBE-1B39-42E7-84DB-5C38C1FD93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ling with solid fill"/>
        </a:ext>
      </dgm:extLst>
    </dgm:pt>
    <dgm:pt modelId="{876A42F0-FA8A-45BF-B685-731383806307}" type="pres">
      <dgm:prSet presAssocID="{BD32CFBE-1B39-42E7-84DB-5C38C1FD9306}" presName="spaceRect" presStyleCnt="0"/>
      <dgm:spPr/>
    </dgm:pt>
    <dgm:pt modelId="{E102CA0D-82A8-49F1-84F5-C9D256F3E784}" type="pres">
      <dgm:prSet presAssocID="{BD32CFBE-1B39-42E7-84DB-5C38C1FD9306}" presName="textRect" presStyleLbl="revTx" presStyleIdx="0" presStyleCnt="3" custScaleX="80063" custLinFactNeighborX="16206">
        <dgm:presLayoutVars>
          <dgm:chMax val="1"/>
          <dgm:chPref val="1"/>
        </dgm:presLayoutVars>
      </dgm:prSet>
      <dgm:spPr/>
    </dgm:pt>
    <dgm:pt modelId="{081D18E0-F041-4F7B-9D3F-DAB516149587}" type="pres">
      <dgm:prSet presAssocID="{C73663D7-1B36-47EE-ABF5-F6D32E3886E6}" presName="sibTrans" presStyleCnt="0"/>
      <dgm:spPr/>
    </dgm:pt>
    <dgm:pt modelId="{D73C087F-3051-464D-8F32-FD73C8BCD8B4}" type="pres">
      <dgm:prSet presAssocID="{398BF2C6-B7ED-4555-B290-32EE2BF03C10}" presName="compNode" presStyleCnt="0"/>
      <dgm:spPr/>
    </dgm:pt>
    <dgm:pt modelId="{861280E2-869E-4B77-9B75-7C2EDA24A1EB}" type="pres">
      <dgm:prSet presAssocID="{398BF2C6-B7ED-4555-B290-32EE2BF03C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patient with solid fill"/>
        </a:ext>
      </dgm:extLst>
    </dgm:pt>
    <dgm:pt modelId="{E3DF5395-A017-4595-81F5-67B3B5D5ABE1}" type="pres">
      <dgm:prSet presAssocID="{398BF2C6-B7ED-4555-B290-32EE2BF03C10}" presName="spaceRect" presStyleCnt="0"/>
      <dgm:spPr/>
    </dgm:pt>
    <dgm:pt modelId="{1A932D05-55EA-42ED-8B12-7A445D32C346}" type="pres">
      <dgm:prSet presAssocID="{398BF2C6-B7ED-4555-B290-32EE2BF03C10}" presName="textRect" presStyleLbl="revTx" presStyleIdx="1" presStyleCnt="3" custScaleX="80063">
        <dgm:presLayoutVars>
          <dgm:chMax val="1"/>
          <dgm:chPref val="1"/>
        </dgm:presLayoutVars>
      </dgm:prSet>
      <dgm:spPr/>
    </dgm:pt>
    <dgm:pt modelId="{9C5426F6-36F9-40E6-8623-E8931CD1EDB0}" type="pres">
      <dgm:prSet presAssocID="{ED135CCE-C9CE-4B1B-A6ED-3A11641ED794}" presName="sibTrans" presStyleCnt="0"/>
      <dgm:spPr/>
    </dgm:pt>
    <dgm:pt modelId="{7C55C0D8-15E1-4A0B-BCA8-FE74CB81502D}" type="pres">
      <dgm:prSet presAssocID="{01A37CF5-7A0E-459D-AE43-EB8F004BF852}" presName="compNode" presStyleCnt="0"/>
      <dgm:spPr/>
    </dgm:pt>
    <dgm:pt modelId="{B042F3E1-31D0-49D2-A2FD-2481B269C718}" type="pres">
      <dgm:prSet presAssocID="{01A37CF5-7A0E-459D-AE43-EB8F004BF8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ld Key with solid fill"/>
        </a:ext>
      </dgm:extLst>
    </dgm:pt>
    <dgm:pt modelId="{E7B97C0F-62B4-40BC-8F74-2DF49F180096}" type="pres">
      <dgm:prSet presAssocID="{01A37CF5-7A0E-459D-AE43-EB8F004BF852}" presName="spaceRect" presStyleCnt="0"/>
      <dgm:spPr/>
    </dgm:pt>
    <dgm:pt modelId="{9DAB8DAD-DA95-4BF8-B3D0-1BF206DAD1A2}" type="pres">
      <dgm:prSet presAssocID="{01A37CF5-7A0E-459D-AE43-EB8F004BF852}" presName="textRect" presStyleLbl="revTx" presStyleIdx="2" presStyleCnt="3" custScaleX="80063">
        <dgm:presLayoutVars>
          <dgm:chMax val="1"/>
          <dgm:chPref val="1"/>
        </dgm:presLayoutVars>
      </dgm:prSet>
      <dgm:spPr/>
    </dgm:pt>
  </dgm:ptLst>
  <dgm:cxnLst>
    <dgm:cxn modelId="{B1A2B712-F4CA-4464-B23B-BA22104F74D3}" srcId="{CFC5FAF2-F207-4842-816B-A37AB3912A24}" destId="{BD32CFBE-1B39-42E7-84DB-5C38C1FD9306}" srcOrd="0" destOrd="0" parTransId="{BC1D71C1-DCBD-4DDD-9E23-69204E24F5EE}" sibTransId="{C73663D7-1B36-47EE-ABF5-F6D32E3886E6}"/>
    <dgm:cxn modelId="{551CAA1D-1E76-4554-86E5-95502A3B49F0}" type="presOf" srcId="{398BF2C6-B7ED-4555-B290-32EE2BF03C10}" destId="{1A932D05-55EA-42ED-8B12-7A445D32C346}" srcOrd="0" destOrd="0" presId="urn:microsoft.com/office/officeart/2018/2/layout/IconLabelList"/>
    <dgm:cxn modelId="{4E4C9B69-F4B7-4E11-86DB-024274E71A07}" srcId="{CFC5FAF2-F207-4842-816B-A37AB3912A24}" destId="{01A37CF5-7A0E-459D-AE43-EB8F004BF852}" srcOrd="2" destOrd="0" parTransId="{6D30A77E-DCE2-4D7A-9493-8E08E0E79E0A}" sibTransId="{06BE3AEC-5B40-4861-B6A4-C4F79A69DAF4}"/>
    <dgm:cxn modelId="{E5C20C77-1C47-4EEB-93A6-F934F09773D8}" type="presOf" srcId="{BD32CFBE-1B39-42E7-84DB-5C38C1FD9306}" destId="{E102CA0D-82A8-49F1-84F5-C9D256F3E784}" srcOrd="0" destOrd="0" presId="urn:microsoft.com/office/officeart/2018/2/layout/IconLabelList"/>
    <dgm:cxn modelId="{62E1D8BB-F8BB-4AF6-A657-FE978C199A6B}" type="presOf" srcId="{CFC5FAF2-F207-4842-816B-A37AB3912A24}" destId="{291E7712-2A81-41E2-B6CC-5062346A570D}" srcOrd="0" destOrd="0" presId="urn:microsoft.com/office/officeart/2018/2/layout/IconLabelList"/>
    <dgm:cxn modelId="{EAE7BDF2-125B-4089-AD08-567838A7CF77}" srcId="{CFC5FAF2-F207-4842-816B-A37AB3912A24}" destId="{398BF2C6-B7ED-4555-B290-32EE2BF03C10}" srcOrd="1" destOrd="0" parTransId="{C084DAD4-5B85-46D6-B22D-61571B8D7544}" sibTransId="{ED135CCE-C9CE-4B1B-A6ED-3A11641ED794}"/>
    <dgm:cxn modelId="{C5E766F8-420E-4358-977C-5BF1E40581A9}" type="presOf" srcId="{01A37CF5-7A0E-459D-AE43-EB8F004BF852}" destId="{9DAB8DAD-DA95-4BF8-B3D0-1BF206DAD1A2}" srcOrd="0" destOrd="0" presId="urn:microsoft.com/office/officeart/2018/2/layout/IconLabelList"/>
    <dgm:cxn modelId="{C7F2587C-ADF0-44C3-9B28-FFAD56745DD6}" type="presParOf" srcId="{291E7712-2A81-41E2-B6CC-5062346A570D}" destId="{C8A263F7-29BF-4B94-B425-E44DAE2EAAF7}" srcOrd="0" destOrd="0" presId="urn:microsoft.com/office/officeart/2018/2/layout/IconLabelList"/>
    <dgm:cxn modelId="{F066FAA9-D77D-4B4B-8B38-E7194372FED1}" type="presParOf" srcId="{C8A263F7-29BF-4B94-B425-E44DAE2EAAF7}" destId="{DBB669F1-E073-46C0-99E6-9567F318E69C}" srcOrd="0" destOrd="0" presId="urn:microsoft.com/office/officeart/2018/2/layout/IconLabelList"/>
    <dgm:cxn modelId="{E4CA983E-262D-46E3-8BBB-97424AB43D62}" type="presParOf" srcId="{C8A263F7-29BF-4B94-B425-E44DAE2EAAF7}" destId="{876A42F0-FA8A-45BF-B685-731383806307}" srcOrd="1" destOrd="0" presId="urn:microsoft.com/office/officeart/2018/2/layout/IconLabelList"/>
    <dgm:cxn modelId="{015818E9-8B22-4050-8EC6-74FA7ED12CEA}" type="presParOf" srcId="{C8A263F7-29BF-4B94-B425-E44DAE2EAAF7}" destId="{E102CA0D-82A8-49F1-84F5-C9D256F3E784}" srcOrd="2" destOrd="0" presId="urn:microsoft.com/office/officeart/2018/2/layout/IconLabelList"/>
    <dgm:cxn modelId="{58E4930F-C8FC-427A-A421-3DC48F527317}" type="presParOf" srcId="{291E7712-2A81-41E2-B6CC-5062346A570D}" destId="{081D18E0-F041-4F7B-9D3F-DAB516149587}" srcOrd="1" destOrd="0" presId="urn:microsoft.com/office/officeart/2018/2/layout/IconLabelList"/>
    <dgm:cxn modelId="{7D46696E-17CD-46F0-84A8-47FB8827457A}" type="presParOf" srcId="{291E7712-2A81-41E2-B6CC-5062346A570D}" destId="{D73C087F-3051-464D-8F32-FD73C8BCD8B4}" srcOrd="2" destOrd="0" presId="urn:microsoft.com/office/officeart/2018/2/layout/IconLabelList"/>
    <dgm:cxn modelId="{9F39071B-7F9F-4AC0-B298-9F3901EBB09B}" type="presParOf" srcId="{D73C087F-3051-464D-8F32-FD73C8BCD8B4}" destId="{861280E2-869E-4B77-9B75-7C2EDA24A1EB}" srcOrd="0" destOrd="0" presId="urn:microsoft.com/office/officeart/2018/2/layout/IconLabelList"/>
    <dgm:cxn modelId="{445F57CA-0426-4561-BFB3-021F558891A0}" type="presParOf" srcId="{D73C087F-3051-464D-8F32-FD73C8BCD8B4}" destId="{E3DF5395-A017-4595-81F5-67B3B5D5ABE1}" srcOrd="1" destOrd="0" presId="urn:microsoft.com/office/officeart/2018/2/layout/IconLabelList"/>
    <dgm:cxn modelId="{1C6040E6-5AD3-40B2-96E7-89D3BAA41521}" type="presParOf" srcId="{D73C087F-3051-464D-8F32-FD73C8BCD8B4}" destId="{1A932D05-55EA-42ED-8B12-7A445D32C346}" srcOrd="2" destOrd="0" presId="urn:microsoft.com/office/officeart/2018/2/layout/IconLabelList"/>
    <dgm:cxn modelId="{6E3C1CAE-7E55-42EE-91BC-92DF48D2A6EB}" type="presParOf" srcId="{291E7712-2A81-41E2-B6CC-5062346A570D}" destId="{9C5426F6-36F9-40E6-8623-E8931CD1EDB0}" srcOrd="3" destOrd="0" presId="urn:microsoft.com/office/officeart/2018/2/layout/IconLabelList"/>
    <dgm:cxn modelId="{621EB175-09EE-4C1D-9BE2-185FFBA1DC07}" type="presParOf" srcId="{291E7712-2A81-41E2-B6CC-5062346A570D}" destId="{7C55C0D8-15E1-4A0B-BCA8-FE74CB81502D}" srcOrd="4" destOrd="0" presId="urn:microsoft.com/office/officeart/2018/2/layout/IconLabelList"/>
    <dgm:cxn modelId="{7E84E1EA-E89A-48AA-97F6-2351D9D17A98}" type="presParOf" srcId="{7C55C0D8-15E1-4A0B-BCA8-FE74CB81502D}" destId="{B042F3E1-31D0-49D2-A2FD-2481B269C718}" srcOrd="0" destOrd="0" presId="urn:microsoft.com/office/officeart/2018/2/layout/IconLabelList"/>
    <dgm:cxn modelId="{D6F3D6AB-A8E4-4DF4-84CE-1A5C590EA75A}" type="presParOf" srcId="{7C55C0D8-15E1-4A0B-BCA8-FE74CB81502D}" destId="{E7B97C0F-62B4-40BC-8F74-2DF49F180096}" srcOrd="1" destOrd="0" presId="urn:microsoft.com/office/officeart/2018/2/layout/IconLabelList"/>
    <dgm:cxn modelId="{2E81BB2C-B486-4D8E-A858-884A7010124D}" type="presParOf" srcId="{7C55C0D8-15E1-4A0B-BCA8-FE74CB81502D}" destId="{9DAB8DAD-DA95-4BF8-B3D0-1BF206DAD1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C5FAF2-F207-4842-816B-A37AB3912A2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32CFBE-1B39-42E7-84DB-5C38C1FD93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Claim Specific Labeling</a:t>
          </a:r>
        </a:p>
      </dgm:t>
    </dgm:pt>
    <dgm:pt modelId="{BC1D71C1-DCBD-4DDD-9E23-69204E24F5EE}" type="parTrans" cxnId="{B1A2B712-F4CA-4464-B23B-BA22104F74D3}">
      <dgm:prSet/>
      <dgm:spPr/>
      <dgm:t>
        <a:bodyPr/>
        <a:lstStyle/>
        <a:p>
          <a:endParaRPr lang="en-US"/>
        </a:p>
      </dgm:t>
    </dgm:pt>
    <dgm:pt modelId="{C73663D7-1B36-47EE-ABF5-F6D32E3886E6}" type="sibTrans" cxnId="{B1A2B712-F4CA-4464-B23B-BA22104F74D3}">
      <dgm:prSet/>
      <dgm:spPr/>
      <dgm:t>
        <a:bodyPr/>
        <a:lstStyle/>
        <a:p>
          <a:endParaRPr lang="en-US"/>
        </a:p>
      </dgm:t>
    </dgm:pt>
    <dgm:pt modelId="{398BF2C6-B7ED-4555-B290-32EE2BF03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Diagnosis and Procedure Code Match</a:t>
          </a:r>
        </a:p>
      </dgm:t>
    </dgm:pt>
    <dgm:pt modelId="{C084DAD4-5B85-46D6-B22D-61571B8D7544}" type="parTrans" cxnId="{EAE7BDF2-125B-4089-AD08-567838A7CF77}">
      <dgm:prSet/>
      <dgm:spPr/>
      <dgm:t>
        <a:bodyPr/>
        <a:lstStyle/>
        <a:p>
          <a:endParaRPr lang="en-US"/>
        </a:p>
      </dgm:t>
    </dgm:pt>
    <dgm:pt modelId="{ED135CCE-C9CE-4B1B-A6ED-3A11641ED794}" type="sibTrans" cxnId="{EAE7BDF2-125B-4089-AD08-567838A7CF77}">
      <dgm:prSet/>
      <dgm:spPr/>
      <dgm:t>
        <a:bodyPr/>
        <a:lstStyle/>
        <a:p>
          <a:endParaRPr lang="en-US"/>
        </a:p>
      </dgm:t>
    </dgm:pt>
    <dgm:pt modelId="{01A37CF5-7A0E-459D-AE43-EB8F004BF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Provider Information Aggregation </a:t>
          </a:r>
        </a:p>
      </dgm:t>
    </dgm:pt>
    <dgm:pt modelId="{06BE3AEC-5B40-4861-B6A4-C4F79A69DAF4}" type="sibTrans" cxnId="{4E4C9B69-F4B7-4E11-86DB-024274E71A07}">
      <dgm:prSet/>
      <dgm:spPr/>
      <dgm:t>
        <a:bodyPr/>
        <a:lstStyle/>
        <a:p>
          <a:endParaRPr lang="en-US"/>
        </a:p>
      </dgm:t>
    </dgm:pt>
    <dgm:pt modelId="{6D30A77E-DCE2-4D7A-9493-8E08E0E79E0A}" type="parTrans" cxnId="{4E4C9B69-F4B7-4E11-86DB-024274E71A07}">
      <dgm:prSet/>
      <dgm:spPr/>
      <dgm:t>
        <a:bodyPr/>
        <a:lstStyle/>
        <a:p>
          <a:endParaRPr lang="en-US"/>
        </a:p>
      </dgm:t>
    </dgm:pt>
    <dgm:pt modelId="{291E7712-2A81-41E2-B6CC-5062346A570D}" type="pres">
      <dgm:prSet presAssocID="{CFC5FAF2-F207-4842-816B-A37AB3912A24}" presName="root" presStyleCnt="0">
        <dgm:presLayoutVars>
          <dgm:dir/>
          <dgm:resizeHandles val="exact"/>
        </dgm:presLayoutVars>
      </dgm:prSet>
      <dgm:spPr/>
    </dgm:pt>
    <dgm:pt modelId="{C8A263F7-29BF-4B94-B425-E44DAE2EAAF7}" type="pres">
      <dgm:prSet presAssocID="{BD32CFBE-1B39-42E7-84DB-5C38C1FD9306}" presName="compNode" presStyleCnt="0"/>
      <dgm:spPr/>
    </dgm:pt>
    <dgm:pt modelId="{DBB669F1-E073-46C0-99E6-9567F318E69C}" type="pres">
      <dgm:prSet presAssocID="{BD32CFBE-1B39-42E7-84DB-5C38C1FD93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g with solid fill"/>
        </a:ext>
      </dgm:extLst>
    </dgm:pt>
    <dgm:pt modelId="{876A42F0-FA8A-45BF-B685-731383806307}" type="pres">
      <dgm:prSet presAssocID="{BD32CFBE-1B39-42E7-84DB-5C38C1FD9306}" presName="spaceRect" presStyleCnt="0"/>
      <dgm:spPr/>
    </dgm:pt>
    <dgm:pt modelId="{E102CA0D-82A8-49F1-84F5-C9D256F3E784}" type="pres">
      <dgm:prSet presAssocID="{BD32CFBE-1B39-42E7-84DB-5C38C1FD9306}" presName="textRect" presStyleLbl="revTx" presStyleIdx="0" presStyleCnt="3">
        <dgm:presLayoutVars>
          <dgm:chMax val="1"/>
          <dgm:chPref val="1"/>
        </dgm:presLayoutVars>
      </dgm:prSet>
      <dgm:spPr/>
    </dgm:pt>
    <dgm:pt modelId="{081D18E0-F041-4F7B-9D3F-DAB516149587}" type="pres">
      <dgm:prSet presAssocID="{C73663D7-1B36-47EE-ABF5-F6D32E3886E6}" presName="sibTrans" presStyleCnt="0"/>
      <dgm:spPr/>
    </dgm:pt>
    <dgm:pt modelId="{D73C087F-3051-464D-8F32-FD73C8BCD8B4}" type="pres">
      <dgm:prSet presAssocID="{398BF2C6-B7ED-4555-B290-32EE2BF03C10}" presName="compNode" presStyleCnt="0"/>
      <dgm:spPr/>
    </dgm:pt>
    <dgm:pt modelId="{861280E2-869E-4B77-9B75-7C2EDA24A1EB}" type="pres">
      <dgm:prSet presAssocID="{398BF2C6-B7ED-4555-B290-32EE2BF03C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3DF5395-A017-4595-81F5-67B3B5D5ABE1}" type="pres">
      <dgm:prSet presAssocID="{398BF2C6-B7ED-4555-B290-32EE2BF03C10}" presName="spaceRect" presStyleCnt="0"/>
      <dgm:spPr/>
    </dgm:pt>
    <dgm:pt modelId="{1A932D05-55EA-42ED-8B12-7A445D32C346}" type="pres">
      <dgm:prSet presAssocID="{398BF2C6-B7ED-4555-B290-32EE2BF03C10}" presName="textRect" presStyleLbl="revTx" presStyleIdx="1" presStyleCnt="3">
        <dgm:presLayoutVars>
          <dgm:chMax val="1"/>
          <dgm:chPref val="1"/>
        </dgm:presLayoutVars>
      </dgm:prSet>
      <dgm:spPr/>
    </dgm:pt>
    <dgm:pt modelId="{9C5426F6-36F9-40E6-8623-E8931CD1EDB0}" type="pres">
      <dgm:prSet presAssocID="{ED135CCE-C9CE-4B1B-A6ED-3A11641ED794}" presName="sibTrans" presStyleCnt="0"/>
      <dgm:spPr/>
    </dgm:pt>
    <dgm:pt modelId="{7C55C0D8-15E1-4A0B-BCA8-FE74CB81502D}" type="pres">
      <dgm:prSet presAssocID="{01A37CF5-7A0E-459D-AE43-EB8F004BF852}" presName="compNode" presStyleCnt="0"/>
      <dgm:spPr/>
    </dgm:pt>
    <dgm:pt modelId="{B042F3E1-31D0-49D2-A2FD-2481B269C718}" type="pres">
      <dgm:prSet presAssocID="{01A37CF5-7A0E-459D-AE43-EB8F004BF8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7B97C0F-62B4-40BC-8F74-2DF49F180096}" type="pres">
      <dgm:prSet presAssocID="{01A37CF5-7A0E-459D-AE43-EB8F004BF852}" presName="spaceRect" presStyleCnt="0"/>
      <dgm:spPr/>
    </dgm:pt>
    <dgm:pt modelId="{9DAB8DAD-DA95-4BF8-B3D0-1BF206DAD1A2}" type="pres">
      <dgm:prSet presAssocID="{01A37CF5-7A0E-459D-AE43-EB8F004BF85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1A2B712-F4CA-4464-B23B-BA22104F74D3}" srcId="{CFC5FAF2-F207-4842-816B-A37AB3912A24}" destId="{BD32CFBE-1B39-42E7-84DB-5C38C1FD9306}" srcOrd="0" destOrd="0" parTransId="{BC1D71C1-DCBD-4DDD-9E23-69204E24F5EE}" sibTransId="{C73663D7-1B36-47EE-ABF5-F6D32E3886E6}"/>
    <dgm:cxn modelId="{551CAA1D-1E76-4554-86E5-95502A3B49F0}" type="presOf" srcId="{398BF2C6-B7ED-4555-B290-32EE2BF03C10}" destId="{1A932D05-55EA-42ED-8B12-7A445D32C346}" srcOrd="0" destOrd="0" presId="urn:microsoft.com/office/officeart/2018/2/layout/IconLabelList"/>
    <dgm:cxn modelId="{4E4C9B69-F4B7-4E11-86DB-024274E71A07}" srcId="{CFC5FAF2-F207-4842-816B-A37AB3912A24}" destId="{01A37CF5-7A0E-459D-AE43-EB8F004BF852}" srcOrd="2" destOrd="0" parTransId="{6D30A77E-DCE2-4D7A-9493-8E08E0E79E0A}" sibTransId="{06BE3AEC-5B40-4861-B6A4-C4F79A69DAF4}"/>
    <dgm:cxn modelId="{E5C20C77-1C47-4EEB-93A6-F934F09773D8}" type="presOf" srcId="{BD32CFBE-1B39-42E7-84DB-5C38C1FD9306}" destId="{E102CA0D-82A8-49F1-84F5-C9D256F3E784}" srcOrd="0" destOrd="0" presId="urn:microsoft.com/office/officeart/2018/2/layout/IconLabelList"/>
    <dgm:cxn modelId="{62E1D8BB-F8BB-4AF6-A657-FE978C199A6B}" type="presOf" srcId="{CFC5FAF2-F207-4842-816B-A37AB3912A24}" destId="{291E7712-2A81-41E2-B6CC-5062346A570D}" srcOrd="0" destOrd="0" presId="urn:microsoft.com/office/officeart/2018/2/layout/IconLabelList"/>
    <dgm:cxn modelId="{EAE7BDF2-125B-4089-AD08-567838A7CF77}" srcId="{CFC5FAF2-F207-4842-816B-A37AB3912A24}" destId="{398BF2C6-B7ED-4555-B290-32EE2BF03C10}" srcOrd="1" destOrd="0" parTransId="{C084DAD4-5B85-46D6-B22D-61571B8D7544}" sibTransId="{ED135CCE-C9CE-4B1B-A6ED-3A11641ED794}"/>
    <dgm:cxn modelId="{C5E766F8-420E-4358-977C-5BF1E40581A9}" type="presOf" srcId="{01A37CF5-7A0E-459D-AE43-EB8F004BF852}" destId="{9DAB8DAD-DA95-4BF8-B3D0-1BF206DAD1A2}" srcOrd="0" destOrd="0" presId="urn:microsoft.com/office/officeart/2018/2/layout/IconLabelList"/>
    <dgm:cxn modelId="{C7F2587C-ADF0-44C3-9B28-FFAD56745DD6}" type="presParOf" srcId="{291E7712-2A81-41E2-B6CC-5062346A570D}" destId="{C8A263F7-29BF-4B94-B425-E44DAE2EAAF7}" srcOrd="0" destOrd="0" presId="urn:microsoft.com/office/officeart/2018/2/layout/IconLabelList"/>
    <dgm:cxn modelId="{F066FAA9-D77D-4B4B-8B38-E7194372FED1}" type="presParOf" srcId="{C8A263F7-29BF-4B94-B425-E44DAE2EAAF7}" destId="{DBB669F1-E073-46C0-99E6-9567F318E69C}" srcOrd="0" destOrd="0" presId="urn:microsoft.com/office/officeart/2018/2/layout/IconLabelList"/>
    <dgm:cxn modelId="{E4CA983E-262D-46E3-8BBB-97424AB43D62}" type="presParOf" srcId="{C8A263F7-29BF-4B94-B425-E44DAE2EAAF7}" destId="{876A42F0-FA8A-45BF-B685-731383806307}" srcOrd="1" destOrd="0" presId="urn:microsoft.com/office/officeart/2018/2/layout/IconLabelList"/>
    <dgm:cxn modelId="{015818E9-8B22-4050-8EC6-74FA7ED12CEA}" type="presParOf" srcId="{C8A263F7-29BF-4B94-B425-E44DAE2EAAF7}" destId="{E102CA0D-82A8-49F1-84F5-C9D256F3E784}" srcOrd="2" destOrd="0" presId="urn:microsoft.com/office/officeart/2018/2/layout/IconLabelList"/>
    <dgm:cxn modelId="{58E4930F-C8FC-427A-A421-3DC48F527317}" type="presParOf" srcId="{291E7712-2A81-41E2-B6CC-5062346A570D}" destId="{081D18E0-F041-4F7B-9D3F-DAB516149587}" srcOrd="1" destOrd="0" presId="urn:microsoft.com/office/officeart/2018/2/layout/IconLabelList"/>
    <dgm:cxn modelId="{7D46696E-17CD-46F0-84A8-47FB8827457A}" type="presParOf" srcId="{291E7712-2A81-41E2-B6CC-5062346A570D}" destId="{D73C087F-3051-464D-8F32-FD73C8BCD8B4}" srcOrd="2" destOrd="0" presId="urn:microsoft.com/office/officeart/2018/2/layout/IconLabelList"/>
    <dgm:cxn modelId="{9F39071B-7F9F-4AC0-B298-9F3901EBB09B}" type="presParOf" srcId="{D73C087F-3051-464D-8F32-FD73C8BCD8B4}" destId="{861280E2-869E-4B77-9B75-7C2EDA24A1EB}" srcOrd="0" destOrd="0" presId="urn:microsoft.com/office/officeart/2018/2/layout/IconLabelList"/>
    <dgm:cxn modelId="{445F57CA-0426-4561-BFB3-021F558891A0}" type="presParOf" srcId="{D73C087F-3051-464D-8F32-FD73C8BCD8B4}" destId="{E3DF5395-A017-4595-81F5-67B3B5D5ABE1}" srcOrd="1" destOrd="0" presId="urn:microsoft.com/office/officeart/2018/2/layout/IconLabelList"/>
    <dgm:cxn modelId="{1C6040E6-5AD3-40B2-96E7-89D3BAA41521}" type="presParOf" srcId="{D73C087F-3051-464D-8F32-FD73C8BCD8B4}" destId="{1A932D05-55EA-42ED-8B12-7A445D32C346}" srcOrd="2" destOrd="0" presId="urn:microsoft.com/office/officeart/2018/2/layout/IconLabelList"/>
    <dgm:cxn modelId="{6E3C1CAE-7E55-42EE-91BC-92DF48D2A6EB}" type="presParOf" srcId="{291E7712-2A81-41E2-B6CC-5062346A570D}" destId="{9C5426F6-36F9-40E6-8623-E8931CD1EDB0}" srcOrd="3" destOrd="0" presId="urn:microsoft.com/office/officeart/2018/2/layout/IconLabelList"/>
    <dgm:cxn modelId="{621EB175-09EE-4C1D-9BE2-185FFBA1DC07}" type="presParOf" srcId="{291E7712-2A81-41E2-B6CC-5062346A570D}" destId="{7C55C0D8-15E1-4A0B-BCA8-FE74CB81502D}" srcOrd="4" destOrd="0" presId="urn:microsoft.com/office/officeart/2018/2/layout/IconLabelList"/>
    <dgm:cxn modelId="{7E84E1EA-E89A-48AA-97F6-2351D9D17A98}" type="presParOf" srcId="{7C55C0D8-15E1-4A0B-BCA8-FE74CB81502D}" destId="{B042F3E1-31D0-49D2-A2FD-2481B269C718}" srcOrd="0" destOrd="0" presId="urn:microsoft.com/office/officeart/2018/2/layout/IconLabelList"/>
    <dgm:cxn modelId="{D6F3D6AB-A8E4-4DF4-84CE-1A5C590EA75A}" type="presParOf" srcId="{7C55C0D8-15E1-4A0B-BCA8-FE74CB81502D}" destId="{E7B97C0F-62B4-40BC-8F74-2DF49F180096}" srcOrd="1" destOrd="0" presId="urn:microsoft.com/office/officeart/2018/2/layout/IconLabelList"/>
    <dgm:cxn modelId="{2E81BB2C-B486-4D8E-A858-884A7010124D}" type="presParOf" srcId="{7C55C0D8-15E1-4A0B-BCA8-FE74CB81502D}" destId="{9DAB8DAD-DA95-4BF8-B3D0-1BF206DAD1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669F1-E073-46C0-99E6-9567F318E69C}">
      <dsp:nvSpPr>
        <dsp:cNvPr id="0" name=""/>
        <dsp:cNvSpPr/>
      </dsp:nvSpPr>
      <dsp:spPr>
        <a:xfrm>
          <a:off x="1063980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2CA0D-82A8-49F1-84F5-C9D256F3E784}">
      <dsp:nvSpPr>
        <dsp:cNvPr id="0" name=""/>
        <dsp:cNvSpPr/>
      </dsp:nvSpPr>
      <dsp:spPr>
        <a:xfrm>
          <a:off x="878636" y="2738399"/>
          <a:ext cx="18155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Beneficiary Information</a:t>
          </a:r>
        </a:p>
      </dsp:txBody>
      <dsp:txXfrm>
        <a:off x="878636" y="2738399"/>
        <a:ext cx="1815528" cy="720000"/>
      </dsp:txXfrm>
    </dsp:sp>
    <dsp:sp modelId="{861280E2-869E-4B77-9B75-7C2EDA24A1EB}">
      <dsp:nvSpPr>
        <dsp:cNvPr id="0" name=""/>
        <dsp:cNvSpPr/>
      </dsp:nvSpPr>
      <dsp:spPr>
        <a:xfrm>
          <a:off x="4391932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32D05-55EA-42ED-8B12-7A445D32C346}">
      <dsp:nvSpPr>
        <dsp:cNvPr id="0" name=""/>
        <dsp:cNvSpPr/>
      </dsp:nvSpPr>
      <dsp:spPr>
        <a:xfrm>
          <a:off x="3895387" y="2738399"/>
          <a:ext cx="22676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Inpatient &amp; Outpatient Claims</a:t>
          </a:r>
        </a:p>
      </dsp:txBody>
      <dsp:txXfrm>
        <a:off x="3895387" y="2738399"/>
        <a:ext cx="2267624" cy="720000"/>
      </dsp:txXfrm>
    </dsp:sp>
    <dsp:sp modelId="{B042F3E1-31D0-49D2-A2FD-2481B269C718}">
      <dsp:nvSpPr>
        <dsp:cNvPr id="0" name=""/>
        <dsp:cNvSpPr/>
      </dsp:nvSpPr>
      <dsp:spPr>
        <a:xfrm>
          <a:off x="7719885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B8DAD-DA95-4BF8-B3D0-1BF206DAD1A2}">
      <dsp:nvSpPr>
        <dsp:cNvPr id="0" name=""/>
        <dsp:cNvSpPr/>
      </dsp:nvSpPr>
      <dsp:spPr>
        <a:xfrm>
          <a:off x="7223340" y="2738399"/>
          <a:ext cx="22676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Provider Key</a:t>
          </a:r>
        </a:p>
      </dsp:txBody>
      <dsp:txXfrm>
        <a:off x="7223340" y="2738399"/>
        <a:ext cx="226762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669F1-E073-46C0-99E6-9567F318E69C}">
      <dsp:nvSpPr>
        <dsp:cNvPr id="0" name=""/>
        <dsp:cNvSpPr/>
      </dsp:nvSpPr>
      <dsp:spPr>
        <a:xfrm>
          <a:off x="1063980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2CA0D-82A8-49F1-84F5-C9D256F3E784}">
      <dsp:nvSpPr>
        <dsp:cNvPr id="0" name=""/>
        <dsp:cNvSpPr/>
      </dsp:nvSpPr>
      <dsp:spPr>
        <a:xfrm>
          <a:off x="285097" y="2738399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Claim Specific Labeling</a:t>
          </a:r>
        </a:p>
      </dsp:txBody>
      <dsp:txXfrm>
        <a:off x="285097" y="2738399"/>
        <a:ext cx="2832300" cy="720000"/>
      </dsp:txXfrm>
    </dsp:sp>
    <dsp:sp modelId="{861280E2-869E-4B77-9B75-7C2EDA24A1EB}">
      <dsp:nvSpPr>
        <dsp:cNvPr id="0" name=""/>
        <dsp:cNvSpPr/>
      </dsp:nvSpPr>
      <dsp:spPr>
        <a:xfrm>
          <a:off x="4391932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32D05-55EA-42ED-8B12-7A445D32C346}">
      <dsp:nvSpPr>
        <dsp:cNvPr id="0" name=""/>
        <dsp:cNvSpPr/>
      </dsp:nvSpPr>
      <dsp:spPr>
        <a:xfrm>
          <a:off x="3613050" y="2738399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Diagnosis and Procedure Code Match</a:t>
          </a:r>
        </a:p>
      </dsp:txBody>
      <dsp:txXfrm>
        <a:off x="3613050" y="2738399"/>
        <a:ext cx="2832300" cy="720000"/>
      </dsp:txXfrm>
    </dsp:sp>
    <dsp:sp modelId="{B042F3E1-31D0-49D2-A2FD-2481B269C718}">
      <dsp:nvSpPr>
        <dsp:cNvPr id="0" name=""/>
        <dsp:cNvSpPr/>
      </dsp:nvSpPr>
      <dsp:spPr>
        <a:xfrm>
          <a:off x="7719885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B8DAD-DA95-4BF8-B3D0-1BF206DAD1A2}">
      <dsp:nvSpPr>
        <dsp:cNvPr id="0" name=""/>
        <dsp:cNvSpPr/>
      </dsp:nvSpPr>
      <dsp:spPr>
        <a:xfrm>
          <a:off x="6941002" y="2738399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Provider Information Aggregation </a:t>
          </a:r>
        </a:p>
      </dsp:txBody>
      <dsp:txXfrm>
        <a:off x="6941002" y="2738399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99155-8C15-4111-8F2A-1ED45D93EB7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2AF42-1CD8-4C82-98CF-FF40EA4E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9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D4C4-1B73-4C89-8E57-5C04E1D78C46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5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5BEE-3CA5-4787-88E9-2D6CC218F06A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D351-F275-4A77-8AB7-354B3BF9EA63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8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03BA-C32A-4F21-9787-03412F6F3505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B7CC-7DC5-4546-A686-5B9BBB465C82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06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B09E-B487-4950-B0B2-8813FA434184}" type="datetime1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39AA-A281-4BF8-A195-7FB76B0FFA95}" type="datetime1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991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FEE1-FF4C-44A4-B569-86077A571B7D}" type="datetime1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0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8DA4-76FD-4B62-B0D3-9E3A679BFCBF}" type="datetime1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8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976F81-728D-4C7F-B40A-DEA8A07CE1A3}" type="datetime1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7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2C51-E412-4C5F-94B2-2202DCC53029}" type="datetime1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1F39AA-A281-4BF8-A195-7FB76B0FFA95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0E39F61-0304-47E3-BFDC-35A73E207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D4946-664F-42B8-8A39-2C46A9BA5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4100" b="1" dirty="0">
                <a:solidFill>
                  <a:srgbClr val="FFFFFF"/>
                </a:solidFill>
              </a:rPr>
              <a:t>Detecting the Red Flags of Fraud in Medicare Claims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11EDA-C9B5-41C9-A83C-7D19C564A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James Welch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BBECB-A284-4B27-8B56-294A3322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810" y="6459785"/>
            <a:ext cx="72555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42413C96-07C4-489F-9F6F-0C7962B64FAD}" type="slidenum">
              <a:rPr lang="en-US" smtClean="0"/>
              <a:pPr algn="l"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5" name="Picture 4" descr="A doctor holding a stethoscope&#10;&#10;Description automatically generated with medium confidence">
            <a:extLst>
              <a:ext uri="{FF2B5EF4-FFF2-40B4-BE49-F238E27FC236}">
                <a16:creationId xmlns:a16="http://schemas.microsoft.com/office/drawing/2014/main" id="{AB9BB7B3-9CB6-4221-8993-23E720D6AA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7" r="5039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9E7B3B-A156-4356-BF35-7825C428E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59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Diagnosis and Procedure Codes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431632"/>
            <a:ext cx="4628402" cy="443746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ICD-9-CM codes for diagnosis &amp; Procedure</a:t>
            </a:r>
          </a:p>
          <a:p>
            <a:endParaRPr lang="en-US" dirty="0"/>
          </a:p>
          <a:p>
            <a:r>
              <a:rPr lang="en-US" dirty="0"/>
              <a:t>Inpatients have a high number of diagnosis codes and multiple procedure codes.</a:t>
            </a:r>
          </a:p>
          <a:p>
            <a:endParaRPr lang="en-US" dirty="0"/>
          </a:p>
          <a:p>
            <a:r>
              <a:rPr lang="en-US" dirty="0"/>
              <a:t>Outpatients receive diagnosis but few treatments.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7386EDC6-0712-4122-BE50-C7C944650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677" y="1195844"/>
            <a:ext cx="5086003" cy="51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0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Matrix of diagnosis &amp; Procedure Codes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367328"/>
            <a:ext cx="3462688" cy="4501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highlight>
                  <a:srgbClr val="FFFF00"/>
                </a:highlight>
              </a:rPr>
              <a:t>adfas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D61C2D8F-0B24-46B7-8E95-163AFC387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917" y="1186049"/>
            <a:ext cx="7425083" cy="49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5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State and County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3DABB1F-2513-4E21-A9A2-3F60950AF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79" y="1369588"/>
            <a:ext cx="5922575" cy="4441932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E1F6CFE-95B4-4D86-8667-8A1B82C49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61" y="1369587"/>
            <a:ext cx="5922575" cy="444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7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Engineered Features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572426"/>
            <a:ext cx="4696769" cy="429666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Accumulating:</a:t>
            </a:r>
          </a:p>
          <a:p>
            <a:pPr lvl="1"/>
            <a:r>
              <a:rPr lang="en-US" dirty="0"/>
              <a:t>Time Since last claim</a:t>
            </a:r>
          </a:p>
          <a:p>
            <a:pPr lvl="1"/>
            <a:r>
              <a:rPr lang="en-US" dirty="0"/>
              <a:t>Total days claimed</a:t>
            </a:r>
          </a:p>
          <a:p>
            <a:pPr lvl="1"/>
            <a:r>
              <a:rPr lang="en-US" dirty="0"/>
              <a:t>Cumulative Visits</a:t>
            </a:r>
          </a:p>
          <a:p>
            <a:pPr lvl="1"/>
            <a:r>
              <a:rPr lang="en-US" dirty="0"/>
              <a:t>Cumulative Provider Visits</a:t>
            </a:r>
          </a:p>
          <a:p>
            <a:pPr lvl="1"/>
            <a:r>
              <a:rPr lang="en-US" dirty="0"/>
              <a:t>Cumulative Payments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Others:</a:t>
            </a:r>
          </a:p>
          <a:p>
            <a:pPr lvl="1"/>
            <a:r>
              <a:rPr lang="en-US" dirty="0"/>
              <a:t>Cost per: Physicians, Codes, days of care</a:t>
            </a:r>
          </a:p>
          <a:p>
            <a:pPr lvl="1"/>
            <a:r>
              <a:rPr lang="en-US" dirty="0"/>
              <a:t>Counts of Codes and Physicians</a:t>
            </a:r>
          </a:p>
          <a:p>
            <a:pPr lvl="1"/>
            <a:r>
              <a:rPr lang="en-US" dirty="0"/>
              <a:t>Date discrepancies 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256E607-6B0F-4A43-B119-219913709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9" y="1572425"/>
            <a:ext cx="6084730" cy="405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Up-sampling via SMOTE Methods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806356"/>
            <a:ext cx="3854502" cy="406273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Balancing Classes increases accuracy of model.</a:t>
            </a:r>
          </a:p>
          <a:p>
            <a:endParaRPr lang="en-US" dirty="0"/>
          </a:p>
          <a:p>
            <a:r>
              <a:rPr lang="en-US" dirty="0"/>
              <a:t>SMOTE: Synthetic Minority Over-sampling Technique.</a:t>
            </a:r>
          </a:p>
          <a:p>
            <a:pPr lvl="1"/>
            <a:r>
              <a:rPr lang="en-US" dirty="0"/>
              <a:t>Nominal and Continuous</a:t>
            </a:r>
          </a:p>
          <a:p>
            <a:pPr lvl="1"/>
            <a:r>
              <a:rPr lang="en-US" dirty="0"/>
              <a:t>Trim Tomek Links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CA6F837-A38D-43BB-A43B-8A6CB39A6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782" y="1538761"/>
            <a:ext cx="6495500" cy="433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37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Comparison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03277" y="1478422"/>
            <a:ext cx="5329157" cy="44590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SMOTE up-sampling increases accuracy in untuned models.</a:t>
            </a:r>
          </a:p>
          <a:p>
            <a:endParaRPr lang="en-US" dirty="0"/>
          </a:p>
          <a:p>
            <a:r>
              <a:rPr lang="en-US" dirty="0"/>
              <a:t>Removing Tomek links further improves score.</a:t>
            </a:r>
          </a:p>
          <a:p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 &amp; </a:t>
            </a:r>
            <a:r>
              <a:rPr lang="en-US" dirty="0" err="1"/>
              <a:t>CatBoost</a:t>
            </a:r>
            <a:r>
              <a:rPr lang="en-US" dirty="0"/>
              <a:t> have 82% accuracy when used with the SMOTE-Tomek data set.</a:t>
            </a:r>
          </a:p>
          <a:p>
            <a:endParaRPr lang="en-US" dirty="0"/>
          </a:p>
          <a:p>
            <a:r>
              <a:rPr lang="en-US" dirty="0"/>
              <a:t>Hyperparameters tuned using </a:t>
            </a:r>
            <a:r>
              <a:rPr lang="en-US" dirty="0" err="1"/>
              <a:t>RandomizedSearchCV</a:t>
            </a:r>
            <a:r>
              <a:rPr lang="en-US" dirty="0"/>
              <a:t>, scoring by Recall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C6C88E0-9375-4E96-A010-3351BFE2CA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" t="7347" r="8829" b="7023"/>
          <a:stretch/>
        </p:blipFill>
        <p:spPr>
          <a:xfrm>
            <a:off x="6229884" y="1067052"/>
            <a:ext cx="5223474" cy="50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25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CC98CCA-C649-478B-85E1-9DD5AF02CBD6}"/>
              </a:ext>
            </a:extLst>
          </p:cNvPr>
          <p:cNvGrpSpPr/>
          <p:nvPr/>
        </p:nvGrpSpPr>
        <p:grpSpPr>
          <a:xfrm>
            <a:off x="1361515" y="2066258"/>
            <a:ext cx="3280454" cy="3134449"/>
            <a:chOff x="1394801" y="1359604"/>
            <a:chExt cx="5029200" cy="48053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1001E8-1084-497B-BA68-7B8E3500A078}"/>
                </a:ext>
              </a:extLst>
            </p:cNvPr>
            <p:cNvSpPr/>
            <p:nvPr/>
          </p:nvSpPr>
          <p:spPr>
            <a:xfrm>
              <a:off x="1394801" y="1359604"/>
              <a:ext cx="5029200" cy="4805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A4846A6-FC8A-468A-95AF-439941B666E9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3909401" y="1359604"/>
              <a:ext cx="0" cy="48053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325FA22-5296-4A48-8B90-23D4D8F2679C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1394801" y="3762286"/>
              <a:ext cx="5029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AA8FA48-F735-4CEE-B556-11589F509F82}"/>
              </a:ext>
            </a:extLst>
          </p:cNvPr>
          <p:cNvSpPr txBox="1"/>
          <p:nvPr/>
        </p:nvSpPr>
        <p:spPr>
          <a:xfrm>
            <a:off x="3250825" y="1315917"/>
            <a:ext cx="133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Fraudulent provider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E969E-BEA9-47CD-86D9-0B9376775AAB}"/>
              </a:ext>
            </a:extLst>
          </p:cNvPr>
          <p:cNvSpPr txBox="1"/>
          <p:nvPr/>
        </p:nvSpPr>
        <p:spPr>
          <a:xfrm>
            <a:off x="1721143" y="1367922"/>
            <a:ext cx="110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Perfect Provider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97B3C-E950-4224-A2B7-5CAA2B609201}"/>
              </a:ext>
            </a:extLst>
          </p:cNvPr>
          <p:cNvSpPr txBox="1"/>
          <p:nvPr/>
        </p:nvSpPr>
        <p:spPr>
          <a:xfrm>
            <a:off x="103943" y="2420381"/>
            <a:ext cx="129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Claim Appears Fine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D0197-49ED-4780-BE5B-4C31DC78235C}"/>
              </a:ext>
            </a:extLst>
          </p:cNvPr>
          <p:cNvSpPr txBox="1"/>
          <p:nvPr/>
        </p:nvSpPr>
        <p:spPr>
          <a:xfrm>
            <a:off x="111873" y="4105560"/>
            <a:ext cx="121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Claim is Bad news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B71DFA6-D346-4395-9C82-8F4464F44B14}"/>
              </a:ext>
            </a:extLst>
          </p:cNvPr>
          <p:cNvSpPr/>
          <p:nvPr/>
        </p:nvSpPr>
        <p:spPr>
          <a:xfrm>
            <a:off x="1816389" y="3851308"/>
            <a:ext cx="1059109" cy="11315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59894B-D1D1-430E-8C21-47220D29AB26}"/>
              </a:ext>
            </a:extLst>
          </p:cNvPr>
          <p:cNvSpPr txBox="1"/>
          <p:nvPr/>
        </p:nvSpPr>
        <p:spPr>
          <a:xfrm>
            <a:off x="3477198" y="2605047"/>
            <a:ext cx="1064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expect a lot of these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8EAA77-0473-41D9-B5BE-0FB02093C706}"/>
              </a:ext>
            </a:extLst>
          </p:cNvPr>
          <p:cNvSpPr txBox="1"/>
          <p:nvPr/>
        </p:nvSpPr>
        <p:spPr>
          <a:xfrm>
            <a:off x="1772437" y="2320971"/>
            <a:ext cx="1064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claims by good providers are good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39C40-A913-48AD-9F56-BD1B78065A8C}"/>
              </a:ext>
            </a:extLst>
          </p:cNvPr>
          <p:cNvSpPr txBox="1"/>
          <p:nvPr/>
        </p:nvSpPr>
        <p:spPr>
          <a:xfrm>
            <a:off x="3160874" y="3912967"/>
            <a:ext cx="10646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amount of provider claims are suspect.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7914CB-5FB3-4C7B-B42E-BE21F95FCBAF}"/>
              </a:ext>
            </a:extLst>
          </p:cNvPr>
          <p:cNvGrpSpPr/>
          <p:nvPr/>
        </p:nvGrpSpPr>
        <p:grpSpPr>
          <a:xfrm>
            <a:off x="7655271" y="2014253"/>
            <a:ext cx="3280455" cy="3134450"/>
            <a:chOff x="6632461" y="1291458"/>
            <a:chExt cx="5029200" cy="4805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A6B411-FD80-48D6-BEFB-5544B1AD3BF2}"/>
                </a:ext>
              </a:extLst>
            </p:cNvPr>
            <p:cNvSpPr/>
            <p:nvPr/>
          </p:nvSpPr>
          <p:spPr>
            <a:xfrm>
              <a:off x="6632461" y="1291458"/>
              <a:ext cx="5029200" cy="4805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B861753-E2A4-401D-9F3C-35AD141B2E71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9147061" y="1291458"/>
              <a:ext cx="0" cy="48053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9D8ED7-23EC-4478-AE51-7A0D15C90503}"/>
                </a:ext>
              </a:extLst>
            </p:cNvPr>
            <p:cNvCxnSpPr>
              <a:stCxn id="17" idx="1"/>
              <a:endCxn id="17" idx="3"/>
            </p:cNvCxnSpPr>
            <p:nvPr/>
          </p:nvCxnSpPr>
          <p:spPr>
            <a:xfrm>
              <a:off x="6632461" y="3694140"/>
              <a:ext cx="5029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BD3F5A5-1DB1-4A57-AF31-4BCD273C41C2}"/>
              </a:ext>
            </a:extLst>
          </p:cNvPr>
          <p:cNvSpPr txBox="1"/>
          <p:nvPr/>
        </p:nvSpPr>
        <p:spPr>
          <a:xfrm>
            <a:off x="8550944" y="106640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Claim is ______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429736-5815-43BE-AEF3-A8284B96DF2D}"/>
              </a:ext>
            </a:extLst>
          </p:cNvPr>
          <p:cNvSpPr txBox="1"/>
          <p:nvPr/>
        </p:nvSpPr>
        <p:spPr>
          <a:xfrm>
            <a:off x="9840688" y="1644921"/>
            <a:ext cx="72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Fraud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852322-5CB2-4A81-BA43-1B11F8CA1975}"/>
              </a:ext>
            </a:extLst>
          </p:cNvPr>
          <p:cNvSpPr txBox="1"/>
          <p:nvPr/>
        </p:nvSpPr>
        <p:spPr>
          <a:xfrm>
            <a:off x="8007626" y="1636970"/>
            <a:ext cx="12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5FD6F2-7488-4390-AD12-79B2D90345F2}"/>
              </a:ext>
            </a:extLst>
          </p:cNvPr>
          <p:cNvSpPr txBox="1"/>
          <p:nvPr/>
        </p:nvSpPr>
        <p:spPr>
          <a:xfrm>
            <a:off x="6737325" y="4232429"/>
            <a:ext cx="72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Fraud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650C4E-FC2C-429F-93A0-AB147238C979}"/>
              </a:ext>
            </a:extLst>
          </p:cNvPr>
          <p:cNvSpPr txBox="1"/>
          <p:nvPr/>
        </p:nvSpPr>
        <p:spPr>
          <a:xfrm>
            <a:off x="6442963" y="2625571"/>
            <a:ext cx="12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63EFB-345D-4027-8393-1F86F7890A3C}"/>
              </a:ext>
            </a:extLst>
          </p:cNvPr>
          <p:cNvSpPr txBox="1"/>
          <p:nvPr/>
        </p:nvSpPr>
        <p:spPr>
          <a:xfrm>
            <a:off x="6241174" y="3167275"/>
            <a:ext cx="139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Claim predicted</a:t>
            </a:r>
          </a:p>
          <a:p>
            <a:r>
              <a:rPr lang="en-US" dirty="0"/>
              <a:t> as…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CD7643-38D1-447C-A4C8-7951FEDADBDB}"/>
              </a:ext>
            </a:extLst>
          </p:cNvPr>
          <p:cNvSpPr txBox="1"/>
          <p:nvPr/>
        </p:nvSpPr>
        <p:spPr>
          <a:xfrm>
            <a:off x="8315058" y="260504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500007-FBFF-426E-BF33-08B22D43FCCB}"/>
              </a:ext>
            </a:extLst>
          </p:cNvPr>
          <p:cNvSpPr txBox="1"/>
          <p:nvPr/>
        </p:nvSpPr>
        <p:spPr>
          <a:xfrm>
            <a:off x="9849822" y="410556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DE1B06-F238-4F9B-96C3-6B51CF1DB384}"/>
              </a:ext>
            </a:extLst>
          </p:cNvPr>
          <p:cNvSpPr txBox="1"/>
          <p:nvPr/>
        </p:nvSpPr>
        <p:spPr>
          <a:xfrm>
            <a:off x="9506610" y="2365237"/>
            <a:ext cx="1429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F.provs</a:t>
            </a:r>
            <a:r>
              <a:rPr lang="en-US" dirty="0"/>
              <a:t> submit fine claims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1E8E1C-2228-4AC6-BEFB-9E8BFEA08C79}"/>
              </a:ext>
            </a:extLst>
          </p:cNvPr>
          <p:cNvSpPr txBox="1"/>
          <p:nvPr/>
        </p:nvSpPr>
        <p:spPr>
          <a:xfrm>
            <a:off x="7955284" y="4092137"/>
            <a:ext cx="142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news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F31BC7-8F3E-476A-8523-D4B282E8BDA3}"/>
              </a:ext>
            </a:extLst>
          </p:cNvPr>
          <p:cNvSpPr txBox="1"/>
          <p:nvPr/>
        </p:nvSpPr>
        <p:spPr>
          <a:xfrm>
            <a:off x="6064769" y="5412112"/>
            <a:ext cx="318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 to minimize False Negatives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93979133-B99E-4A62-880C-60E898AC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2413C96-07C4-489F-9F6F-0C7962B64F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2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Model Evaluation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486970"/>
            <a:ext cx="4346391" cy="438212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** Metrics, Confusion </a:t>
            </a:r>
            <a:r>
              <a:rPr lang="en-US" dirty="0" err="1"/>
              <a:t>Matrixs</a:t>
            </a:r>
            <a:r>
              <a:rPr lang="en-US" dirty="0"/>
              <a:t>, AUC-ROC graphs.</a:t>
            </a:r>
          </a:p>
        </p:txBody>
      </p:sp>
    </p:spTree>
    <p:extLst>
      <p:ext uri="{BB962C8B-B14F-4D97-AF65-F5344CB8AC3E}">
        <p14:creationId xmlns:p14="http://schemas.microsoft.com/office/powerpoint/2010/main" val="3681183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Permutation Importance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384421"/>
            <a:ext cx="5098421" cy="448467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State &amp; county pick up on data leakage (same provider submitting in area)</a:t>
            </a:r>
          </a:p>
          <a:p>
            <a:endParaRPr lang="en-US" dirty="0"/>
          </a:p>
          <a:p>
            <a:r>
              <a:rPr lang="en-US" dirty="0"/>
              <a:t>Other features…</a:t>
            </a:r>
          </a:p>
        </p:txBody>
      </p:sp>
    </p:spTree>
    <p:extLst>
      <p:ext uri="{BB962C8B-B14F-4D97-AF65-F5344CB8AC3E}">
        <p14:creationId xmlns:p14="http://schemas.microsoft.com/office/powerpoint/2010/main" val="3541695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Aggregating Predictions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478423"/>
            <a:ext cx="4998720" cy="439067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** Metrics, Confusion </a:t>
            </a:r>
            <a:r>
              <a:rPr lang="en-US" dirty="0" err="1"/>
              <a:t>Matrixs</a:t>
            </a:r>
            <a:r>
              <a:rPr lang="en-US" dirty="0"/>
              <a:t>, AUC-ROC graphs.</a:t>
            </a:r>
          </a:p>
        </p:txBody>
      </p:sp>
    </p:spTree>
    <p:extLst>
      <p:ext uri="{BB962C8B-B14F-4D97-AF65-F5344CB8AC3E}">
        <p14:creationId xmlns:p14="http://schemas.microsoft.com/office/powerpoint/2010/main" val="104333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Fraud effects all of us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46BEBA-EF62-4005-9B0D-43C60101584A}"/>
              </a:ext>
            </a:extLst>
          </p:cNvPr>
          <p:cNvSpPr txBox="1">
            <a:spLocks/>
          </p:cNvSpPr>
          <p:nvPr/>
        </p:nvSpPr>
        <p:spPr>
          <a:xfrm>
            <a:off x="1097280" y="1316053"/>
            <a:ext cx="5358111" cy="455304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Medicare is the US healthcare system for the elderly and special cases</a:t>
            </a:r>
          </a:p>
          <a:p>
            <a:endParaRPr lang="en-US" dirty="0"/>
          </a:p>
          <a:p>
            <a:r>
              <a:rPr lang="en-US" dirty="0"/>
              <a:t>How bad?&gt;</a:t>
            </a:r>
          </a:p>
          <a:p>
            <a:r>
              <a:rPr lang="en-US" dirty="0"/>
              <a:t>Pervasive fraud increases insurance premiums on all patients.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can we do?</a:t>
            </a:r>
          </a:p>
          <a:p>
            <a:endParaRPr lang="en-US" dirty="0"/>
          </a:p>
          <a:p>
            <a:r>
              <a:rPr lang="en-US" dirty="0"/>
              <a:t>The data</a:t>
            </a:r>
          </a:p>
          <a:p>
            <a:endParaRPr lang="en-US" dirty="0"/>
          </a:p>
        </p:txBody>
      </p:sp>
      <p:pic>
        <p:nvPicPr>
          <p:cNvPr id="8" name="Picture 7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5F75A1E9-9389-4B41-BB8F-8AE73F9C8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722" y="1266844"/>
            <a:ext cx="3592997" cy="482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7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How many claims do we need?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adfas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56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Distribution of Claims by Provider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Examples of 0 and 1 class, 42 / each</a:t>
            </a:r>
          </a:p>
        </p:txBody>
      </p:sp>
    </p:spTree>
    <p:extLst>
      <p:ext uri="{BB962C8B-B14F-4D97-AF65-F5344CB8AC3E}">
        <p14:creationId xmlns:p14="http://schemas.microsoft.com/office/powerpoint/2010/main" val="918007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What do mis-labeled providers look like?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adfas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0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Magic Sauce?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adfas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21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</a:rPr>
              <a:t>Conclusions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395663"/>
            <a:ext cx="10058400" cy="447343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 a claim basis, we can predict with…</a:t>
            </a:r>
          </a:p>
          <a:p>
            <a:endParaRPr lang="en-US" dirty="0"/>
          </a:p>
          <a:p>
            <a:r>
              <a:rPr lang="en-US" dirty="0"/>
              <a:t>On a provider level we get …</a:t>
            </a:r>
          </a:p>
          <a:p>
            <a:endParaRPr lang="en-US" dirty="0"/>
          </a:p>
          <a:p>
            <a:r>
              <a:rPr lang="en-US" dirty="0"/>
              <a:t>This method yield a good prediction with only __ claims.</a:t>
            </a:r>
          </a:p>
          <a:p>
            <a:endParaRPr lang="en-US" dirty="0"/>
          </a:p>
          <a:p>
            <a:r>
              <a:rPr lang="en-US" dirty="0"/>
              <a:t>This gives us many chances to detect and defeat fraud.</a:t>
            </a:r>
          </a:p>
        </p:txBody>
      </p:sp>
    </p:spTree>
    <p:extLst>
      <p:ext uri="{BB962C8B-B14F-4D97-AF65-F5344CB8AC3E}">
        <p14:creationId xmlns:p14="http://schemas.microsoft.com/office/powerpoint/2010/main" val="1021271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Steps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6CE31BE-5497-4DF8-AE39-C574C22FD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949495"/>
              </p:ext>
            </p:extLst>
          </p:nvPr>
        </p:nvGraphicFramePr>
        <p:xfrm>
          <a:off x="1097280" y="1298963"/>
          <a:ext cx="10058400" cy="457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272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Provided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6CE31BE-5497-4DF8-AE39-C574C22FD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562575"/>
              </p:ext>
            </p:extLst>
          </p:nvPr>
        </p:nvGraphicFramePr>
        <p:xfrm>
          <a:off x="1097280" y="1298963"/>
          <a:ext cx="10058400" cy="457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097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Missingness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CABB8DF-17D5-4803-A9B1-4A7283225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63" y="1995543"/>
            <a:ext cx="4786778" cy="4786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ED6747-7DD6-43FD-9C6E-3EE662AF7197}"/>
              </a:ext>
            </a:extLst>
          </p:cNvPr>
          <p:cNvSpPr txBox="1"/>
          <p:nvPr/>
        </p:nvSpPr>
        <p:spPr>
          <a:xfrm>
            <a:off x="1092312" y="1192100"/>
            <a:ext cx="4449763" cy="66020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Provider Key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1B33F58-B4E3-4C1D-82AA-635CE9965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92" y="2071222"/>
            <a:ext cx="4786778" cy="4786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0616CD-127A-4C3B-9D0C-1631592ACF52}"/>
              </a:ext>
            </a:extLst>
          </p:cNvPr>
          <p:cNvSpPr txBox="1"/>
          <p:nvPr/>
        </p:nvSpPr>
        <p:spPr>
          <a:xfrm>
            <a:off x="6705917" y="1192100"/>
            <a:ext cx="4449763" cy="66020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Beneficiaries (patients)</a:t>
            </a:r>
          </a:p>
        </p:txBody>
      </p:sp>
    </p:spTree>
    <p:extLst>
      <p:ext uri="{BB962C8B-B14F-4D97-AF65-F5344CB8AC3E}">
        <p14:creationId xmlns:p14="http://schemas.microsoft.com/office/powerpoint/2010/main" val="181799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Missingness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ED6747-7DD6-43FD-9C6E-3EE662AF7197}"/>
              </a:ext>
            </a:extLst>
          </p:cNvPr>
          <p:cNvSpPr txBox="1"/>
          <p:nvPr/>
        </p:nvSpPr>
        <p:spPr>
          <a:xfrm>
            <a:off x="1092312" y="1192100"/>
            <a:ext cx="4449763" cy="66020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Inpatient Claims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616CD-127A-4C3B-9D0C-1631592ACF52}"/>
              </a:ext>
            </a:extLst>
          </p:cNvPr>
          <p:cNvSpPr txBox="1"/>
          <p:nvPr/>
        </p:nvSpPr>
        <p:spPr>
          <a:xfrm>
            <a:off x="6705917" y="1192100"/>
            <a:ext cx="4449763" cy="66020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Outpatient Claims</a:t>
            </a:r>
          </a:p>
        </p:txBody>
      </p:sp>
      <p:pic>
        <p:nvPicPr>
          <p:cNvPr id="10" name="Content Placeholder 4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2A637CB1-2AE0-47BC-9D42-7D3A08E9E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41" y="1997927"/>
            <a:ext cx="4696504" cy="4696504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B601747C-F26B-484C-B024-D1E69A311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45" y="1945842"/>
            <a:ext cx="4696505" cy="46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6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Fraud Prevalence Differs Between Tables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367328"/>
            <a:ext cx="3611453" cy="4501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providers key has a 9% fraud abundance. </a:t>
            </a:r>
          </a:p>
          <a:p>
            <a:endParaRPr lang="en-US" dirty="0"/>
          </a:p>
          <a:p>
            <a:r>
              <a:rPr lang="en-US" dirty="0"/>
              <a:t>Combined claims: 38%</a:t>
            </a:r>
          </a:p>
          <a:p>
            <a:endParaRPr lang="en-US" dirty="0"/>
          </a:p>
          <a:p>
            <a:r>
              <a:rPr lang="en-US" dirty="0"/>
              <a:t>The increase in abundance is driven by the higher average claims seen by suspect providers.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95B4D0E-0138-4792-9E0D-EB26715C7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79" y="1643433"/>
            <a:ext cx="6338491" cy="422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9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Suspect Providers Submit More Claims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460F8244-E104-4A81-9AB8-B78FF19B9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14" y="1448547"/>
            <a:ext cx="6255290" cy="4170193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CEA304CC-3676-46B9-93F0-05B529804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86" y="1448548"/>
            <a:ext cx="4571428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Imbalanced Features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867B94C-C5B6-4401-88FD-95B11EAC27E6}"/>
              </a:ext>
            </a:extLst>
          </p:cNvPr>
          <p:cNvGrpSpPr/>
          <p:nvPr/>
        </p:nvGrpSpPr>
        <p:grpSpPr>
          <a:xfrm>
            <a:off x="868844" y="1952724"/>
            <a:ext cx="10802444" cy="3600816"/>
            <a:chOff x="853640" y="2039028"/>
            <a:chExt cx="10802444" cy="3600816"/>
          </a:xfrm>
        </p:grpSpPr>
        <p:pic>
          <p:nvPicPr>
            <p:cNvPr id="10" name="Picture 9" descr="Chart, scatter chart&#10;&#10;Description automatically generated">
              <a:extLst>
                <a:ext uri="{FF2B5EF4-FFF2-40B4-BE49-F238E27FC236}">
                  <a16:creationId xmlns:a16="http://schemas.microsoft.com/office/drawing/2014/main" id="{F1D8302C-1062-430A-84E2-F9FB2D1C5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640" y="2039028"/>
              <a:ext cx="5401222" cy="3600816"/>
            </a:xfrm>
            <a:prstGeom prst="rect">
              <a:avLst/>
            </a:prstGeom>
          </p:spPr>
        </p:pic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B3DA406D-DE6E-45A0-AF25-549AF9908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862" y="2039028"/>
              <a:ext cx="5401222" cy="3600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311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Protected Classes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2C8EC6D-68B3-4143-9C02-09FB70409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673479"/>
            <a:ext cx="5327588" cy="3551726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8870E1A-AB60-4850-803C-CD4D748A1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81" y="1674958"/>
            <a:ext cx="5389851" cy="359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498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1683</TotalTime>
  <Words>471</Words>
  <Application>Microsoft Office PowerPoint</Application>
  <PresentationFormat>Widescreen</PresentationFormat>
  <Paragraphs>142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Retrospect</vt:lpstr>
      <vt:lpstr>Detecting the Red Flags of Fraud in Medicare Claims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Welch</dc:creator>
  <cp:lastModifiedBy>James Welch</cp:lastModifiedBy>
  <cp:revision>10</cp:revision>
  <dcterms:created xsi:type="dcterms:W3CDTF">2021-09-30T19:39:52Z</dcterms:created>
  <dcterms:modified xsi:type="dcterms:W3CDTF">2021-10-15T01:57:55Z</dcterms:modified>
</cp:coreProperties>
</file>