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2"/>
  </p:notesMasterIdLst>
  <p:sldIdLst>
    <p:sldId id="256" r:id="rId2"/>
    <p:sldId id="284" r:id="rId3"/>
    <p:sldId id="317" r:id="rId4"/>
    <p:sldId id="304" r:id="rId5"/>
    <p:sldId id="280" r:id="rId6"/>
    <p:sldId id="281" r:id="rId7"/>
    <p:sldId id="291" r:id="rId8"/>
    <p:sldId id="301" r:id="rId9"/>
    <p:sldId id="290" r:id="rId10"/>
    <p:sldId id="300" r:id="rId11"/>
    <p:sldId id="303" r:id="rId12"/>
    <p:sldId id="306" r:id="rId13"/>
    <p:sldId id="302" r:id="rId14"/>
    <p:sldId id="315" r:id="rId15"/>
    <p:sldId id="295" r:id="rId16"/>
    <p:sldId id="297" r:id="rId17"/>
    <p:sldId id="276" r:id="rId18"/>
    <p:sldId id="298" r:id="rId19"/>
    <p:sldId id="307" r:id="rId20"/>
    <p:sldId id="299" r:id="rId21"/>
    <p:sldId id="316" r:id="rId22"/>
    <p:sldId id="310" r:id="rId23"/>
    <p:sldId id="288" r:id="rId24"/>
    <p:sldId id="287" r:id="rId25"/>
    <p:sldId id="309" r:id="rId26"/>
    <p:sldId id="292" r:id="rId27"/>
    <p:sldId id="293" r:id="rId28"/>
    <p:sldId id="314" r:id="rId29"/>
    <p:sldId id="286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26A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Beneficiary Information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Inpatient &amp; Outpatient Claims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Key</a:t>
          </a:r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in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 custScaleX="80063" custLinFactNeighborX="16206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patient with solid fill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 custScaleX="8006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 custScaleX="8006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Claim Specific Labeling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Diagnosis and Procedure Code Match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Information Aggregation </a:t>
          </a:r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878636" y="2738399"/>
          <a:ext cx="1815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Beneficiary Information</a:t>
          </a:r>
        </a:p>
      </dsp:txBody>
      <dsp:txXfrm>
        <a:off x="878636" y="2738399"/>
        <a:ext cx="1815528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895387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Inpatient &amp; Outpatient Claims</a:t>
          </a:r>
        </a:p>
      </dsp:txBody>
      <dsp:txXfrm>
        <a:off x="3895387" y="2738399"/>
        <a:ext cx="2267624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7223340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Key</a:t>
          </a:r>
        </a:p>
      </dsp:txBody>
      <dsp:txXfrm>
        <a:off x="7223340" y="2738399"/>
        <a:ext cx="22676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285097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Claim Specific Labeling</a:t>
          </a:r>
        </a:p>
      </dsp:txBody>
      <dsp:txXfrm>
        <a:off x="285097" y="2738399"/>
        <a:ext cx="2832300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613050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Diagnosis and Procedure Code Match</a:t>
          </a:r>
        </a:p>
      </dsp:txBody>
      <dsp:txXfrm>
        <a:off x="3613050" y="2738399"/>
        <a:ext cx="2832300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6941002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Information Aggregation </a:t>
          </a:r>
        </a:p>
      </dsp:txBody>
      <dsp:txXfrm>
        <a:off x="6941002" y="2738399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9155-8C15-4111-8F2A-1ED45D93EB7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AF42-1CD8-4C82-98CF-FF40EA4E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D4C4-1B73-4C89-8E57-5C04E1D78C46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5BEE-3CA5-4787-88E9-2D6CC218F06A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D351-F275-4A77-8AB7-354B3BF9EA63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3BA-C32A-4F21-9787-03412F6F3505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B7CC-7DC5-4546-A686-5B9BBB465C82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09E-B487-4950-B0B2-8813FA434184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39AA-A281-4BF8-A195-7FB76B0FFA95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91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EE1-FF4C-44A4-B569-86077A571B7D}" type="datetime1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8DA4-76FD-4B62-B0D3-9E3A679BFCBF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976F81-728D-4C7F-B40A-DEA8A07CE1A3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1-E412-4C5F-94B2-2202DCC53029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1F39AA-A281-4BF8-A195-7FB76B0FFA95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E39F61-0304-47E3-BFDC-35A73E207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D4946-664F-42B8-8A39-2C46A9BA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Detecting the Red Flags of Fraud in Medicare Claims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1EDA-C9B5-41C9-A83C-7D19C564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James Welch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BECB-A284-4B27-8B56-294A332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10" y="6459785"/>
            <a:ext cx="7255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2413C96-07C4-489F-9F6F-0C7962B64FAD}" type="slidenum">
              <a:rPr lang="en-US" smtClean="0"/>
              <a:pPr algn="l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Picture 4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AB9BB7B3-9CB6-4221-8993-23E720D6A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r="5039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9E7B3B-A156-4356-BF35-7825C428E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92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Ratio of Diagnoses to Procedures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79" y="1914704"/>
            <a:ext cx="3557847" cy="39543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numbers of procedures generally increase the likelihood of fraud.</a:t>
            </a:r>
          </a:p>
          <a:p>
            <a:endParaRPr lang="en-US" dirty="0"/>
          </a:p>
          <a:p>
            <a:r>
              <a:rPr lang="en-US" dirty="0"/>
              <a:t>However, very few claims have more than 1 procedure codes.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4D5E0A6-1CA9-4636-8CD4-2D957B96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" r="8242" b="11818"/>
          <a:stretch/>
        </p:blipFill>
        <p:spPr>
          <a:xfrm>
            <a:off x="4852554" y="1540634"/>
            <a:ext cx="6868391" cy="3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Imbalanced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867B94C-C5B6-4401-88FD-95B11EAC27E6}"/>
              </a:ext>
            </a:extLst>
          </p:cNvPr>
          <p:cNvGrpSpPr/>
          <p:nvPr/>
        </p:nvGrpSpPr>
        <p:grpSpPr>
          <a:xfrm>
            <a:off x="868844" y="1952724"/>
            <a:ext cx="10802444" cy="3600816"/>
            <a:chOff x="853640" y="2039028"/>
            <a:chExt cx="10802444" cy="3600816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F1D8302C-1062-430A-84E2-F9FB2D1C5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40" y="2039028"/>
              <a:ext cx="5401222" cy="3600816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B3DA406D-DE6E-45A0-AF25-549AF9908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2" y="2039028"/>
              <a:ext cx="5401222" cy="3600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11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Protected Classes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2C8EC6D-68B3-4143-9C02-09FB7040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73479"/>
            <a:ext cx="5327588" cy="355172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8870E1A-AB60-4850-803C-CD4D748A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81" y="1674958"/>
            <a:ext cx="5389851" cy="35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Engineered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572426"/>
            <a:ext cx="4696769" cy="429666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Accumulating:</a:t>
            </a:r>
          </a:p>
          <a:p>
            <a:pPr lvl="1"/>
            <a:r>
              <a:rPr lang="en-US" dirty="0"/>
              <a:t>Time Since last claim</a:t>
            </a:r>
          </a:p>
          <a:p>
            <a:pPr lvl="1"/>
            <a:r>
              <a:rPr lang="en-US" dirty="0"/>
              <a:t>Total days claimed</a:t>
            </a:r>
          </a:p>
          <a:p>
            <a:pPr lvl="1"/>
            <a:r>
              <a:rPr lang="en-US" dirty="0"/>
              <a:t>Cumulative Visits</a:t>
            </a:r>
          </a:p>
          <a:p>
            <a:pPr lvl="1"/>
            <a:r>
              <a:rPr lang="en-US" dirty="0"/>
              <a:t>Cumulative Provider Visits</a:t>
            </a:r>
          </a:p>
          <a:p>
            <a:pPr lvl="1"/>
            <a:r>
              <a:rPr lang="en-US" dirty="0"/>
              <a:t>Cumulative Payments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Cost per: Physicians, Codes, days of care</a:t>
            </a:r>
          </a:p>
          <a:p>
            <a:pPr lvl="1"/>
            <a:r>
              <a:rPr lang="en-US" dirty="0"/>
              <a:t>Counts of Codes and Physicians</a:t>
            </a:r>
          </a:p>
          <a:p>
            <a:pPr lvl="1"/>
            <a:r>
              <a:rPr lang="en-US" dirty="0"/>
              <a:t>Date discrepancies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56E607-6B0F-4A43-B119-21991370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9" y="1572425"/>
            <a:ext cx="6084730" cy="40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Up-sampling via SMOTE 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06356"/>
            <a:ext cx="3854502" cy="4062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Balancing Classes increases accuracy of model.</a:t>
            </a:r>
          </a:p>
          <a:p>
            <a:endParaRPr lang="en-US" dirty="0"/>
          </a:p>
          <a:p>
            <a:r>
              <a:rPr lang="en-US" dirty="0"/>
              <a:t>SMOTE: Synthetic Minority Over-sampling Technique.</a:t>
            </a:r>
          </a:p>
          <a:p>
            <a:pPr lvl="1"/>
            <a:r>
              <a:rPr lang="en-US" dirty="0"/>
              <a:t>Nominal and Continuous</a:t>
            </a:r>
          </a:p>
          <a:p>
            <a:pPr lvl="1"/>
            <a:r>
              <a:rPr lang="en-US" dirty="0"/>
              <a:t>Trim Tomek Links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A6F837-A38D-43BB-A43B-8A6CB39A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82" y="1538761"/>
            <a:ext cx="6495500" cy="43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Comparison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03277" y="1478422"/>
            <a:ext cx="5329157" cy="44590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SMOTE up-sampling increases accuracy in untuned models.</a:t>
            </a:r>
          </a:p>
          <a:p>
            <a:endParaRPr lang="en-US" dirty="0"/>
          </a:p>
          <a:p>
            <a:r>
              <a:rPr lang="en-US" dirty="0"/>
              <a:t>Removing Tomek links further improves score.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have 82% accuracy when used with the SMOTE-Tomek data set.</a:t>
            </a:r>
          </a:p>
          <a:p>
            <a:endParaRPr lang="en-US" dirty="0"/>
          </a:p>
          <a:p>
            <a:r>
              <a:rPr lang="en-US" dirty="0"/>
              <a:t>Hyperparameters tuned using </a:t>
            </a:r>
            <a:r>
              <a:rPr lang="en-US" dirty="0" err="1"/>
              <a:t>RandomizedSearchCV</a:t>
            </a:r>
            <a:r>
              <a:rPr lang="en-US" dirty="0"/>
              <a:t>, scoring by Recall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C88E0-9375-4E96-A010-3351BFE2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9141" r="8007" b="5494"/>
          <a:stretch/>
        </p:blipFill>
        <p:spPr>
          <a:xfrm>
            <a:off x="6332434" y="1199481"/>
            <a:ext cx="5139130" cy="48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CC98CCA-C649-478B-85E1-9DD5AF02CBD6}"/>
              </a:ext>
            </a:extLst>
          </p:cNvPr>
          <p:cNvGrpSpPr/>
          <p:nvPr/>
        </p:nvGrpSpPr>
        <p:grpSpPr>
          <a:xfrm>
            <a:off x="1361515" y="2066258"/>
            <a:ext cx="3280454" cy="3134449"/>
            <a:chOff x="1394801" y="1359604"/>
            <a:chExt cx="5029200" cy="4805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1001E8-1084-497B-BA68-7B8E3500A078}"/>
                </a:ext>
              </a:extLst>
            </p:cNvPr>
            <p:cNvSpPr/>
            <p:nvPr/>
          </p:nvSpPr>
          <p:spPr>
            <a:xfrm>
              <a:off x="1394801" y="1359604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4846A6-FC8A-468A-95AF-439941B666E9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3909401" y="1359604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25FA22-5296-4A48-8B90-23D4D8F2679C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1394801" y="3762286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A8FA48-F735-4CEE-B556-11589F509F82}"/>
              </a:ext>
            </a:extLst>
          </p:cNvPr>
          <p:cNvSpPr txBox="1"/>
          <p:nvPr/>
        </p:nvSpPr>
        <p:spPr>
          <a:xfrm>
            <a:off x="3250825" y="1315917"/>
            <a:ext cx="133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Fraudulent provider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E969E-BEA9-47CD-86D9-0B9376775AAB}"/>
              </a:ext>
            </a:extLst>
          </p:cNvPr>
          <p:cNvSpPr txBox="1"/>
          <p:nvPr/>
        </p:nvSpPr>
        <p:spPr>
          <a:xfrm>
            <a:off x="1721143" y="1367922"/>
            <a:ext cx="11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97B3C-E950-4224-A2B7-5CAA2B609201}"/>
              </a:ext>
            </a:extLst>
          </p:cNvPr>
          <p:cNvSpPr txBox="1"/>
          <p:nvPr/>
        </p:nvSpPr>
        <p:spPr>
          <a:xfrm>
            <a:off x="103943" y="2420381"/>
            <a:ext cx="129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Appears 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D0197-49ED-4780-BE5B-4C31DC78235C}"/>
              </a:ext>
            </a:extLst>
          </p:cNvPr>
          <p:cNvSpPr txBox="1"/>
          <p:nvPr/>
        </p:nvSpPr>
        <p:spPr>
          <a:xfrm>
            <a:off x="111873" y="4105560"/>
            <a:ext cx="121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is Bad news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B71DFA6-D346-4395-9C82-8F4464F44B14}"/>
              </a:ext>
            </a:extLst>
          </p:cNvPr>
          <p:cNvSpPr/>
          <p:nvPr/>
        </p:nvSpPr>
        <p:spPr>
          <a:xfrm>
            <a:off x="1816389" y="3851308"/>
            <a:ext cx="1059109" cy="1131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9894B-D1D1-430E-8C21-47220D29AB26}"/>
              </a:ext>
            </a:extLst>
          </p:cNvPr>
          <p:cNvSpPr txBox="1"/>
          <p:nvPr/>
        </p:nvSpPr>
        <p:spPr>
          <a:xfrm>
            <a:off x="3477198" y="2605047"/>
            <a:ext cx="106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expect a lot of these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EAA77-0473-41D9-B5BE-0FB02093C706}"/>
              </a:ext>
            </a:extLst>
          </p:cNvPr>
          <p:cNvSpPr txBox="1"/>
          <p:nvPr/>
        </p:nvSpPr>
        <p:spPr>
          <a:xfrm>
            <a:off x="1772437" y="2320971"/>
            <a:ext cx="106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claims by good providers are 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39C40-A913-48AD-9F56-BD1B78065A8C}"/>
              </a:ext>
            </a:extLst>
          </p:cNvPr>
          <p:cNvSpPr txBox="1"/>
          <p:nvPr/>
        </p:nvSpPr>
        <p:spPr>
          <a:xfrm>
            <a:off x="3160874" y="3912967"/>
            <a:ext cx="1064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amount of provider claims are suspect.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7914CB-5FB3-4C7B-B42E-BE21F95FCBAF}"/>
              </a:ext>
            </a:extLst>
          </p:cNvPr>
          <p:cNvGrpSpPr/>
          <p:nvPr/>
        </p:nvGrpSpPr>
        <p:grpSpPr>
          <a:xfrm>
            <a:off x="7655271" y="2014253"/>
            <a:ext cx="3280455" cy="3134450"/>
            <a:chOff x="6632461" y="1291458"/>
            <a:chExt cx="5029200" cy="4805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A6B411-FD80-48D6-BEFB-5544B1AD3BF2}"/>
                </a:ext>
              </a:extLst>
            </p:cNvPr>
            <p:cNvSpPr/>
            <p:nvPr/>
          </p:nvSpPr>
          <p:spPr>
            <a:xfrm>
              <a:off x="6632461" y="1291458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861753-E2A4-401D-9F3C-35AD141B2E71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147061" y="1291458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9D8ED7-23EC-4478-AE51-7A0D15C90503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6632461" y="3694140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D3F5A5-1DB1-4A57-AF31-4BCD273C41C2}"/>
              </a:ext>
            </a:extLst>
          </p:cNvPr>
          <p:cNvSpPr txBox="1"/>
          <p:nvPr/>
        </p:nvSpPr>
        <p:spPr>
          <a:xfrm>
            <a:off x="8550944" y="10664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 is ______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29736-5815-43BE-AEF3-A8284B96DF2D}"/>
              </a:ext>
            </a:extLst>
          </p:cNvPr>
          <p:cNvSpPr txBox="1"/>
          <p:nvPr/>
        </p:nvSpPr>
        <p:spPr>
          <a:xfrm>
            <a:off x="9840688" y="1644921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52322-5CB2-4A81-BA43-1B11F8CA1975}"/>
              </a:ext>
            </a:extLst>
          </p:cNvPr>
          <p:cNvSpPr txBox="1"/>
          <p:nvPr/>
        </p:nvSpPr>
        <p:spPr>
          <a:xfrm>
            <a:off x="8007626" y="1636970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FD6F2-7488-4390-AD12-79B2D90345F2}"/>
              </a:ext>
            </a:extLst>
          </p:cNvPr>
          <p:cNvSpPr txBox="1"/>
          <p:nvPr/>
        </p:nvSpPr>
        <p:spPr>
          <a:xfrm>
            <a:off x="6737325" y="4232429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50C4E-FC2C-429F-93A0-AB147238C979}"/>
              </a:ext>
            </a:extLst>
          </p:cNvPr>
          <p:cNvSpPr txBox="1"/>
          <p:nvPr/>
        </p:nvSpPr>
        <p:spPr>
          <a:xfrm>
            <a:off x="6442963" y="2625571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63EFB-345D-4027-8393-1F86F7890A3C}"/>
              </a:ext>
            </a:extLst>
          </p:cNvPr>
          <p:cNvSpPr txBox="1"/>
          <p:nvPr/>
        </p:nvSpPr>
        <p:spPr>
          <a:xfrm>
            <a:off x="6241174" y="3167275"/>
            <a:ext cx="139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predicted</a:t>
            </a:r>
          </a:p>
          <a:p>
            <a:r>
              <a:rPr lang="en-US" dirty="0"/>
              <a:t> as…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D7643-38D1-447C-A4C8-7951FEDADBDB}"/>
              </a:ext>
            </a:extLst>
          </p:cNvPr>
          <p:cNvSpPr txBox="1"/>
          <p:nvPr/>
        </p:nvSpPr>
        <p:spPr>
          <a:xfrm>
            <a:off x="8315058" y="26050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00007-FBFF-426E-BF33-08B22D43FCCB}"/>
              </a:ext>
            </a:extLst>
          </p:cNvPr>
          <p:cNvSpPr txBox="1"/>
          <p:nvPr/>
        </p:nvSpPr>
        <p:spPr>
          <a:xfrm>
            <a:off x="9849822" y="41055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DE1B06-F238-4F9B-96C3-6B51CF1DB384}"/>
              </a:ext>
            </a:extLst>
          </p:cNvPr>
          <p:cNvSpPr txBox="1"/>
          <p:nvPr/>
        </p:nvSpPr>
        <p:spPr>
          <a:xfrm>
            <a:off x="9506610" y="2365237"/>
            <a:ext cx="142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F.provs</a:t>
            </a:r>
            <a:r>
              <a:rPr lang="en-US" dirty="0"/>
              <a:t> submit fine claims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E8E1C-2228-4AC6-BEFB-9E8BFEA08C79}"/>
              </a:ext>
            </a:extLst>
          </p:cNvPr>
          <p:cNvSpPr txBox="1"/>
          <p:nvPr/>
        </p:nvSpPr>
        <p:spPr>
          <a:xfrm>
            <a:off x="7955284" y="4092137"/>
            <a:ext cx="142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news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F31BC7-8F3E-476A-8523-D4B282E8BDA3}"/>
              </a:ext>
            </a:extLst>
          </p:cNvPr>
          <p:cNvSpPr txBox="1"/>
          <p:nvPr/>
        </p:nvSpPr>
        <p:spPr>
          <a:xfrm>
            <a:off x="6064769" y="5412112"/>
            <a:ext cx="31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minimize False Negatives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3979133-B99E-4A62-880C-60E898AC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CatBoost</a:t>
            </a:r>
            <a:r>
              <a:rPr lang="en-US" dirty="0"/>
              <a:t> Preforms Better after Tuning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B713220-5EC8-455C-9525-B24429FB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95" y="1641917"/>
            <a:ext cx="4219885" cy="3895278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AE34EA-A6DA-4B21-9D54-FAD9A82AC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8" y="1320801"/>
            <a:ext cx="6324597" cy="42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8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982B2D20-E454-414D-86D4-8BB67902A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6" r="10715"/>
          <a:stretch/>
        </p:blipFill>
        <p:spPr>
          <a:xfrm>
            <a:off x="6096000" y="1806357"/>
            <a:ext cx="5686829" cy="4005163"/>
          </a:xfrm>
          <a:prstGeom prst="rect">
            <a:avLst/>
          </a:prstGeom>
        </p:spPr>
      </p:pic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E83F4501-C45C-4546-AF83-BE1805430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99326"/>
              </p:ext>
            </p:extLst>
          </p:nvPr>
        </p:nvGraphicFramePr>
        <p:xfrm>
          <a:off x="1263039" y="3266362"/>
          <a:ext cx="405710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00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1594442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  <a:gridCol w="1184564">
                  <a:extLst>
                    <a:ext uri="{9D8B030D-6E8A-4147-A177-3AD203B41FA5}">
                      <a16:colId xmlns:a16="http://schemas.microsoft.com/office/drawing/2014/main" val="26657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Unsampled Train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Split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3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93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72E26E-4C4A-4865-B8A2-43B3D50D20E0}"/>
              </a:ext>
            </a:extLst>
          </p:cNvPr>
          <p:cNvSpPr txBox="1"/>
          <p:nvPr/>
        </p:nvSpPr>
        <p:spPr>
          <a:xfrm>
            <a:off x="1263039" y="1468198"/>
            <a:ext cx="4177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Model shows signs of overfitting.</a:t>
            </a:r>
          </a:p>
          <a:p>
            <a:endParaRPr lang="en-US" dirty="0"/>
          </a:p>
          <a:p>
            <a:r>
              <a:rPr lang="en-US" dirty="0"/>
              <a:t>False Negatives are a significant contributor of error. </a:t>
            </a:r>
          </a:p>
        </p:txBody>
      </p:sp>
    </p:spTree>
    <p:extLst>
      <p:ext uri="{BB962C8B-B14F-4D97-AF65-F5344CB8AC3E}">
        <p14:creationId xmlns:p14="http://schemas.microsoft.com/office/powerpoint/2010/main" val="268473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effects all of 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46BEBA-EF62-4005-9B0D-43C60101584A}"/>
              </a:ext>
            </a:extLst>
          </p:cNvPr>
          <p:cNvSpPr txBox="1">
            <a:spLocks/>
          </p:cNvSpPr>
          <p:nvPr/>
        </p:nvSpPr>
        <p:spPr>
          <a:xfrm>
            <a:off x="1097280" y="1316053"/>
            <a:ext cx="5358111" cy="455304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Medicare is the US healthcare system for the elderly and special cases; coving 65 million people.</a:t>
            </a:r>
          </a:p>
          <a:p>
            <a:endParaRPr lang="en-US" dirty="0"/>
          </a:p>
          <a:p>
            <a:r>
              <a:rPr lang="en-US" dirty="0"/>
              <a:t>Improper payments can amount to ~$50 billion each year.</a:t>
            </a:r>
          </a:p>
          <a:p>
            <a:endParaRPr lang="en-US" dirty="0"/>
          </a:p>
          <a:p>
            <a:r>
              <a:rPr lang="en-US" dirty="0"/>
              <a:t>Pervasive fraud increases insurance premiums on all patients. </a:t>
            </a:r>
          </a:p>
          <a:p>
            <a:endParaRPr lang="en-US" dirty="0"/>
          </a:p>
          <a:p>
            <a:r>
              <a:rPr lang="en-US" dirty="0"/>
              <a:t>We are using a dataset of Medicare information to predict and prevent fraud. </a:t>
            </a:r>
          </a:p>
          <a:p>
            <a:endParaRPr lang="en-US" dirty="0"/>
          </a:p>
        </p:txBody>
      </p:sp>
      <p:pic>
        <p:nvPicPr>
          <p:cNvPr id="8" name="Picture 7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5F75A1E9-9389-4B41-BB8F-8AE73F9C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22" y="1266844"/>
            <a:ext cx="3592997" cy="48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Permutation Importance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84421"/>
            <a:ext cx="3041583" cy="44846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decrease in score when a feature is shuffled.</a:t>
            </a:r>
          </a:p>
          <a:p>
            <a:endParaRPr lang="en-US" dirty="0"/>
          </a:p>
          <a:p>
            <a:r>
              <a:rPr lang="en-US" dirty="0"/>
              <a:t>State &amp; county </a:t>
            </a:r>
          </a:p>
          <a:p>
            <a:endParaRPr lang="en-US" dirty="0"/>
          </a:p>
          <a:p>
            <a:r>
              <a:rPr lang="en-US" dirty="0"/>
              <a:t>Codes counts and some cost features</a:t>
            </a:r>
          </a:p>
          <a:p>
            <a:endParaRPr lang="en-US" dirty="0"/>
          </a:p>
          <a:p>
            <a:r>
              <a:rPr lang="en-US" dirty="0"/>
              <a:t>Booleans have low feature importance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4CD008F5-CBE4-4D43-BCEB-5F3DAD10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77" y="1063362"/>
            <a:ext cx="7690184" cy="5126789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32150138-13A5-4484-A05C-985314F3074D}"/>
              </a:ext>
            </a:extLst>
          </p:cNvPr>
          <p:cNvSpPr/>
          <p:nvPr/>
        </p:nvSpPr>
        <p:spPr>
          <a:xfrm>
            <a:off x="11571461" y="1265530"/>
            <a:ext cx="103598" cy="248716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362D880-99F8-4928-BD5D-1C2012041F5D}"/>
              </a:ext>
            </a:extLst>
          </p:cNvPr>
          <p:cNvSpPr/>
          <p:nvPr/>
        </p:nvSpPr>
        <p:spPr>
          <a:xfrm>
            <a:off x="11560482" y="1260062"/>
            <a:ext cx="103598" cy="862651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3730770-57EB-437D-B5F8-CF4D66083F02}"/>
              </a:ext>
            </a:extLst>
          </p:cNvPr>
          <p:cNvSpPr/>
          <p:nvPr/>
        </p:nvSpPr>
        <p:spPr>
          <a:xfrm>
            <a:off x="11560481" y="3293780"/>
            <a:ext cx="114577" cy="1057784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Aggregation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we predict Provider Fraudulence?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D6F994-BA74-4B13-A4FA-DAEBE03D020B}"/>
              </a:ext>
            </a:extLst>
          </p:cNvPr>
          <p:cNvGrpSpPr/>
          <p:nvPr/>
        </p:nvGrpSpPr>
        <p:grpSpPr>
          <a:xfrm>
            <a:off x="1097280" y="1694834"/>
            <a:ext cx="1457327" cy="3691500"/>
            <a:chOff x="1866897" y="1806357"/>
            <a:chExt cx="1457327" cy="36915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3DE474A-A666-46E2-A666-57AC1B648142}"/>
                </a:ext>
              </a:extLst>
            </p:cNvPr>
            <p:cNvGrpSpPr/>
            <p:nvPr/>
          </p:nvGrpSpPr>
          <p:grpSpPr>
            <a:xfrm>
              <a:off x="2041915" y="2180513"/>
              <a:ext cx="1115495" cy="2948585"/>
              <a:chOff x="2041915" y="2180513"/>
              <a:chExt cx="1115495" cy="294858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8D4B21-6832-46BE-A15B-C9B028517843}"/>
                  </a:ext>
                </a:extLst>
              </p:cNvPr>
              <p:cNvSpPr/>
              <p:nvPr/>
            </p:nvSpPr>
            <p:spPr>
              <a:xfrm>
                <a:off x="2045494" y="2180513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BD6F5A-8CF9-4E08-A1FD-0D98856DCE70}"/>
                  </a:ext>
                </a:extLst>
              </p:cNvPr>
              <p:cNvSpPr/>
              <p:nvPr/>
            </p:nvSpPr>
            <p:spPr>
              <a:xfrm>
                <a:off x="2041918" y="2427489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50D500-2C9C-487B-A2E7-024FCBFA9484}"/>
                  </a:ext>
                </a:extLst>
              </p:cNvPr>
              <p:cNvSpPr/>
              <p:nvPr/>
            </p:nvSpPr>
            <p:spPr>
              <a:xfrm>
                <a:off x="2041917" y="3903076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AC7915-1D3D-4367-9446-46615AE3A94F}"/>
                  </a:ext>
                </a:extLst>
              </p:cNvPr>
              <p:cNvSpPr/>
              <p:nvPr/>
            </p:nvSpPr>
            <p:spPr>
              <a:xfrm>
                <a:off x="2041916" y="4890983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FDA9C8D-830F-4E69-973D-17318CE2CF9D}"/>
                  </a:ext>
                </a:extLst>
              </p:cNvPr>
              <p:cNvSpPr/>
              <p:nvPr/>
            </p:nvSpPr>
            <p:spPr>
              <a:xfrm>
                <a:off x="2041915" y="4150052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0659CE-170F-4AA1-8956-9B93369B5F65}"/>
                  </a:ext>
                </a:extLst>
              </p:cNvPr>
              <p:cNvSpPr/>
              <p:nvPr/>
            </p:nvSpPr>
            <p:spPr>
              <a:xfrm>
                <a:off x="2041915" y="4397028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36D488-3DE5-4836-A282-B2888BC7294C}"/>
                  </a:ext>
                </a:extLst>
              </p:cNvPr>
              <p:cNvSpPr/>
              <p:nvPr/>
            </p:nvSpPr>
            <p:spPr>
              <a:xfrm>
                <a:off x="2041915" y="4644004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83F993E-6FB1-4C4F-9DFD-95B224D000D6}"/>
                  </a:ext>
                </a:extLst>
              </p:cNvPr>
              <p:cNvSpPr/>
              <p:nvPr/>
            </p:nvSpPr>
            <p:spPr>
              <a:xfrm>
                <a:off x="2050129" y="2674465"/>
                <a:ext cx="1107281" cy="1219750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B2ED28-1959-4C6E-9777-B212827B302F}"/>
                </a:ext>
              </a:extLst>
            </p:cNvPr>
            <p:cNvGrpSpPr/>
            <p:nvPr/>
          </p:nvGrpSpPr>
          <p:grpSpPr>
            <a:xfrm>
              <a:off x="1866897" y="1806357"/>
              <a:ext cx="1457327" cy="3691500"/>
              <a:chOff x="1457322" y="1806357"/>
              <a:chExt cx="1457327" cy="3691500"/>
            </a:xfrm>
          </p:grpSpPr>
          <p:pic>
            <p:nvPicPr>
              <p:cNvPr id="8" name="Graphic 7" descr="Table outline">
                <a:extLst>
                  <a:ext uri="{FF2B5EF4-FFF2-40B4-BE49-F238E27FC236}">
                    <a16:creationId xmlns:a16="http://schemas.microsoft.com/office/drawing/2014/main" id="{D97C287A-EC1B-4131-8BB9-492BEEBD5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4" y="1806357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0" name="Graphic 9" descr="Table outline">
                <a:extLst>
                  <a:ext uri="{FF2B5EF4-FFF2-40B4-BE49-F238E27FC236}">
                    <a16:creationId xmlns:a16="http://schemas.microsoft.com/office/drawing/2014/main" id="{7AB347DC-BDE5-435A-B6CC-DED7359C9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3" y="2545813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1" name="Graphic 10" descr="Table outline">
                <a:extLst>
                  <a:ext uri="{FF2B5EF4-FFF2-40B4-BE49-F238E27FC236}">
                    <a16:creationId xmlns:a16="http://schemas.microsoft.com/office/drawing/2014/main" id="{AE0A350E-B33B-4FF7-9EB6-194DE2ED9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2" y="4040532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2" name="Graphic 11" descr="Table outline">
                <a:extLst>
                  <a:ext uri="{FF2B5EF4-FFF2-40B4-BE49-F238E27FC236}">
                    <a16:creationId xmlns:a16="http://schemas.microsoft.com/office/drawing/2014/main" id="{9E308925-042E-4422-8647-5B779788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3" y="3287776"/>
                <a:ext cx="1457325" cy="1457325"/>
              </a:xfrm>
              <a:prstGeom prst="rect">
                <a:avLst/>
              </a:prstGeom>
            </p:spPr>
          </p:pic>
        </p:grpSp>
      </p:grpSp>
      <p:pic>
        <p:nvPicPr>
          <p:cNvPr id="25" name="Graphic 24" descr="Doctor female with solid fill">
            <a:extLst>
              <a:ext uri="{FF2B5EF4-FFF2-40B4-BE49-F238E27FC236}">
                <a16:creationId xmlns:a16="http://schemas.microsoft.com/office/drawing/2014/main" id="{51D4ECE6-D9C9-41FC-9521-F1F0F5D5C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6369" y="1900762"/>
            <a:ext cx="914400" cy="914400"/>
          </a:xfrm>
          <a:prstGeom prst="rect">
            <a:avLst/>
          </a:prstGeom>
        </p:spPr>
      </p:pic>
      <p:pic>
        <p:nvPicPr>
          <p:cNvPr id="27" name="Graphic 26" descr="Doctor male with solid fill">
            <a:extLst>
              <a:ext uri="{FF2B5EF4-FFF2-40B4-BE49-F238E27FC236}">
                <a16:creationId xmlns:a16="http://schemas.microsoft.com/office/drawing/2014/main" id="{A011D10D-4782-4590-B935-301BEBED1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4564" y="2815162"/>
            <a:ext cx="914400" cy="914400"/>
          </a:xfrm>
          <a:prstGeom prst="rect">
            <a:avLst/>
          </a:prstGeom>
        </p:spPr>
      </p:pic>
      <p:pic>
        <p:nvPicPr>
          <p:cNvPr id="28" name="Graphic 27" descr="Doctor male with solid fill">
            <a:extLst>
              <a:ext uri="{FF2B5EF4-FFF2-40B4-BE49-F238E27FC236}">
                <a16:creationId xmlns:a16="http://schemas.microsoft.com/office/drawing/2014/main" id="{4E081385-2782-4E66-A5F1-8FE177E2D8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4042" y="4559449"/>
            <a:ext cx="914400" cy="914400"/>
          </a:xfrm>
          <a:prstGeom prst="rect">
            <a:avLst/>
          </a:prstGeom>
        </p:spPr>
      </p:pic>
      <p:pic>
        <p:nvPicPr>
          <p:cNvPr id="29" name="Graphic 28" descr="Doctor female with solid fill">
            <a:extLst>
              <a:ext uri="{FF2B5EF4-FFF2-40B4-BE49-F238E27FC236}">
                <a16:creationId xmlns:a16="http://schemas.microsoft.com/office/drawing/2014/main" id="{F0FE0414-53C9-4C40-B660-579703979D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7364" y="3608037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B0BF4C-637E-467C-9406-11BA5B196FCA}"/>
              </a:ext>
            </a:extLst>
          </p:cNvPr>
          <p:cNvCxnSpPr>
            <a:cxnSpLocks/>
          </p:cNvCxnSpPr>
          <p:nvPr/>
        </p:nvCxnSpPr>
        <p:spPr>
          <a:xfrm>
            <a:off x="2387793" y="4169392"/>
            <a:ext cx="1211750" cy="2660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618E4-169C-43C7-8084-B4D3D5EDBAF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396661" y="2357962"/>
            <a:ext cx="1479708" cy="1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93FEA7-0BF1-443A-AB43-B696A4953E1E}"/>
              </a:ext>
            </a:extLst>
          </p:cNvPr>
          <p:cNvCxnSpPr>
            <a:cxnSpLocks/>
          </p:cNvCxnSpPr>
          <p:nvPr/>
        </p:nvCxnSpPr>
        <p:spPr>
          <a:xfrm>
            <a:off x="2461956" y="2883803"/>
            <a:ext cx="1691913" cy="34772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3B808B-F9F3-461F-B801-2D96419E1B74}"/>
              </a:ext>
            </a:extLst>
          </p:cNvPr>
          <p:cNvCxnSpPr>
            <a:cxnSpLocks/>
          </p:cNvCxnSpPr>
          <p:nvPr/>
        </p:nvCxnSpPr>
        <p:spPr>
          <a:xfrm flipV="1">
            <a:off x="2438488" y="3373199"/>
            <a:ext cx="1715381" cy="28942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99CE4-F38E-4C9A-9AA2-879C691159A4}"/>
              </a:ext>
            </a:extLst>
          </p:cNvPr>
          <p:cNvCxnSpPr>
            <a:cxnSpLocks/>
          </p:cNvCxnSpPr>
          <p:nvPr/>
        </p:nvCxnSpPr>
        <p:spPr>
          <a:xfrm>
            <a:off x="2410981" y="4373931"/>
            <a:ext cx="1746929" cy="31652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47155-588B-4BAC-83C4-5E1C1C466847}"/>
              </a:ext>
            </a:extLst>
          </p:cNvPr>
          <p:cNvCxnSpPr>
            <a:cxnSpLocks/>
          </p:cNvCxnSpPr>
          <p:nvPr/>
        </p:nvCxnSpPr>
        <p:spPr>
          <a:xfrm>
            <a:off x="2410981" y="4868390"/>
            <a:ext cx="1571905" cy="7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FFA71A-5969-4055-BA69-4D3675D6C8A8}"/>
              </a:ext>
            </a:extLst>
          </p:cNvPr>
          <p:cNvSpPr txBox="1"/>
          <p:nvPr/>
        </p:nvSpPr>
        <p:spPr>
          <a:xfrm>
            <a:off x="1241126" y="1280517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Claims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51E57B-1336-46DD-A952-ADCDD816A2B7}"/>
              </a:ext>
            </a:extLst>
          </p:cNvPr>
          <p:cNvSpPr txBox="1"/>
          <p:nvPr/>
        </p:nvSpPr>
        <p:spPr>
          <a:xfrm>
            <a:off x="3570848" y="1262219"/>
            <a:ext cx="154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Providers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E72F1B-0628-4792-943B-EE500FF8E5DD}"/>
              </a:ext>
            </a:extLst>
          </p:cNvPr>
          <p:cNvCxnSpPr>
            <a:cxnSpLocks/>
          </p:cNvCxnSpPr>
          <p:nvPr/>
        </p:nvCxnSpPr>
        <p:spPr>
          <a:xfrm>
            <a:off x="2417977" y="3712192"/>
            <a:ext cx="1181566" cy="245336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4022E4-CA34-4D2A-89D6-7D80BFCA564D}"/>
              </a:ext>
            </a:extLst>
          </p:cNvPr>
          <p:cNvCxnSpPr>
            <a:cxnSpLocks/>
          </p:cNvCxnSpPr>
          <p:nvPr/>
        </p:nvCxnSpPr>
        <p:spPr>
          <a:xfrm flipV="1">
            <a:off x="2453462" y="2540959"/>
            <a:ext cx="1312894" cy="106669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B619BF-D32B-4573-96E7-0EE0F07B3E25}"/>
              </a:ext>
            </a:extLst>
          </p:cNvPr>
          <p:cNvCxnSpPr>
            <a:cxnSpLocks/>
          </p:cNvCxnSpPr>
          <p:nvPr/>
        </p:nvCxnSpPr>
        <p:spPr>
          <a:xfrm>
            <a:off x="2480068" y="2186541"/>
            <a:ext cx="1396301" cy="3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Chart, scatter chart&#10;&#10;Description automatically generated">
            <a:extLst>
              <a:ext uri="{FF2B5EF4-FFF2-40B4-BE49-F238E27FC236}">
                <a16:creationId xmlns:a16="http://schemas.microsoft.com/office/drawing/2014/main" id="{817B2CE4-2DBC-4B5B-8E89-0DC1A0A848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37" y="1960094"/>
            <a:ext cx="6591772" cy="32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5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Aggregating Predictions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D32B2B9-3CFA-4A05-ACCB-54E3D48C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46" y="1046480"/>
            <a:ext cx="6351671" cy="5081336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56F7D534-D586-4FAA-8131-768FFCF8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8" y="1392939"/>
            <a:ext cx="4998720" cy="3332480"/>
          </a:xfrm>
          <a:prstGeom prst="rect">
            <a:avLst/>
          </a:prstGeom>
        </p:spPr>
      </p:pic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4682A8B5-4174-432E-B800-7A3B6E32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13364"/>
              </p:ext>
            </p:extLst>
          </p:nvPr>
        </p:nvGraphicFramePr>
        <p:xfrm>
          <a:off x="1016969" y="4810441"/>
          <a:ext cx="4681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6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3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claims are needed?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244940" y="1219986"/>
            <a:ext cx="3992078" cy="470292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more data than we need, so perhaps we can make predictions quicker.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90% of Fraudulent Providers submit more than 10 claims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claims are submitted in 0-5 days </a:t>
            </a:r>
            <a:r>
              <a:rPr lang="en-US" dirty="0" err="1"/>
              <a:t>inecrements</a:t>
            </a:r>
            <a:r>
              <a:rPr lang="en-US" dirty="0"/>
              <a:t>.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BF28DD-B516-4C0B-92CF-8808834D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8" y="872837"/>
            <a:ext cx="6746529" cy="539722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64820A-349A-45A1-9336-B74D86297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88781"/>
              </p:ext>
            </p:extLst>
          </p:nvPr>
        </p:nvGraphicFramePr>
        <p:xfrm>
          <a:off x="1244940" y="2285481"/>
          <a:ext cx="4139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993">
                  <a:extLst>
                    <a:ext uri="{9D8B030D-6E8A-4147-A177-3AD203B41FA5}">
                      <a16:colId xmlns:a16="http://schemas.microsoft.com/office/drawing/2014/main" val="63197540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39950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Claims or fewer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of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2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5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0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4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5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56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Limiting to 10 Claims Maintains Accuracy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9E894C-14D7-4326-A1D2-CB7984C005AE}"/>
              </a:ext>
            </a:extLst>
          </p:cNvPr>
          <p:cNvSpPr txBox="1"/>
          <p:nvPr/>
        </p:nvSpPr>
        <p:spPr>
          <a:xfrm>
            <a:off x="2833636" y="1224096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claims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1FA90-070B-4D6E-9FE3-25D5E277F0C1}"/>
              </a:ext>
            </a:extLst>
          </p:cNvPr>
          <p:cNvSpPr txBox="1"/>
          <p:nvPr/>
        </p:nvSpPr>
        <p:spPr>
          <a:xfrm>
            <a:off x="7971847" y="1229407"/>
            <a:ext cx="195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10 claims</a:t>
            </a:r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87C3DF0C-317F-4B28-BA2E-15EAFE0F8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" r="11968"/>
          <a:stretch/>
        </p:blipFill>
        <p:spPr>
          <a:xfrm>
            <a:off x="6781800" y="1663482"/>
            <a:ext cx="4373880" cy="3183625"/>
          </a:xfrm>
          <a:prstGeom prst="rect">
            <a:avLst/>
          </a:prstGeom>
        </p:spPr>
      </p:pic>
      <p:pic>
        <p:nvPicPr>
          <p:cNvPr id="18" name="Picture 17" descr="Chart, treemap chart&#10;&#10;Description automatically generated">
            <a:extLst>
              <a:ext uri="{FF2B5EF4-FFF2-40B4-BE49-F238E27FC236}">
                <a16:creationId xmlns:a16="http://schemas.microsoft.com/office/drawing/2014/main" id="{9946183E-4CF6-426F-8EEF-1ED09B478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r="11609"/>
          <a:stretch/>
        </p:blipFill>
        <p:spPr>
          <a:xfrm>
            <a:off x="1424331" y="1663481"/>
            <a:ext cx="4373879" cy="3168789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8933FBC-7FC4-481E-B5A1-4A31C80E6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71573"/>
              </p:ext>
            </p:extLst>
          </p:nvPr>
        </p:nvGraphicFramePr>
        <p:xfrm>
          <a:off x="2833636" y="5072333"/>
          <a:ext cx="6321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  <a:gridCol w="1639836">
                  <a:extLst>
                    <a:ext uri="{9D8B030D-6E8A-4147-A177-3AD203B41FA5}">
                      <a16:colId xmlns:a16="http://schemas.microsoft.com/office/drawing/2014/main" val="26657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Provider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10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6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 of Claims by Provider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655463C-E8A7-495D-AD16-E98D94BA8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48" y="1796213"/>
            <a:ext cx="4346207" cy="4346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54A29-F17E-454F-BC31-9F451A936B04}"/>
              </a:ext>
            </a:extLst>
          </p:cNvPr>
          <p:cNvSpPr txBox="1"/>
          <p:nvPr/>
        </p:nvSpPr>
        <p:spPr>
          <a:xfrm>
            <a:off x="6923105" y="1247962"/>
            <a:ext cx="318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Providers Labeled as Suspect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D5CBBF0-9573-4481-8359-F6D62258D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62" y="1744805"/>
            <a:ext cx="4414291" cy="4414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134A08-045D-4158-8031-59772680E435}"/>
              </a:ext>
            </a:extLst>
          </p:cNvPr>
          <p:cNvSpPr txBox="1"/>
          <p:nvPr/>
        </p:nvSpPr>
        <p:spPr>
          <a:xfrm>
            <a:off x="1992042" y="1247962"/>
            <a:ext cx="329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Providers Labeled as Innocent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6AB0A-E9F8-4D38-8517-C782EB7AE3A6}"/>
              </a:ext>
            </a:extLst>
          </p:cNvPr>
          <p:cNvCxnSpPr>
            <a:cxnSpLocks/>
          </p:cNvCxnSpPr>
          <p:nvPr/>
        </p:nvCxnSpPr>
        <p:spPr>
          <a:xfrm>
            <a:off x="1109310" y="1796213"/>
            <a:ext cx="0" cy="439761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458C-B743-4AF6-9B86-21763BA21587}"/>
              </a:ext>
            </a:extLst>
          </p:cNvPr>
          <p:cNvSpPr txBox="1"/>
          <p:nvPr/>
        </p:nvSpPr>
        <p:spPr>
          <a:xfrm rot="16200000">
            <a:off x="-529449" y="368166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Fraud by Claim</a:t>
            </a:r>
          </a:p>
        </p:txBody>
      </p:sp>
    </p:spTree>
    <p:extLst>
      <p:ext uri="{BB962C8B-B14F-4D97-AF65-F5344CB8AC3E}">
        <p14:creationId xmlns:p14="http://schemas.microsoft.com/office/powerpoint/2010/main" val="918007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mis-labeled providers look like?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246E1472-32C7-4652-9096-E83E0DAD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82" y="1739737"/>
            <a:ext cx="4430027" cy="44300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DBECA2-B951-4EDB-B4CA-1A51CD6BA1D7}"/>
              </a:ext>
            </a:extLst>
          </p:cNvPr>
          <p:cNvSpPr txBox="1"/>
          <p:nvPr/>
        </p:nvSpPr>
        <p:spPr>
          <a:xfrm>
            <a:off x="6869751" y="1324884"/>
            <a:ext cx="343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Incorrectly Labeled as Innocent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27D3FBE-3FA1-43F0-808F-0FABD1EE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87" y="1745545"/>
            <a:ext cx="4430027" cy="4430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EC2E70-87C3-44A8-B49B-BABBFD482E0B}"/>
              </a:ext>
            </a:extLst>
          </p:cNvPr>
          <p:cNvSpPr txBox="1"/>
          <p:nvPr/>
        </p:nvSpPr>
        <p:spPr>
          <a:xfrm>
            <a:off x="2027976" y="1330693"/>
            <a:ext cx="3325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Incorrectly Labeled as Suspect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56B12-D5EB-404B-9683-DCBC5A77D084}"/>
              </a:ext>
            </a:extLst>
          </p:cNvPr>
          <p:cNvCxnSpPr>
            <a:cxnSpLocks/>
          </p:cNvCxnSpPr>
          <p:nvPr/>
        </p:nvCxnSpPr>
        <p:spPr>
          <a:xfrm>
            <a:off x="1109310" y="1796213"/>
            <a:ext cx="0" cy="439761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B02B41-B88C-46E6-9E71-4B48AEAFD8C9}"/>
              </a:ext>
            </a:extLst>
          </p:cNvPr>
          <p:cNvSpPr txBox="1"/>
          <p:nvPr/>
        </p:nvSpPr>
        <p:spPr>
          <a:xfrm rot="16200000">
            <a:off x="-529449" y="368166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Fraud by Claim</a:t>
            </a:r>
          </a:p>
        </p:txBody>
      </p:sp>
    </p:spTree>
    <p:extLst>
      <p:ext uri="{BB962C8B-B14F-4D97-AF65-F5344CB8AC3E}">
        <p14:creationId xmlns:p14="http://schemas.microsoft.com/office/powerpoint/2010/main" val="233830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Fraudulent Providers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300B94-5674-4488-A64B-37550411019A}"/>
              </a:ext>
            </a:extLst>
          </p:cNvPr>
          <p:cNvSpPr txBox="1"/>
          <p:nvPr/>
        </p:nvSpPr>
        <p:spPr>
          <a:xfrm>
            <a:off x="4701090" y="3962550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 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BA2195-33DB-4B7E-8E33-C2CE253EED7A}"/>
              </a:ext>
            </a:extLst>
          </p:cNvPr>
          <p:cNvGrpSpPr/>
          <p:nvPr/>
        </p:nvGrpSpPr>
        <p:grpSpPr>
          <a:xfrm>
            <a:off x="6533595" y="2062647"/>
            <a:ext cx="4090655" cy="4145285"/>
            <a:chOff x="6533595" y="2062647"/>
            <a:chExt cx="4090655" cy="4145285"/>
          </a:xfrm>
        </p:grpSpPr>
        <p:pic>
          <p:nvPicPr>
            <p:cNvPr id="7" name="Picture 6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1CFC7554-5A7A-4B77-A3BE-2146FFAE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923" y="4162605"/>
              <a:ext cx="2045327" cy="2045327"/>
            </a:xfrm>
            <a:prstGeom prst="rect">
              <a:avLst/>
            </a:prstGeom>
          </p:spPr>
        </p:pic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594883BF-1573-4D93-80C4-D925C3BD4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95" y="4162604"/>
              <a:ext cx="2045327" cy="2045327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">
              <a:extLst>
                <a:ext uri="{FF2B5EF4-FFF2-40B4-BE49-F238E27FC236}">
                  <a16:creationId xmlns:a16="http://schemas.microsoft.com/office/drawing/2014/main" id="{F1830363-3AC8-41EA-971D-CF1DEE98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95" y="2063563"/>
              <a:ext cx="2038061" cy="2038061"/>
            </a:xfrm>
            <a:prstGeom prst="rect">
              <a:avLst/>
            </a:prstGeom>
          </p:spPr>
        </p:pic>
        <p:pic>
          <p:nvPicPr>
            <p:cNvPr id="13" name="Picture 12" descr="Background pattern&#10;&#10;Description automatically generated">
              <a:extLst>
                <a:ext uri="{FF2B5EF4-FFF2-40B4-BE49-F238E27FC236}">
                  <a16:creationId xmlns:a16="http://schemas.microsoft.com/office/drawing/2014/main" id="{3A08E80D-E1B4-4A64-AA78-58576CEE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923" y="2062647"/>
              <a:ext cx="2045327" cy="204532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CF559ED-6D24-4FD1-BF19-4D49C328F260}"/>
              </a:ext>
            </a:extLst>
          </p:cNvPr>
          <p:cNvSpPr txBox="1"/>
          <p:nvPr/>
        </p:nvSpPr>
        <p:spPr>
          <a:xfrm>
            <a:off x="7001844" y="1547020"/>
            <a:ext cx="110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Innocent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3A818-0379-408A-892E-D0E8B8A2B578}"/>
              </a:ext>
            </a:extLst>
          </p:cNvPr>
          <p:cNvSpPr txBox="1"/>
          <p:nvPr/>
        </p:nvSpPr>
        <p:spPr>
          <a:xfrm>
            <a:off x="9102891" y="1547020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Suspect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45275-7DD0-4938-9F89-183418010E75}"/>
              </a:ext>
            </a:extLst>
          </p:cNvPr>
          <p:cNvSpPr txBox="1"/>
          <p:nvPr/>
        </p:nvSpPr>
        <p:spPr>
          <a:xfrm>
            <a:off x="7840910" y="1159281"/>
            <a:ext cx="176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72CAB-B348-41EF-B228-548B508E4356}"/>
              </a:ext>
            </a:extLst>
          </p:cNvPr>
          <p:cNvSpPr txBox="1"/>
          <p:nvPr/>
        </p:nvSpPr>
        <p:spPr>
          <a:xfrm>
            <a:off x="5367203" y="2878906"/>
            <a:ext cx="110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Innocent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23384-8522-4015-ADC8-A429EBA5844D}"/>
              </a:ext>
            </a:extLst>
          </p:cNvPr>
          <p:cNvSpPr txBox="1"/>
          <p:nvPr/>
        </p:nvSpPr>
        <p:spPr>
          <a:xfrm>
            <a:off x="5478644" y="4985213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Suspect</a:t>
            </a:r>
          </a:p>
        </p:txBody>
      </p:sp>
    </p:spTree>
    <p:extLst>
      <p:ext uri="{BB962C8B-B14F-4D97-AF65-F5344CB8AC3E}">
        <p14:creationId xmlns:p14="http://schemas.microsoft.com/office/powerpoint/2010/main" val="104302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91145"/>
            <a:ext cx="10058400" cy="39779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a claim basis, we can predict claims the fraudulence of claims with a 78% accuracy. </a:t>
            </a:r>
          </a:p>
          <a:p>
            <a:endParaRPr lang="en-US" dirty="0"/>
          </a:p>
          <a:p>
            <a:r>
              <a:rPr lang="en-US" dirty="0"/>
              <a:t>Using these claim predictions, the fraudulence of providers can be predicted with 89% accuracy but incorrectly labeled providers persist. </a:t>
            </a:r>
          </a:p>
          <a:p>
            <a:endParaRPr lang="en-US" dirty="0"/>
          </a:p>
          <a:p>
            <a:r>
              <a:rPr lang="en-US" dirty="0"/>
              <a:t>These metrics hold even when using few claims per provider, allowing more opportunities to catch fraudulent providers.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Investigate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94949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7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Provided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56257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9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CABB8DF-17D5-4803-A9B1-4A728322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3" y="1995543"/>
            <a:ext cx="4786778" cy="478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Provider Key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1B33F58-B4E3-4C1D-82AA-635CE9965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92" y="2071222"/>
            <a:ext cx="4786778" cy="4786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Beneficiaries (patients)</a:t>
            </a:r>
          </a:p>
        </p:txBody>
      </p:sp>
    </p:spTree>
    <p:extLst>
      <p:ext uri="{BB962C8B-B14F-4D97-AF65-F5344CB8AC3E}">
        <p14:creationId xmlns:p14="http://schemas.microsoft.com/office/powerpoint/2010/main" val="181799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Inpatient Claims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Outpatient Claims</a:t>
            </a:r>
          </a:p>
        </p:txBody>
      </p:sp>
      <p:pic>
        <p:nvPicPr>
          <p:cNvPr id="10" name="Content Placeholder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2A637CB1-2AE0-47BC-9D42-7D3A08E9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1" y="1997927"/>
            <a:ext cx="4696504" cy="469650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B601747C-F26B-484C-B024-D1E69A31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45" y="1945842"/>
            <a:ext cx="4696505" cy="46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Prevalence Differs Between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06356"/>
            <a:ext cx="3611453" cy="4062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Provider key: 9% fraudulence</a:t>
            </a:r>
          </a:p>
          <a:p>
            <a:endParaRPr lang="en-US" dirty="0"/>
          </a:p>
          <a:p>
            <a:r>
              <a:rPr lang="en-US" dirty="0"/>
              <a:t>All claims: 38% Fraudulence</a:t>
            </a:r>
          </a:p>
          <a:p>
            <a:endParaRPr lang="en-US" dirty="0"/>
          </a:p>
          <a:p>
            <a:r>
              <a:rPr lang="en-US" dirty="0"/>
              <a:t>The increase in abundance is driven by the higher average claims seen by suspect providers.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5B4D0E-0138-4792-9E0D-EB26715C7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79" y="1643433"/>
            <a:ext cx="6338491" cy="42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Suspect Providers Submit More Claims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0F8244-E104-4A81-9AB8-B78FF19B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14" y="1448547"/>
            <a:ext cx="6255290" cy="4170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304CC-3676-46B9-93F0-05B52980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486" y="1448548"/>
            <a:ext cx="4571428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Diagnosis and Procedure Codes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631372"/>
            <a:ext cx="4628402" cy="423772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ICD-9-CM codes for diagnosis &amp; Procedure</a:t>
            </a:r>
          </a:p>
          <a:p>
            <a:endParaRPr lang="en-US" dirty="0"/>
          </a:p>
          <a:p>
            <a:r>
              <a:rPr lang="en-US" dirty="0"/>
              <a:t>Inpatients have a high number of diagnosis codes and multiple procedure codes.</a:t>
            </a:r>
          </a:p>
          <a:p>
            <a:endParaRPr lang="en-US" dirty="0"/>
          </a:p>
          <a:p>
            <a:r>
              <a:rPr lang="en-US" dirty="0"/>
              <a:t>Outpatients receive diagnosis but few treatments.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386EDC6-0712-4122-BE50-C7C944650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77" y="1195844"/>
            <a:ext cx="5086003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05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2027</TotalTime>
  <Words>699</Words>
  <Application>Microsoft Office PowerPoint</Application>
  <PresentationFormat>Widescreen</PresentationFormat>
  <Paragraphs>219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Detecting the Red Flags of Fraud in Medicare Claims</vt:lpstr>
      <vt:lpstr>PowerPoint Presentation</vt:lpstr>
      <vt:lpstr>1. Investigate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18</cp:revision>
  <dcterms:created xsi:type="dcterms:W3CDTF">2021-09-30T19:39:52Z</dcterms:created>
  <dcterms:modified xsi:type="dcterms:W3CDTF">2021-10-15T20:03:20Z</dcterms:modified>
</cp:coreProperties>
</file>