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5"/>
  </p:notesMasterIdLst>
  <p:sldIdLst>
    <p:sldId id="274" r:id="rId2"/>
    <p:sldId id="276" r:id="rId3"/>
    <p:sldId id="303" r:id="rId4"/>
    <p:sldId id="304" r:id="rId5"/>
    <p:sldId id="305" r:id="rId6"/>
    <p:sldId id="259" r:id="rId7"/>
    <p:sldId id="277" r:id="rId8"/>
    <p:sldId id="278" r:id="rId9"/>
    <p:sldId id="279" r:id="rId10"/>
    <p:sldId id="280" r:id="rId11"/>
    <p:sldId id="281" r:id="rId12"/>
    <p:sldId id="283" r:id="rId13"/>
    <p:sldId id="284" r:id="rId14"/>
    <p:sldId id="282" r:id="rId15"/>
    <p:sldId id="285" r:id="rId16"/>
    <p:sldId id="288" r:id="rId17"/>
    <p:sldId id="287" r:id="rId18"/>
    <p:sldId id="289" r:id="rId19"/>
    <p:sldId id="290" r:id="rId20"/>
    <p:sldId id="291" r:id="rId21"/>
    <p:sldId id="306" r:id="rId22"/>
    <p:sldId id="292" r:id="rId23"/>
    <p:sldId id="286" r:id="rId24"/>
    <p:sldId id="293" r:id="rId25"/>
    <p:sldId id="295" r:id="rId26"/>
    <p:sldId id="296" r:id="rId27"/>
    <p:sldId id="299" r:id="rId28"/>
    <p:sldId id="297" r:id="rId29"/>
    <p:sldId id="294" r:id="rId30"/>
    <p:sldId id="300" r:id="rId31"/>
    <p:sldId id="301" r:id="rId32"/>
    <p:sldId id="298" r:id="rId33"/>
    <p:sldId id="302" r:id="rId3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4" autoAdjust="0"/>
  </p:normalViewPr>
  <p:slideViewPr>
    <p:cSldViewPr>
      <p:cViewPr varScale="1">
        <p:scale>
          <a:sx n="81" d="100"/>
          <a:sy n="81" d="100"/>
        </p:scale>
        <p:origin x="1498" y="77"/>
      </p:cViewPr>
      <p:guideLst>
        <p:guide orient="horz" pos="2160"/>
        <p:guide pos="2880"/>
      </p:guideLst>
    </p:cSldViewPr>
  </p:slideViewPr>
  <p:outlineViewPr>
    <p:cViewPr>
      <p:scale>
        <a:sx n="33" d="100"/>
        <a:sy n="33" d="100"/>
      </p:scale>
      <p:origin x="0" y="699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_tradn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1F30B3-E9C4-4F99-8C07-A289D3AA5B6F}" type="datetimeFigureOut">
              <a:rPr lang="es-ES_tradnl" smtClean="0"/>
              <a:pPr/>
              <a:t>19/10/2020</a:t>
            </a:fld>
            <a:endParaRPr lang="es-ES_tradn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_tradn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F97619-27FE-4CAE-9C2E-D3A51E9AEA3D}" type="slidenum">
              <a:rPr lang="es-ES_tradnl" smtClean="0"/>
              <a:pPr/>
              <a:t>‹Nº›</a:t>
            </a:fld>
            <a:endParaRPr lang="es-ES_tradnl"/>
          </a:p>
        </p:txBody>
      </p:sp>
    </p:spTree>
    <p:extLst>
      <p:ext uri="{BB962C8B-B14F-4D97-AF65-F5344CB8AC3E}">
        <p14:creationId xmlns:p14="http://schemas.microsoft.com/office/powerpoint/2010/main" val="2615391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4853900B-1685-4C54-B8C5-AE2C66F0FD50}" type="datetimeFigureOut">
              <a:rPr lang="es-ES_tradnl" smtClean="0"/>
              <a:pPr/>
              <a:t>19/10/2020</a:t>
            </a:fld>
            <a:endParaRPr lang="es-ES_tradnl"/>
          </a:p>
        </p:txBody>
      </p:sp>
      <p:sp>
        <p:nvSpPr>
          <p:cNvPr id="5" name="4 Marcador de pie de página"/>
          <p:cNvSpPr>
            <a:spLocks noGrp="1"/>
          </p:cNvSpPr>
          <p:nvPr>
            <p:ph type="ftr" sz="quarter" idx="11"/>
          </p:nvPr>
        </p:nvSpPr>
        <p:spPr/>
        <p:txBody>
          <a:bodyPr/>
          <a:lstStyle/>
          <a:p>
            <a:endParaRPr lang="es-ES_tradnl"/>
          </a:p>
        </p:txBody>
      </p:sp>
      <p:sp>
        <p:nvSpPr>
          <p:cNvPr id="6" name="5 Marcador de número de diapositiva"/>
          <p:cNvSpPr>
            <a:spLocks noGrp="1"/>
          </p:cNvSpPr>
          <p:nvPr>
            <p:ph type="sldNum" sz="quarter" idx="12"/>
          </p:nvPr>
        </p:nvSpPr>
        <p:spPr/>
        <p:txBody>
          <a:bodyPr/>
          <a:lstStyle/>
          <a:p>
            <a:fld id="{1A43828B-EA4A-4B43-B681-05DC4803DF7D}" type="slidenum">
              <a:rPr lang="es-ES_tradnl" smtClean="0"/>
              <a:pPr/>
              <a:t>‹Nº›</a:t>
            </a:fld>
            <a:endParaRPr lang="es-ES_tradnl"/>
          </a:p>
        </p:txBody>
      </p:sp>
    </p:spTree>
    <p:extLst>
      <p:ext uri="{BB962C8B-B14F-4D97-AF65-F5344CB8AC3E}">
        <p14:creationId xmlns:p14="http://schemas.microsoft.com/office/powerpoint/2010/main" val="3212162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4853900B-1685-4C54-B8C5-AE2C66F0FD50}" type="datetimeFigureOut">
              <a:rPr lang="es-ES_tradnl" smtClean="0"/>
              <a:pPr/>
              <a:t>19/10/2020</a:t>
            </a:fld>
            <a:endParaRPr lang="es-ES_tradnl"/>
          </a:p>
        </p:txBody>
      </p:sp>
      <p:sp>
        <p:nvSpPr>
          <p:cNvPr id="5" name="4 Marcador de pie de página"/>
          <p:cNvSpPr>
            <a:spLocks noGrp="1"/>
          </p:cNvSpPr>
          <p:nvPr>
            <p:ph type="ftr" sz="quarter" idx="11"/>
          </p:nvPr>
        </p:nvSpPr>
        <p:spPr/>
        <p:txBody>
          <a:bodyPr/>
          <a:lstStyle/>
          <a:p>
            <a:endParaRPr lang="es-ES_tradnl"/>
          </a:p>
        </p:txBody>
      </p:sp>
      <p:sp>
        <p:nvSpPr>
          <p:cNvPr id="6" name="5 Marcador de número de diapositiva"/>
          <p:cNvSpPr>
            <a:spLocks noGrp="1"/>
          </p:cNvSpPr>
          <p:nvPr>
            <p:ph type="sldNum" sz="quarter" idx="12"/>
          </p:nvPr>
        </p:nvSpPr>
        <p:spPr/>
        <p:txBody>
          <a:bodyPr/>
          <a:lstStyle/>
          <a:p>
            <a:fld id="{1A43828B-EA4A-4B43-B681-05DC4803DF7D}" type="slidenum">
              <a:rPr lang="es-ES_tradnl" smtClean="0"/>
              <a:pPr/>
              <a:t>‹Nº›</a:t>
            </a:fld>
            <a:endParaRPr lang="es-ES_tradnl"/>
          </a:p>
        </p:txBody>
      </p:sp>
    </p:spTree>
    <p:extLst>
      <p:ext uri="{BB962C8B-B14F-4D97-AF65-F5344CB8AC3E}">
        <p14:creationId xmlns:p14="http://schemas.microsoft.com/office/powerpoint/2010/main" val="254414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4853900B-1685-4C54-B8C5-AE2C66F0FD50}" type="datetimeFigureOut">
              <a:rPr lang="es-ES_tradnl" smtClean="0"/>
              <a:pPr/>
              <a:t>19/10/2020</a:t>
            </a:fld>
            <a:endParaRPr lang="es-ES_tradnl"/>
          </a:p>
        </p:txBody>
      </p:sp>
      <p:sp>
        <p:nvSpPr>
          <p:cNvPr id="5" name="4 Marcador de pie de página"/>
          <p:cNvSpPr>
            <a:spLocks noGrp="1"/>
          </p:cNvSpPr>
          <p:nvPr>
            <p:ph type="ftr" sz="quarter" idx="11"/>
          </p:nvPr>
        </p:nvSpPr>
        <p:spPr/>
        <p:txBody>
          <a:bodyPr/>
          <a:lstStyle/>
          <a:p>
            <a:endParaRPr lang="es-ES_tradnl"/>
          </a:p>
        </p:txBody>
      </p:sp>
      <p:sp>
        <p:nvSpPr>
          <p:cNvPr id="6" name="5 Marcador de número de diapositiva"/>
          <p:cNvSpPr>
            <a:spLocks noGrp="1"/>
          </p:cNvSpPr>
          <p:nvPr>
            <p:ph type="sldNum" sz="quarter" idx="12"/>
          </p:nvPr>
        </p:nvSpPr>
        <p:spPr/>
        <p:txBody>
          <a:bodyPr/>
          <a:lstStyle/>
          <a:p>
            <a:fld id="{1A43828B-EA4A-4B43-B681-05DC4803DF7D}" type="slidenum">
              <a:rPr lang="es-ES_tradnl" smtClean="0"/>
              <a:pPr/>
              <a:t>‹Nº›</a:t>
            </a:fld>
            <a:endParaRPr lang="es-ES_tradnl"/>
          </a:p>
        </p:txBody>
      </p:sp>
    </p:spTree>
    <p:extLst>
      <p:ext uri="{BB962C8B-B14F-4D97-AF65-F5344CB8AC3E}">
        <p14:creationId xmlns:p14="http://schemas.microsoft.com/office/powerpoint/2010/main" val="359963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4853900B-1685-4C54-B8C5-AE2C66F0FD50}" type="datetimeFigureOut">
              <a:rPr lang="es-ES_tradnl" smtClean="0"/>
              <a:pPr/>
              <a:t>19/10/2020</a:t>
            </a:fld>
            <a:endParaRPr lang="es-ES_tradnl"/>
          </a:p>
        </p:txBody>
      </p:sp>
      <p:sp>
        <p:nvSpPr>
          <p:cNvPr id="5" name="4 Marcador de pie de página"/>
          <p:cNvSpPr>
            <a:spLocks noGrp="1"/>
          </p:cNvSpPr>
          <p:nvPr>
            <p:ph type="ftr" sz="quarter" idx="11"/>
          </p:nvPr>
        </p:nvSpPr>
        <p:spPr/>
        <p:txBody>
          <a:bodyPr/>
          <a:lstStyle/>
          <a:p>
            <a:endParaRPr lang="es-ES_tradnl"/>
          </a:p>
        </p:txBody>
      </p:sp>
      <p:sp>
        <p:nvSpPr>
          <p:cNvPr id="6" name="5 Marcador de número de diapositiva"/>
          <p:cNvSpPr>
            <a:spLocks noGrp="1"/>
          </p:cNvSpPr>
          <p:nvPr>
            <p:ph type="sldNum" sz="quarter" idx="12"/>
          </p:nvPr>
        </p:nvSpPr>
        <p:spPr/>
        <p:txBody>
          <a:bodyPr/>
          <a:lstStyle/>
          <a:p>
            <a:fld id="{1A43828B-EA4A-4B43-B681-05DC4803DF7D}" type="slidenum">
              <a:rPr lang="es-ES_tradnl" smtClean="0"/>
              <a:pPr/>
              <a:t>‹Nº›</a:t>
            </a:fld>
            <a:endParaRPr lang="es-ES_tradnl"/>
          </a:p>
        </p:txBody>
      </p:sp>
    </p:spTree>
    <p:extLst>
      <p:ext uri="{BB962C8B-B14F-4D97-AF65-F5344CB8AC3E}">
        <p14:creationId xmlns:p14="http://schemas.microsoft.com/office/powerpoint/2010/main" val="2225871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4853900B-1685-4C54-B8C5-AE2C66F0FD50}" type="datetimeFigureOut">
              <a:rPr lang="es-ES_tradnl" smtClean="0"/>
              <a:pPr/>
              <a:t>19/10/2020</a:t>
            </a:fld>
            <a:endParaRPr lang="es-ES_tradnl"/>
          </a:p>
        </p:txBody>
      </p:sp>
      <p:sp>
        <p:nvSpPr>
          <p:cNvPr id="5" name="4 Marcador de pie de página"/>
          <p:cNvSpPr>
            <a:spLocks noGrp="1"/>
          </p:cNvSpPr>
          <p:nvPr>
            <p:ph type="ftr" sz="quarter" idx="11"/>
          </p:nvPr>
        </p:nvSpPr>
        <p:spPr/>
        <p:txBody>
          <a:bodyPr/>
          <a:lstStyle/>
          <a:p>
            <a:endParaRPr lang="es-ES_tradnl"/>
          </a:p>
        </p:txBody>
      </p:sp>
      <p:sp>
        <p:nvSpPr>
          <p:cNvPr id="6" name="5 Marcador de número de diapositiva"/>
          <p:cNvSpPr>
            <a:spLocks noGrp="1"/>
          </p:cNvSpPr>
          <p:nvPr>
            <p:ph type="sldNum" sz="quarter" idx="12"/>
          </p:nvPr>
        </p:nvSpPr>
        <p:spPr/>
        <p:txBody>
          <a:bodyPr/>
          <a:lstStyle/>
          <a:p>
            <a:fld id="{1A43828B-EA4A-4B43-B681-05DC4803DF7D}" type="slidenum">
              <a:rPr lang="es-ES_tradnl" smtClean="0"/>
              <a:pPr/>
              <a:t>‹Nº›</a:t>
            </a:fld>
            <a:endParaRPr lang="es-ES_tradnl"/>
          </a:p>
        </p:txBody>
      </p:sp>
    </p:spTree>
    <p:extLst>
      <p:ext uri="{BB962C8B-B14F-4D97-AF65-F5344CB8AC3E}">
        <p14:creationId xmlns:p14="http://schemas.microsoft.com/office/powerpoint/2010/main" val="3071227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4853900B-1685-4C54-B8C5-AE2C66F0FD50}" type="datetimeFigureOut">
              <a:rPr lang="es-ES_tradnl" smtClean="0"/>
              <a:pPr/>
              <a:t>19/10/2020</a:t>
            </a:fld>
            <a:endParaRPr lang="es-ES_tradnl"/>
          </a:p>
        </p:txBody>
      </p:sp>
      <p:sp>
        <p:nvSpPr>
          <p:cNvPr id="6" name="5 Marcador de pie de página"/>
          <p:cNvSpPr>
            <a:spLocks noGrp="1"/>
          </p:cNvSpPr>
          <p:nvPr>
            <p:ph type="ftr" sz="quarter" idx="11"/>
          </p:nvPr>
        </p:nvSpPr>
        <p:spPr/>
        <p:txBody>
          <a:bodyPr/>
          <a:lstStyle/>
          <a:p>
            <a:endParaRPr lang="es-ES_tradnl"/>
          </a:p>
        </p:txBody>
      </p:sp>
      <p:sp>
        <p:nvSpPr>
          <p:cNvPr id="7" name="6 Marcador de número de diapositiva"/>
          <p:cNvSpPr>
            <a:spLocks noGrp="1"/>
          </p:cNvSpPr>
          <p:nvPr>
            <p:ph type="sldNum" sz="quarter" idx="12"/>
          </p:nvPr>
        </p:nvSpPr>
        <p:spPr/>
        <p:txBody>
          <a:bodyPr/>
          <a:lstStyle/>
          <a:p>
            <a:fld id="{1A43828B-EA4A-4B43-B681-05DC4803DF7D}" type="slidenum">
              <a:rPr lang="es-ES_tradnl" smtClean="0"/>
              <a:pPr/>
              <a:t>‹Nº›</a:t>
            </a:fld>
            <a:endParaRPr lang="es-ES_tradnl"/>
          </a:p>
        </p:txBody>
      </p:sp>
    </p:spTree>
    <p:extLst>
      <p:ext uri="{BB962C8B-B14F-4D97-AF65-F5344CB8AC3E}">
        <p14:creationId xmlns:p14="http://schemas.microsoft.com/office/powerpoint/2010/main" val="4092402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4853900B-1685-4C54-B8C5-AE2C66F0FD50}" type="datetimeFigureOut">
              <a:rPr lang="es-ES_tradnl" smtClean="0"/>
              <a:pPr/>
              <a:t>19/10/2020</a:t>
            </a:fld>
            <a:endParaRPr lang="es-ES_tradnl"/>
          </a:p>
        </p:txBody>
      </p:sp>
      <p:sp>
        <p:nvSpPr>
          <p:cNvPr id="8" name="7 Marcador de pie de página"/>
          <p:cNvSpPr>
            <a:spLocks noGrp="1"/>
          </p:cNvSpPr>
          <p:nvPr>
            <p:ph type="ftr" sz="quarter" idx="11"/>
          </p:nvPr>
        </p:nvSpPr>
        <p:spPr/>
        <p:txBody>
          <a:bodyPr/>
          <a:lstStyle/>
          <a:p>
            <a:endParaRPr lang="es-ES_tradnl"/>
          </a:p>
        </p:txBody>
      </p:sp>
      <p:sp>
        <p:nvSpPr>
          <p:cNvPr id="9" name="8 Marcador de número de diapositiva"/>
          <p:cNvSpPr>
            <a:spLocks noGrp="1"/>
          </p:cNvSpPr>
          <p:nvPr>
            <p:ph type="sldNum" sz="quarter" idx="12"/>
          </p:nvPr>
        </p:nvSpPr>
        <p:spPr/>
        <p:txBody>
          <a:bodyPr/>
          <a:lstStyle/>
          <a:p>
            <a:fld id="{1A43828B-EA4A-4B43-B681-05DC4803DF7D}" type="slidenum">
              <a:rPr lang="es-ES_tradnl" smtClean="0"/>
              <a:pPr/>
              <a:t>‹Nº›</a:t>
            </a:fld>
            <a:endParaRPr lang="es-ES_tradnl"/>
          </a:p>
        </p:txBody>
      </p:sp>
    </p:spTree>
    <p:extLst>
      <p:ext uri="{BB962C8B-B14F-4D97-AF65-F5344CB8AC3E}">
        <p14:creationId xmlns:p14="http://schemas.microsoft.com/office/powerpoint/2010/main" val="888653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4853900B-1685-4C54-B8C5-AE2C66F0FD50}" type="datetimeFigureOut">
              <a:rPr lang="es-ES_tradnl" smtClean="0"/>
              <a:pPr/>
              <a:t>19/10/2020</a:t>
            </a:fld>
            <a:endParaRPr lang="es-ES_tradnl"/>
          </a:p>
        </p:txBody>
      </p:sp>
      <p:sp>
        <p:nvSpPr>
          <p:cNvPr id="4" name="3 Marcador de pie de página"/>
          <p:cNvSpPr>
            <a:spLocks noGrp="1"/>
          </p:cNvSpPr>
          <p:nvPr>
            <p:ph type="ftr" sz="quarter" idx="11"/>
          </p:nvPr>
        </p:nvSpPr>
        <p:spPr/>
        <p:txBody>
          <a:bodyPr/>
          <a:lstStyle/>
          <a:p>
            <a:endParaRPr lang="es-ES_tradnl"/>
          </a:p>
        </p:txBody>
      </p:sp>
      <p:sp>
        <p:nvSpPr>
          <p:cNvPr id="5" name="4 Marcador de número de diapositiva"/>
          <p:cNvSpPr>
            <a:spLocks noGrp="1"/>
          </p:cNvSpPr>
          <p:nvPr>
            <p:ph type="sldNum" sz="quarter" idx="12"/>
          </p:nvPr>
        </p:nvSpPr>
        <p:spPr/>
        <p:txBody>
          <a:bodyPr/>
          <a:lstStyle/>
          <a:p>
            <a:fld id="{1A43828B-EA4A-4B43-B681-05DC4803DF7D}" type="slidenum">
              <a:rPr lang="es-ES_tradnl" smtClean="0"/>
              <a:pPr/>
              <a:t>‹Nº›</a:t>
            </a:fld>
            <a:endParaRPr lang="es-ES_tradnl"/>
          </a:p>
        </p:txBody>
      </p:sp>
    </p:spTree>
    <p:extLst>
      <p:ext uri="{BB962C8B-B14F-4D97-AF65-F5344CB8AC3E}">
        <p14:creationId xmlns:p14="http://schemas.microsoft.com/office/powerpoint/2010/main" val="2823764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853900B-1685-4C54-B8C5-AE2C66F0FD50}" type="datetimeFigureOut">
              <a:rPr lang="es-ES_tradnl" smtClean="0"/>
              <a:pPr/>
              <a:t>19/10/2020</a:t>
            </a:fld>
            <a:endParaRPr lang="es-ES_tradnl"/>
          </a:p>
        </p:txBody>
      </p:sp>
      <p:sp>
        <p:nvSpPr>
          <p:cNvPr id="3" name="2 Marcador de pie de página"/>
          <p:cNvSpPr>
            <a:spLocks noGrp="1"/>
          </p:cNvSpPr>
          <p:nvPr>
            <p:ph type="ftr" sz="quarter" idx="11"/>
          </p:nvPr>
        </p:nvSpPr>
        <p:spPr/>
        <p:txBody>
          <a:bodyPr/>
          <a:lstStyle/>
          <a:p>
            <a:endParaRPr lang="es-ES_tradnl"/>
          </a:p>
        </p:txBody>
      </p:sp>
      <p:sp>
        <p:nvSpPr>
          <p:cNvPr id="4" name="3 Marcador de número de diapositiva"/>
          <p:cNvSpPr>
            <a:spLocks noGrp="1"/>
          </p:cNvSpPr>
          <p:nvPr>
            <p:ph type="sldNum" sz="quarter" idx="12"/>
          </p:nvPr>
        </p:nvSpPr>
        <p:spPr/>
        <p:txBody>
          <a:bodyPr/>
          <a:lstStyle/>
          <a:p>
            <a:fld id="{1A43828B-EA4A-4B43-B681-05DC4803DF7D}" type="slidenum">
              <a:rPr lang="es-ES_tradnl" smtClean="0"/>
              <a:pPr/>
              <a:t>‹Nº›</a:t>
            </a:fld>
            <a:endParaRPr lang="es-ES_tradnl"/>
          </a:p>
        </p:txBody>
      </p:sp>
    </p:spTree>
    <p:extLst>
      <p:ext uri="{BB962C8B-B14F-4D97-AF65-F5344CB8AC3E}">
        <p14:creationId xmlns:p14="http://schemas.microsoft.com/office/powerpoint/2010/main" val="648125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4853900B-1685-4C54-B8C5-AE2C66F0FD50}" type="datetimeFigureOut">
              <a:rPr lang="es-ES_tradnl" smtClean="0"/>
              <a:pPr/>
              <a:t>19/10/2020</a:t>
            </a:fld>
            <a:endParaRPr lang="es-ES_tradnl"/>
          </a:p>
        </p:txBody>
      </p:sp>
      <p:sp>
        <p:nvSpPr>
          <p:cNvPr id="6" name="5 Marcador de pie de página"/>
          <p:cNvSpPr>
            <a:spLocks noGrp="1"/>
          </p:cNvSpPr>
          <p:nvPr>
            <p:ph type="ftr" sz="quarter" idx="11"/>
          </p:nvPr>
        </p:nvSpPr>
        <p:spPr/>
        <p:txBody>
          <a:bodyPr/>
          <a:lstStyle/>
          <a:p>
            <a:endParaRPr lang="es-ES_tradnl"/>
          </a:p>
        </p:txBody>
      </p:sp>
      <p:sp>
        <p:nvSpPr>
          <p:cNvPr id="7" name="6 Marcador de número de diapositiva"/>
          <p:cNvSpPr>
            <a:spLocks noGrp="1"/>
          </p:cNvSpPr>
          <p:nvPr>
            <p:ph type="sldNum" sz="quarter" idx="12"/>
          </p:nvPr>
        </p:nvSpPr>
        <p:spPr/>
        <p:txBody>
          <a:bodyPr/>
          <a:lstStyle/>
          <a:p>
            <a:fld id="{1A43828B-EA4A-4B43-B681-05DC4803DF7D}" type="slidenum">
              <a:rPr lang="es-ES_tradnl" smtClean="0"/>
              <a:pPr/>
              <a:t>‹Nº›</a:t>
            </a:fld>
            <a:endParaRPr lang="es-ES_tradnl"/>
          </a:p>
        </p:txBody>
      </p:sp>
    </p:spTree>
    <p:extLst>
      <p:ext uri="{BB962C8B-B14F-4D97-AF65-F5344CB8AC3E}">
        <p14:creationId xmlns:p14="http://schemas.microsoft.com/office/powerpoint/2010/main" val="4171137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4853900B-1685-4C54-B8C5-AE2C66F0FD50}" type="datetimeFigureOut">
              <a:rPr lang="es-ES_tradnl" smtClean="0"/>
              <a:pPr/>
              <a:t>19/10/2020</a:t>
            </a:fld>
            <a:endParaRPr lang="es-ES_tradnl"/>
          </a:p>
        </p:txBody>
      </p:sp>
      <p:sp>
        <p:nvSpPr>
          <p:cNvPr id="6" name="5 Marcador de pie de página"/>
          <p:cNvSpPr>
            <a:spLocks noGrp="1"/>
          </p:cNvSpPr>
          <p:nvPr>
            <p:ph type="ftr" sz="quarter" idx="11"/>
          </p:nvPr>
        </p:nvSpPr>
        <p:spPr/>
        <p:txBody>
          <a:bodyPr/>
          <a:lstStyle/>
          <a:p>
            <a:endParaRPr lang="es-ES_tradnl"/>
          </a:p>
        </p:txBody>
      </p:sp>
      <p:sp>
        <p:nvSpPr>
          <p:cNvPr id="7" name="6 Marcador de número de diapositiva"/>
          <p:cNvSpPr>
            <a:spLocks noGrp="1"/>
          </p:cNvSpPr>
          <p:nvPr>
            <p:ph type="sldNum" sz="quarter" idx="12"/>
          </p:nvPr>
        </p:nvSpPr>
        <p:spPr/>
        <p:txBody>
          <a:bodyPr/>
          <a:lstStyle/>
          <a:p>
            <a:fld id="{1A43828B-EA4A-4B43-B681-05DC4803DF7D}" type="slidenum">
              <a:rPr lang="es-ES_tradnl" smtClean="0"/>
              <a:pPr/>
              <a:t>‹Nº›</a:t>
            </a:fld>
            <a:endParaRPr lang="es-ES_tradnl"/>
          </a:p>
        </p:txBody>
      </p:sp>
    </p:spTree>
    <p:extLst>
      <p:ext uri="{BB962C8B-B14F-4D97-AF65-F5344CB8AC3E}">
        <p14:creationId xmlns:p14="http://schemas.microsoft.com/office/powerpoint/2010/main" val="117862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microsoft.com/office/2007/relationships/hdphoto" Target="../media/hdphoto2.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7 Imagen"/>
          <p:cNvPicPr>
            <a:picLocks noChangeAspect="1"/>
          </p:cNvPicPr>
          <p:nvPr/>
        </p:nvPicPr>
        <p:blipFill rotWithShape="1">
          <a:blip r:embed="rId13" cstate="print">
            <a:duotone>
              <a:schemeClr val="bg2">
                <a:shade val="45000"/>
                <a:satMod val="135000"/>
              </a:schemeClr>
              <a:prstClr val="white"/>
            </a:duotone>
            <a:extLst>
              <a:ext uri="{BEBA8EAE-BF5A-486C-A8C5-ECC9F3942E4B}">
                <a14:imgProps xmlns:a14="http://schemas.microsoft.com/office/drawing/2010/main">
                  <a14:imgLayer r:embed="rId14">
                    <a14:imgEffect>
                      <a14:artisticGlowDiffused/>
                    </a14:imgEffect>
                    <a14:imgEffect>
                      <a14:sharpenSoften amount="-25000"/>
                    </a14:imgEffect>
                    <a14:imgEffect>
                      <a14:colorTemperature colorTemp="5900"/>
                    </a14:imgEffect>
                    <a14:imgEffect>
                      <a14:brightnessContrast contrast="40000"/>
                    </a14:imgEffect>
                  </a14:imgLayer>
                </a14:imgProps>
              </a:ext>
              <a:ext uri="{28A0092B-C50C-407E-A947-70E740481C1C}">
                <a14:useLocalDpi xmlns:a14="http://schemas.microsoft.com/office/drawing/2010/main" val="0"/>
              </a:ext>
            </a:extLst>
          </a:blip>
          <a:srcRect l="16082" t="-218"/>
          <a:stretch/>
        </p:blipFill>
        <p:spPr>
          <a:xfrm>
            <a:off x="-34987" y="-27384"/>
            <a:ext cx="9188152" cy="6858000"/>
          </a:xfrm>
          <a:prstGeom prst="rect">
            <a:avLst/>
          </a:prstGeom>
        </p:spPr>
      </p:pic>
      <p:pic>
        <p:nvPicPr>
          <p:cNvPr id="7" name="6 Imagen"/>
          <p:cNvPicPr>
            <a:picLocks noChangeAspect="1"/>
          </p:cNvPicPr>
          <p:nvPr/>
        </p:nvPicPr>
        <p:blipFill>
          <a:blip r:embed="rId15" cstate="print">
            <a:extLst>
              <a:ext uri="{BEBA8EAE-BF5A-486C-A8C5-ECC9F3942E4B}">
                <a14:imgProps xmlns:a14="http://schemas.microsoft.com/office/drawing/2010/main">
                  <a14:imgLayer r:embed="rId16">
                    <a14:imgEffect>
                      <a14:backgroundRemoval t="938" b="97813" l="2957" r="94957">
                        <a14:foregroundMark x1="48870" y1="38646" x2="48870" y2="38646"/>
                        <a14:foregroundMark x1="50087" y1="13958" x2="50087" y2="13958"/>
                        <a14:foregroundMark x1="50087" y1="4792" x2="50087" y2="4792"/>
                        <a14:foregroundMark x1="95652" y1="49063" x2="95652" y2="49063"/>
                        <a14:foregroundMark x1="70609" y1="40625" x2="70609" y2="40625"/>
                        <a14:foregroundMark x1="29391" y1="36042" x2="29391" y2="36042"/>
                        <a14:foregroundMark x1="56522" y1="31563" x2="56522" y2="31563"/>
                        <a14:foregroundMark x1="72870" y1="32813" x2="72870" y2="32813"/>
                        <a14:foregroundMark x1="47826" y1="45208" x2="47826" y2="45208"/>
                        <a14:foregroundMark x1="57565" y1="41979" x2="57565" y2="41979"/>
                        <a14:foregroundMark x1="63130" y1="43229" x2="63130" y2="43229"/>
                        <a14:foregroundMark x1="41391" y1="41250" x2="41391" y2="41250"/>
                        <a14:foregroundMark x1="37043" y1="37396" x2="37043" y2="37396"/>
                        <a14:foregroundMark x1="51130" y1="94063" x2="51130" y2="94063"/>
                        <a14:foregroundMark x1="11304" y1="44792" x2="11304" y2="44792"/>
                        <a14:foregroundMark x1="3304" y1="45417" x2="3304" y2="45417"/>
                        <a14:foregroundMark x1="20000" y1="34792" x2="20000" y2="34792"/>
                        <a14:foregroundMark x1="17913" y1="34063" x2="17913" y2="34063"/>
                        <a14:foregroundMark x1="15826" y1="33333" x2="15826" y2="33333"/>
                        <a14:foregroundMark x1="93565" y1="51667" x2="93565" y2="51667"/>
                        <a14:foregroundMark x1="50435" y1="938" x2="50435" y2="938"/>
                        <a14:foregroundMark x1="52870" y1="97813" x2="52870" y2="97813"/>
                      </a14:backgroundRemoval>
                    </a14:imgEffect>
                  </a14:imgLayer>
                </a14:imgProps>
              </a:ext>
              <a:ext uri="{28A0092B-C50C-407E-A947-70E740481C1C}">
                <a14:useLocalDpi xmlns:a14="http://schemas.microsoft.com/office/drawing/2010/main" val="0"/>
              </a:ext>
            </a:extLst>
          </a:blip>
          <a:stretch>
            <a:fillRect/>
          </a:stretch>
        </p:blipFill>
        <p:spPr>
          <a:xfrm>
            <a:off x="47591" y="116632"/>
            <a:ext cx="1094646" cy="1827584"/>
          </a:xfrm>
          <a:prstGeom prst="rect">
            <a:avLst/>
          </a:prstGeom>
        </p:spPr>
      </p:pic>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53900B-1685-4C54-B8C5-AE2C66F0FD50}" type="datetimeFigureOut">
              <a:rPr lang="es-ES_tradnl" smtClean="0"/>
              <a:pPr/>
              <a:t>19/10/2020</a:t>
            </a:fld>
            <a:endParaRPr lang="es-ES_tradnl"/>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43828B-EA4A-4B43-B681-05DC4803DF7D}" type="slidenum">
              <a:rPr lang="es-ES_tradnl" smtClean="0"/>
              <a:pPr/>
              <a:t>‹Nº›</a:t>
            </a:fld>
            <a:endParaRPr lang="es-ES_tradnl"/>
          </a:p>
        </p:txBody>
      </p:sp>
    </p:spTree>
    <p:extLst>
      <p:ext uri="{BB962C8B-B14F-4D97-AF65-F5344CB8AC3E}">
        <p14:creationId xmlns:p14="http://schemas.microsoft.com/office/powerpoint/2010/main" val="213032817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txStyles>
    <p:titleStyle>
      <a:lvl1pPr algn="ctr" defTabSz="914400" rtl="0" eaLnBrk="1" latinLnBrk="0" hangingPunct="1">
        <a:spcBef>
          <a:spcPct val="0"/>
        </a:spcBef>
        <a:buNone/>
        <a:defRPr sz="4400" kern="1200">
          <a:solidFill>
            <a:schemeClr val="accent4">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5.emf"/><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456384" y="548680"/>
            <a:ext cx="5868144" cy="1470025"/>
          </a:xfrm>
        </p:spPr>
        <p:txBody>
          <a:bodyPr>
            <a:noAutofit/>
          </a:bodyPr>
          <a:lstStyle/>
          <a:p>
            <a:r>
              <a:rPr lang="es-HN" sz="5400" b="1" dirty="0"/>
              <a:t>CONTROL ESTADÍSTICO DE LA CALIDAD TOTAL</a:t>
            </a:r>
            <a:endParaRPr lang="es-ES" sz="5400" b="1" dirty="0"/>
          </a:p>
        </p:txBody>
      </p:sp>
      <p:sp>
        <p:nvSpPr>
          <p:cNvPr id="3" name="2 Subtítulo"/>
          <p:cNvSpPr>
            <a:spLocks noGrp="1"/>
          </p:cNvSpPr>
          <p:nvPr>
            <p:ph type="subTitle" idx="1"/>
          </p:nvPr>
        </p:nvSpPr>
        <p:spPr>
          <a:xfrm>
            <a:off x="3563888" y="3573016"/>
            <a:ext cx="5580112" cy="3024336"/>
          </a:xfrm>
        </p:spPr>
        <p:txBody>
          <a:bodyPr>
            <a:normAutofit/>
          </a:bodyPr>
          <a:lstStyle/>
          <a:p>
            <a:pPr algn="l"/>
            <a:endParaRPr lang="es-HN" b="1" dirty="0">
              <a:solidFill>
                <a:schemeClr val="bg2">
                  <a:lumMod val="50000"/>
                </a:schemeClr>
              </a:solidFill>
            </a:endParaRPr>
          </a:p>
          <a:p>
            <a:pPr algn="l"/>
            <a:endParaRPr lang="es-HN" dirty="0">
              <a:solidFill>
                <a:schemeClr val="bg2">
                  <a:lumMod val="50000"/>
                </a:schemeClr>
              </a:solidFill>
            </a:endParaRPr>
          </a:p>
          <a:p>
            <a:pPr algn="l"/>
            <a:r>
              <a:rPr lang="es-HN" dirty="0">
                <a:solidFill>
                  <a:schemeClr val="bg2">
                    <a:lumMod val="50000"/>
                  </a:schemeClr>
                </a:solidFill>
              </a:rPr>
              <a:t>	</a:t>
            </a:r>
            <a:r>
              <a:rPr lang="es-HN" b="1" dirty="0" err="1">
                <a:solidFill>
                  <a:schemeClr val="bg2">
                    <a:lumMod val="50000"/>
                  </a:schemeClr>
                </a:solidFill>
              </a:rPr>
              <a:t>UNICAH</a:t>
            </a:r>
            <a:endParaRPr lang="es-HN" dirty="0">
              <a:solidFill>
                <a:schemeClr val="bg2">
                  <a:lumMod val="50000"/>
                </a:schemeClr>
              </a:solidFill>
            </a:endParaRPr>
          </a:p>
          <a:p>
            <a:pPr algn="l"/>
            <a:endParaRPr lang="es-HN" dirty="0">
              <a:solidFill>
                <a:schemeClr val="bg2">
                  <a:lumMod val="50000"/>
                </a:schemeClr>
              </a:solidFill>
            </a:endParaRPr>
          </a:p>
          <a:p>
            <a:pPr algn="l"/>
            <a:endParaRPr lang="es-HN" dirty="0">
              <a:solidFill>
                <a:schemeClr val="bg2">
                  <a:lumMod val="50000"/>
                </a:schemeClr>
              </a:solidFill>
            </a:endParaRPr>
          </a:p>
        </p:txBody>
      </p:sp>
      <p:sp>
        <p:nvSpPr>
          <p:cNvPr id="4" name="2 Subtítulo">
            <a:extLst>
              <a:ext uri="{FF2B5EF4-FFF2-40B4-BE49-F238E27FC236}">
                <a16:creationId xmlns:a16="http://schemas.microsoft.com/office/drawing/2014/main" id="{E72DB3F4-0A51-4D5B-B27F-5429C7C5AD85}"/>
              </a:ext>
            </a:extLst>
          </p:cNvPr>
          <p:cNvSpPr txBox="1">
            <a:spLocks/>
          </p:cNvSpPr>
          <p:nvPr/>
        </p:nvSpPr>
        <p:spPr>
          <a:xfrm rot="19346163">
            <a:off x="-398342" y="2481681"/>
            <a:ext cx="4582645" cy="108012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s-HN" sz="5400" b="1" dirty="0">
                <a:solidFill>
                  <a:schemeClr val="bg1"/>
                </a:solidFill>
              </a:rPr>
              <a:t>DIAGRAMA DE DISPERSIÓN</a:t>
            </a:r>
          </a:p>
        </p:txBody>
      </p:sp>
    </p:spTree>
    <p:extLst>
      <p:ext uri="{BB962C8B-B14F-4D97-AF65-F5344CB8AC3E}">
        <p14:creationId xmlns:p14="http://schemas.microsoft.com/office/powerpoint/2010/main" val="3472625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5496" y="1124744"/>
            <a:ext cx="8928992" cy="5589240"/>
          </a:xfrm>
        </p:spPr>
        <p:txBody>
          <a:bodyPr>
            <a:normAutofit/>
          </a:bodyPr>
          <a:lstStyle/>
          <a:p>
            <a:pPr algn="just">
              <a:buNone/>
            </a:pPr>
            <a:r>
              <a:rPr lang="es-ES" sz="3900" b="1" dirty="0"/>
              <a:t> 3. Construir escalas. </a:t>
            </a:r>
            <a:r>
              <a:rPr lang="es-ES" sz="3900" dirty="0"/>
              <a:t>Los ejes deben ser tan largos como sea posible, pero de longitud similar. </a:t>
            </a:r>
          </a:p>
          <a:p>
            <a:pPr algn="just">
              <a:buNone/>
            </a:pPr>
            <a:r>
              <a:rPr lang="es-ES" sz="3900" dirty="0"/>
              <a:t>	Para construir la escala se sugiere encontrar el valor máximo y el mínimo de ambas variables y con respecto a eso elaborar ambas escalas</a:t>
            </a:r>
          </a:p>
        </p:txBody>
      </p:sp>
    </p:spTree>
    <p:extLst>
      <p:ext uri="{BB962C8B-B14F-4D97-AF65-F5344CB8AC3E}">
        <p14:creationId xmlns:p14="http://schemas.microsoft.com/office/powerpoint/2010/main" val="3888130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5496" y="1124744"/>
            <a:ext cx="8928992" cy="5589240"/>
          </a:xfrm>
        </p:spPr>
        <p:txBody>
          <a:bodyPr>
            <a:normAutofit lnSpcReduction="10000"/>
          </a:bodyPr>
          <a:lstStyle/>
          <a:p>
            <a:pPr algn="just">
              <a:buNone/>
            </a:pPr>
            <a:r>
              <a:rPr lang="es-ES" sz="3900" b="1" dirty="0"/>
              <a:t>4. </a:t>
            </a:r>
            <a:r>
              <a:rPr lang="es-ES" sz="3900" b="1" dirty="0" err="1"/>
              <a:t>Graﬁcar</a:t>
            </a:r>
            <a:r>
              <a:rPr lang="es-ES" sz="3900" b="1" dirty="0"/>
              <a:t> los datos. </a:t>
            </a:r>
            <a:r>
              <a:rPr lang="es-ES" sz="3900" dirty="0"/>
              <a:t>Con base en las coordenadas en el eje X y en el eje Y, representar con un punto cada pareja de valores de las variables. Cuando existen parejas de datos repetidos (con los mismos valores en ambos ejes), se traza un círculo sobre el punto para indicar que está repetido una vez. Si se vuelve a repetir se traza otro círculo concéntrico, y así sucesivamente.  </a:t>
            </a:r>
          </a:p>
        </p:txBody>
      </p:sp>
    </p:spTree>
    <p:extLst>
      <p:ext uri="{BB962C8B-B14F-4D97-AF65-F5344CB8AC3E}">
        <p14:creationId xmlns:p14="http://schemas.microsoft.com/office/powerpoint/2010/main" val="1216990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5496" y="1124744"/>
            <a:ext cx="8928992" cy="5589240"/>
          </a:xfrm>
        </p:spPr>
        <p:txBody>
          <a:bodyPr>
            <a:normAutofit fontScale="92500" lnSpcReduction="10000"/>
          </a:bodyPr>
          <a:lstStyle/>
          <a:p>
            <a:pPr algn="just">
              <a:buNone/>
            </a:pPr>
            <a:r>
              <a:rPr lang="es-ES" sz="3900" b="1" dirty="0"/>
              <a:t>5. Obtener el coeficiente de correlación lineal o conocido como “r”. </a:t>
            </a:r>
            <a:r>
              <a:rPr lang="es-ES" sz="3900" dirty="0"/>
              <a:t>Valor que se calcula para </a:t>
            </a:r>
            <a:r>
              <a:rPr lang="es-ES" sz="3900" dirty="0" err="1"/>
              <a:t>cuantiﬁcar</a:t>
            </a:r>
            <a:r>
              <a:rPr lang="es-ES" sz="3900" dirty="0"/>
              <a:t> qué tan fuerte o débil es una correlación lineal observada en una diagrama de dispersión.</a:t>
            </a:r>
          </a:p>
          <a:p>
            <a:pPr algn="just">
              <a:buNone/>
            </a:pPr>
            <a:r>
              <a:rPr lang="es-ES" sz="3900" dirty="0"/>
              <a:t>	Los valores que toma el </a:t>
            </a:r>
            <a:r>
              <a:rPr lang="es-ES" sz="3900" dirty="0" err="1"/>
              <a:t>coeﬁciente</a:t>
            </a:r>
            <a:r>
              <a:rPr lang="es-ES" sz="3900" dirty="0"/>
              <a:t> de correlación “r” están entre -1 y 1.</a:t>
            </a:r>
          </a:p>
          <a:p>
            <a:pPr algn="just">
              <a:buNone/>
            </a:pPr>
            <a:r>
              <a:rPr lang="es-ES" sz="3900" dirty="0"/>
              <a:t>	Valores de r cercanos o iguales a cero (0) implican poca o nula relación lineal entre las variables X y </a:t>
            </a:r>
            <a:r>
              <a:rPr lang="es-ES" sz="3900" dirty="0" err="1"/>
              <a:t>Y</a:t>
            </a:r>
            <a:r>
              <a:rPr lang="es-ES" sz="3900" dirty="0"/>
              <a:t>. </a:t>
            </a:r>
          </a:p>
        </p:txBody>
      </p:sp>
    </p:spTree>
    <p:extLst>
      <p:ext uri="{BB962C8B-B14F-4D97-AF65-F5344CB8AC3E}">
        <p14:creationId xmlns:p14="http://schemas.microsoft.com/office/powerpoint/2010/main" val="2706361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5496" y="1124744"/>
            <a:ext cx="8928992" cy="5589240"/>
          </a:xfrm>
        </p:spPr>
        <p:txBody>
          <a:bodyPr>
            <a:normAutofit/>
          </a:bodyPr>
          <a:lstStyle/>
          <a:p>
            <a:pPr algn="just">
              <a:buNone/>
            </a:pPr>
            <a:r>
              <a:rPr lang="es-ES" sz="3900" dirty="0"/>
              <a:t>	En contraste, valores de r cercanos a 1 indican una relación lineal muy fuerte positiva, y valores de r próximos a -1 señalan una muy fuerte correlación negativa. </a:t>
            </a:r>
          </a:p>
        </p:txBody>
      </p:sp>
    </p:spTree>
    <p:extLst>
      <p:ext uri="{BB962C8B-B14F-4D97-AF65-F5344CB8AC3E}">
        <p14:creationId xmlns:p14="http://schemas.microsoft.com/office/powerpoint/2010/main" val="874424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5496" y="1124744"/>
            <a:ext cx="8928992" cy="5589240"/>
          </a:xfrm>
        </p:spPr>
        <p:txBody>
          <a:bodyPr>
            <a:normAutofit/>
          </a:bodyPr>
          <a:lstStyle/>
          <a:p>
            <a:pPr algn="just">
              <a:buNone/>
            </a:pPr>
            <a:r>
              <a:rPr lang="es-ES" sz="3900" b="1" dirty="0"/>
              <a:t>6. Interpretar los datos. </a:t>
            </a:r>
            <a:r>
              <a:rPr lang="es-ES" sz="3900" dirty="0"/>
              <a:t>Tomando como referencia la forma del gráfico y el valor del coeficiente de correlación lineal se concluye si hay o no relación entre las variables X y </a:t>
            </a:r>
            <a:r>
              <a:rPr lang="es-ES" sz="3900" dirty="0" err="1"/>
              <a:t>Y</a:t>
            </a:r>
            <a:r>
              <a:rPr lang="es-ES" sz="3900" dirty="0"/>
              <a:t>, se dice que tan fuerte, moderada, débil o nula es esta relación y se interpretan esos hallazgos del proceso para poder hacer planes de acción posteriormente. </a:t>
            </a:r>
            <a:r>
              <a:rPr lang="es-ES" sz="3900" b="1" dirty="0"/>
              <a:t> </a:t>
            </a:r>
            <a:endParaRPr lang="es-ES" sz="3900" dirty="0"/>
          </a:p>
        </p:txBody>
      </p:sp>
    </p:spTree>
    <p:extLst>
      <p:ext uri="{BB962C8B-B14F-4D97-AF65-F5344CB8AC3E}">
        <p14:creationId xmlns:p14="http://schemas.microsoft.com/office/powerpoint/2010/main" val="2886762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516707" y="188640"/>
            <a:ext cx="6511141" cy="769441"/>
          </a:xfrm>
          <a:prstGeom prst="rect">
            <a:avLst/>
          </a:prstGeom>
        </p:spPr>
        <p:txBody>
          <a:bodyPr vert="horz" lIns="91440" tIns="45720" rIns="91440" bIns="45720" rtlCol="0" anchor="ctr">
            <a:noAutofit/>
          </a:bodyPr>
          <a:lstStyle>
            <a:lvl1pPr algn="ctr">
              <a:spcBef>
                <a:spcPct val="0"/>
              </a:spcBef>
              <a:buNone/>
              <a:defRPr sz="4400">
                <a:latin typeface="+mj-lt"/>
                <a:ea typeface="+mj-ea"/>
                <a:cs typeface="+mj-cs"/>
              </a:defRPr>
            </a:lvl1pPr>
          </a:lstStyle>
          <a:p>
            <a:r>
              <a:rPr lang="es-ES_tradnl" sz="4000" dirty="0"/>
              <a:t>Tipos de diagramas de dispersión</a:t>
            </a:r>
          </a:p>
        </p:txBody>
      </p:sp>
      <p:pic>
        <p:nvPicPr>
          <p:cNvPr id="7" name="Picture 6">
            <a:extLst>
              <a:ext uri="{FF2B5EF4-FFF2-40B4-BE49-F238E27FC236}">
                <a16:creationId xmlns:a16="http://schemas.microsoft.com/office/drawing/2014/main" id="{7DF53FD6-ABD4-4070-8EC8-F51B36E2327E}"/>
              </a:ext>
            </a:extLst>
          </p:cNvPr>
          <p:cNvPicPr>
            <a:picLocks noChangeAspect="1"/>
          </p:cNvPicPr>
          <p:nvPr/>
        </p:nvPicPr>
        <p:blipFill rotWithShape="1">
          <a:blip r:embed="rId2"/>
          <a:srcRect l="2924" r="2059"/>
          <a:stretch/>
        </p:blipFill>
        <p:spPr>
          <a:xfrm>
            <a:off x="179513" y="1196752"/>
            <a:ext cx="4680520" cy="5041829"/>
          </a:xfrm>
          <a:prstGeom prst="rect">
            <a:avLst/>
          </a:prstGeom>
        </p:spPr>
      </p:pic>
      <p:sp>
        <p:nvSpPr>
          <p:cNvPr id="8" name="TextBox 7">
            <a:extLst>
              <a:ext uri="{FF2B5EF4-FFF2-40B4-BE49-F238E27FC236}">
                <a16:creationId xmlns:a16="http://schemas.microsoft.com/office/drawing/2014/main" id="{F8794D60-2306-42B1-B82C-86D750E0C426}"/>
              </a:ext>
            </a:extLst>
          </p:cNvPr>
          <p:cNvSpPr txBox="1"/>
          <p:nvPr/>
        </p:nvSpPr>
        <p:spPr>
          <a:xfrm>
            <a:off x="5220072" y="1196752"/>
            <a:ext cx="3456384" cy="5262979"/>
          </a:xfrm>
          <a:prstGeom prst="rect">
            <a:avLst/>
          </a:prstGeom>
          <a:noFill/>
        </p:spPr>
        <p:txBody>
          <a:bodyPr wrap="square" rtlCol="0">
            <a:spAutoFit/>
          </a:bodyPr>
          <a:lstStyle/>
          <a:p>
            <a:r>
              <a:rPr lang="es-ES" sz="2800" dirty="0"/>
              <a:t>Diremos que una correlación es fuerte positiva si el valor de </a:t>
            </a:r>
            <a:r>
              <a:rPr lang="es-ES" sz="2800" b="1" dirty="0"/>
              <a:t>“r” esta entre 1 y 0.75 </a:t>
            </a:r>
          </a:p>
          <a:p>
            <a:r>
              <a:rPr lang="es-ES" sz="2800" dirty="0"/>
              <a:t>Así mismo se visualizan los puntos muy cercanos (y entre más cerca a 1 formaran una línea recta) y con una tendencia inclinada hacia la derecha</a:t>
            </a:r>
            <a:endParaRPr lang="es-HN" sz="2800" dirty="0"/>
          </a:p>
        </p:txBody>
      </p:sp>
    </p:spTree>
    <p:extLst>
      <p:ext uri="{BB962C8B-B14F-4D97-AF65-F5344CB8AC3E}">
        <p14:creationId xmlns:p14="http://schemas.microsoft.com/office/powerpoint/2010/main" val="315979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8794D60-2306-42B1-B82C-86D750E0C426}"/>
              </a:ext>
            </a:extLst>
          </p:cNvPr>
          <p:cNvSpPr txBox="1"/>
          <p:nvPr/>
        </p:nvSpPr>
        <p:spPr>
          <a:xfrm>
            <a:off x="5220072" y="980728"/>
            <a:ext cx="3600400" cy="5693866"/>
          </a:xfrm>
          <a:prstGeom prst="rect">
            <a:avLst/>
          </a:prstGeom>
          <a:noFill/>
        </p:spPr>
        <p:txBody>
          <a:bodyPr wrap="square" rtlCol="0">
            <a:spAutoFit/>
          </a:bodyPr>
          <a:lstStyle/>
          <a:p>
            <a:r>
              <a:rPr lang="es-ES" sz="2800" dirty="0"/>
              <a:t>Diremos que una correlación es fuerte negativa si el valor de </a:t>
            </a:r>
            <a:r>
              <a:rPr lang="es-ES" sz="2800" b="1" dirty="0"/>
              <a:t>“r” esta entre -1 y -0.75 </a:t>
            </a:r>
          </a:p>
          <a:p>
            <a:r>
              <a:rPr lang="es-ES" sz="2800" dirty="0"/>
              <a:t>Así mismo se visualizan los puntos muy cercanos (y entre más cerca a -1 formaran una línea recta) y con una tendencia inclinada hacia la izquierda</a:t>
            </a:r>
            <a:endParaRPr lang="es-HN" sz="2800" dirty="0"/>
          </a:p>
        </p:txBody>
      </p:sp>
      <p:pic>
        <p:nvPicPr>
          <p:cNvPr id="2" name="Picture 1">
            <a:extLst>
              <a:ext uri="{FF2B5EF4-FFF2-40B4-BE49-F238E27FC236}">
                <a16:creationId xmlns:a16="http://schemas.microsoft.com/office/drawing/2014/main" id="{7C072415-672D-4717-A66F-D510074A32BE}"/>
              </a:ext>
            </a:extLst>
          </p:cNvPr>
          <p:cNvPicPr>
            <a:picLocks noChangeAspect="1"/>
          </p:cNvPicPr>
          <p:nvPr/>
        </p:nvPicPr>
        <p:blipFill>
          <a:blip r:embed="rId2"/>
          <a:stretch>
            <a:fillRect/>
          </a:stretch>
        </p:blipFill>
        <p:spPr>
          <a:xfrm>
            <a:off x="195130" y="1127881"/>
            <a:ext cx="4968671" cy="4968671"/>
          </a:xfrm>
          <a:prstGeom prst="rect">
            <a:avLst/>
          </a:prstGeom>
        </p:spPr>
      </p:pic>
    </p:spTree>
    <p:extLst>
      <p:ext uri="{BB962C8B-B14F-4D97-AF65-F5344CB8AC3E}">
        <p14:creationId xmlns:p14="http://schemas.microsoft.com/office/powerpoint/2010/main" val="150047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8EAD53-F3D1-441B-BED7-C03B1956B401}"/>
              </a:ext>
            </a:extLst>
          </p:cNvPr>
          <p:cNvSpPr txBox="1"/>
          <p:nvPr/>
        </p:nvSpPr>
        <p:spPr>
          <a:xfrm>
            <a:off x="5220072" y="1556792"/>
            <a:ext cx="3600400" cy="3539430"/>
          </a:xfrm>
          <a:prstGeom prst="rect">
            <a:avLst/>
          </a:prstGeom>
          <a:noFill/>
        </p:spPr>
        <p:txBody>
          <a:bodyPr wrap="square" rtlCol="0">
            <a:spAutoFit/>
          </a:bodyPr>
          <a:lstStyle/>
          <a:p>
            <a:r>
              <a:rPr lang="es-ES" sz="2800" dirty="0"/>
              <a:t>Diremos que una correlación es nula si el valor de </a:t>
            </a:r>
            <a:r>
              <a:rPr lang="es-ES" sz="2800" b="1" dirty="0"/>
              <a:t>“r” esta entre 0.14 y 0 </a:t>
            </a:r>
          </a:p>
          <a:p>
            <a:r>
              <a:rPr lang="es-ES" sz="2800" dirty="0"/>
              <a:t>Así mismo se visualizan los puntos muy dispersos y sin tendencia</a:t>
            </a:r>
            <a:endParaRPr lang="es-HN" sz="2800" dirty="0"/>
          </a:p>
        </p:txBody>
      </p:sp>
      <p:pic>
        <p:nvPicPr>
          <p:cNvPr id="7" name="Picture 6">
            <a:extLst>
              <a:ext uri="{FF2B5EF4-FFF2-40B4-BE49-F238E27FC236}">
                <a16:creationId xmlns:a16="http://schemas.microsoft.com/office/drawing/2014/main" id="{7C85BEDA-67FE-4C23-A5A8-6D9C8861321C}"/>
              </a:ext>
            </a:extLst>
          </p:cNvPr>
          <p:cNvPicPr>
            <a:picLocks noChangeAspect="1"/>
          </p:cNvPicPr>
          <p:nvPr/>
        </p:nvPicPr>
        <p:blipFill>
          <a:blip r:embed="rId2"/>
          <a:stretch>
            <a:fillRect/>
          </a:stretch>
        </p:blipFill>
        <p:spPr>
          <a:xfrm>
            <a:off x="179512" y="987940"/>
            <a:ext cx="4877223" cy="5090601"/>
          </a:xfrm>
          <a:prstGeom prst="rect">
            <a:avLst/>
          </a:prstGeom>
        </p:spPr>
      </p:pic>
    </p:spTree>
    <p:extLst>
      <p:ext uri="{BB962C8B-B14F-4D97-AF65-F5344CB8AC3E}">
        <p14:creationId xmlns:p14="http://schemas.microsoft.com/office/powerpoint/2010/main" val="45005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8EAD53-F3D1-441B-BED7-C03B1956B401}"/>
              </a:ext>
            </a:extLst>
          </p:cNvPr>
          <p:cNvSpPr txBox="1"/>
          <p:nvPr/>
        </p:nvSpPr>
        <p:spPr>
          <a:xfrm>
            <a:off x="5220072" y="980728"/>
            <a:ext cx="3600400" cy="4832092"/>
          </a:xfrm>
          <a:prstGeom prst="rect">
            <a:avLst/>
          </a:prstGeom>
          <a:noFill/>
        </p:spPr>
        <p:txBody>
          <a:bodyPr wrap="square" rtlCol="0">
            <a:spAutoFit/>
          </a:bodyPr>
          <a:lstStyle/>
          <a:p>
            <a:r>
              <a:rPr lang="es-ES" sz="2800" dirty="0"/>
              <a:t>Diremos que una correlación es moderada negativa si el valor de </a:t>
            </a:r>
            <a:r>
              <a:rPr lang="es-ES" sz="2800" b="1" dirty="0"/>
              <a:t>“r” esta entre -0.74 y -0.45 </a:t>
            </a:r>
          </a:p>
          <a:p>
            <a:r>
              <a:rPr lang="es-ES" sz="2800" dirty="0"/>
              <a:t>Así mismo se visualizan los puntos un poco más disperso pero siempre con una tendencia inclinada hacia la izquierda</a:t>
            </a:r>
            <a:endParaRPr lang="es-HN" sz="2800" dirty="0"/>
          </a:p>
        </p:txBody>
      </p:sp>
      <p:pic>
        <p:nvPicPr>
          <p:cNvPr id="2" name="Picture 1">
            <a:extLst>
              <a:ext uri="{FF2B5EF4-FFF2-40B4-BE49-F238E27FC236}">
                <a16:creationId xmlns:a16="http://schemas.microsoft.com/office/drawing/2014/main" id="{12BB9D21-6AA6-4C81-819E-9B4E952F7AB7}"/>
              </a:ext>
            </a:extLst>
          </p:cNvPr>
          <p:cNvPicPr>
            <a:picLocks noChangeAspect="1"/>
          </p:cNvPicPr>
          <p:nvPr/>
        </p:nvPicPr>
        <p:blipFill>
          <a:blip r:embed="rId2"/>
          <a:stretch>
            <a:fillRect/>
          </a:stretch>
        </p:blipFill>
        <p:spPr>
          <a:xfrm>
            <a:off x="179512" y="941526"/>
            <a:ext cx="4764367" cy="4974947"/>
          </a:xfrm>
          <a:prstGeom prst="rect">
            <a:avLst/>
          </a:prstGeom>
        </p:spPr>
      </p:pic>
    </p:spTree>
    <p:extLst>
      <p:ext uri="{BB962C8B-B14F-4D97-AF65-F5344CB8AC3E}">
        <p14:creationId xmlns:p14="http://schemas.microsoft.com/office/powerpoint/2010/main" val="1362492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05058AE-F621-45E7-911A-A1A8529D9A81}"/>
              </a:ext>
            </a:extLst>
          </p:cNvPr>
          <p:cNvPicPr>
            <a:picLocks noChangeAspect="1"/>
          </p:cNvPicPr>
          <p:nvPr/>
        </p:nvPicPr>
        <p:blipFill>
          <a:blip r:embed="rId2"/>
          <a:stretch>
            <a:fillRect/>
          </a:stretch>
        </p:blipFill>
        <p:spPr>
          <a:xfrm>
            <a:off x="123506" y="1008220"/>
            <a:ext cx="4845200" cy="4941059"/>
          </a:xfrm>
          <a:prstGeom prst="rect">
            <a:avLst/>
          </a:prstGeom>
        </p:spPr>
      </p:pic>
      <p:grpSp>
        <p:nvGrpSpPr>
          <p:cNvPr id="9" name="Group 8">
            <a:extLst>
              <a:ext uri="{FF2B5EF4-FFF2-40B4-BE49-F238E27FC236}">
                <a16:creationId xmlns:a16="http://schemas.microsoft.com/office/drawing/2014/main" id="{32E824F0-B928-4023-80F2-6EA00E583F8B}"/>
              </a:ext>
            </a:extLst>
          </p:cNvPr>
          <p:cNvGrpSpPr/>
          <p:nvPr/>
        </p:nvGrpSpPr>
        <p:grpSpPr>
          <a:xfrm>
            <a:off x="5220072" y="764704"/>
            <a:ext cx="3600400" cy="5693866"/>
            <a:chOff x="5220072" y="764704"/>
            <a:chExt cx="3600400" cy="5693866"/>
          </a:xfrm>
        </p:grpSpPr>
        <p:sp>
          <p:nvSpPr>
            <p:cNvPr id="4" name="TextBox 3">
              <a:extLst>
                <a:ext uri="{FF2B5EF4-FFF2-40B4-BE49-F238E27FC236}">
                  <a16:creationId xmlns:a16="http://schemas.microsoft.com/office/drawing/2014/main" id="{E78EAD53-F3D1-441B-BED7-C03B1956B401}"/>
                </a:ext>
              </a:extLst>
            </p:cNvPr>
            <p:cNvSpPr txBox="1"/>
            <p:nvPr/>
          </p:nvSpPr>
          <p:spPr>
            <a:xfrm>
              <a:off x="5220072" y="764704"/>
              <a:ext cx="3600400" cy="5693866"/>
            </a:xfrm>
            <a:prstGeom prst="rect">
              <a:avLst/>
            </a:prstGeom>
            <a:noFill/>
          </p:spPr>
          <p:txBody>
            <a:bodyPr wrap="square" rtlCol="0">
              <a:spAutoFit/>
            </a:bodyPr>
            <a:lstStyle/>
            <a:p>
              <a:r>
                <a:rPr lang="es-ES" sz="2800" dirty="0"/>
                <a:t>Diremos que una correlación es tipo estratificación si se mezclan en su gráfico dos tipos de íconos donde cada uno representa algo diferente pero para el mismo análisis de relación de variables.</a:t>
              </a:r>
            </a:p>
            <a:p>
              <a:r>
                <a:rPr lang="es-ES" sz="2800" dirty="0"/>
                <a:t>Por ejemplo los      representan el turno A y los      el turno B </a:t>
              </a:r>
              <a:endParaRPr lang="es-HN" sz="2800" dirty="0"/>
            </a:p>
          </p:txBody>
        </p:sp>
        <p:sp>
          <p:nvSpPr>
            <p:cNvPr id="7" name="Rectangle 6">
              <a:extLst>
                <a:ext uri="{FF2B5EF4-FFF2-40B4-BE49-F238E27FC236}">
                  <a16:creationId xmlns:a16="http://schemas.microsoft.com/office/drawing/2014/main" id="{4862A509-F7D6-4029-9FC8-FC197F8C19BB}"/>
                </a:ext>
              </a:extLst>
            </p:cNvPr>
            <p:cNvSpPr/>
            <p:nvPr/>
          </p:nvSpPr>
          <p:spPr>
            <a:xfrm>
              <a:off x="7668344" y="5229200"/>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8" name="Plus Sign 7">
              <a:extLst>
                <a:ext uri="{FF2B5EF4-FFF2-40B4-BE49-F238E27FC236}">
                  <a16:creationId xmlns:a16="http://schemas.microsoft.com/office/drawing/2014/main" id="{96DD5C65-C163-4B6F-BA10-3C501D8ECCE5}"/>
                </a:ext>
              </a:extLst>
            </p:cNvPr>
            <p:cNvSpPr/>
            <p:nvPr/>
          </p:nvSpPr>
          <p:spPr>
            <a:xfrm>
              <a:off x="6084168" y="5949280"/>
              <a:ext cx="288032" cy="36004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grpSp>
    </p:spTree>
    <p:extLst>
      <p:ext uri="{BB962C8B-B14F-4D97-AF65-F5344CB8AC3E}">
        <p14:creationId xmlns:p14="http://schemas.microsoft.com/office/powerpoint/2010/main" val="884157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539552" y="1124744"/>
            <a:ext cx="8136904" cy="5184576"/>
          </a:xfrm>
        </p:spPr>
        <p:txBody>
          <a:bodyPr>
            <a:normAutofit fontScale="92500" lnSpcReduction="10000"/>
          </a:bodyPr>
          <a:lstStyle/>
          <a:p>
            <a:pPr algn="just">
              <a:buNone/>
            </a:pPr>
            <a:endParaRPr lang="es-ES_tradnl" sz="3900" dirty="0"/>
          </a:p>
          <a:p>
            <a:pPr algn="just">
              <a:buNone/>
            </a:pPr>
            <a:r>
              <a:rPr lang="es-ES_tradnl" sz="3900" dirty="0"/>
              <a:t>- Definir lo que es un diagrama de dispersión</a:t>
            </a:r>
          </a:p>
          <a:p>
            <a:pPr algn="just">
              <a:buNone/>
            </a:pPr>
            <a:r>
              <a:rPr lang="es-ES_tradnl" sz="3900" dirty="0"/>
              <a:t>- Obtener el coeficiente de correlación lineal y analizar su ayuda en la interpretación del diagrama de dispersión.</a:t>
            </a:r>
          </a:p>
          <a:p>
            <a:pPr algn="just">
              <a:buNone/>
            </a:pPr>
            <a:r>
              <a:rPr lang="es-ES_tradnl" sz="3900" dirty="0"/>
              <a:t>- Elaborar diagramas de dispersión e interpretarlos</a:t>
            </a:r>
          </a:p>
        </p:txBody>
      </p:sp>
      <p:sp>
        <p:nvSpPr>
          <p:cNvPr id="3" name="2 CuadroTexto"/>
          <p:cNvSpPr txBox="1"/>
          <p:nvPr/>
        </p:nvSpPr>
        <p:spPr>
          <a:xfrm>
            <a:off x="1516707" y="571327"/>
            <a:ext cx="6511141" cy="769441"/>
          </a:xfrm>
          <a:prstGeom prst="rect">
            <a:avLst/>
          </a:prstGeom>
        </p:spPr>
        <p:txBody>
          <a:bodyPr vert="horz" lIns="91440" tIns="45720" rIns="91440" bIns="45720" rtlCol="0" anchor="ctr">
            <a:normAutofit/>
          </a:bodyPr>
          <a:lstStyle>
            <a:lvl1pPr algn="ctr">
              <a:spcBef>
                <a:spcPct val="0"/>
              </a:spcBef>
              <a:buNone/>
              <a:defRPr sz="4400">
                <a:latin typeface="+mj-lt"/>
                <a:ea typeface="+mj-ea"/>
                <a:cs typeface="+mj-cs"/>
              </a:defRPr>
            </a:lvl1pPr>
          </a:lstStyle>
          <a:p>
            <a:r>
              <a:rPr lang="es-ES_tradnl" dirty="0"/>
              <a:t>Objetivos del tema:</a:t>
            </a:r>
          </a:p>
        </p:txBody>
      </p:sp>
    </p:spTree>
    <p:extLst>
      <p:ext uri="{BB962C8B-B14F-4D97-AF65-F5344CB8AC3E}">
        <p14:creationId xmlns:p14="http://schemas.microsoft.com/office/powerpoint/2010/main" val="208019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8EAD53-F3D1-441B-BED7-C03B1956B401}"/>
              </a:ext>
            </a:extLst>
          </p:cNvPr>
          <p:cNvSpPr txBox="1"/>
          <p:nvPr/>
        </p:nvSpPr>
        <p:spPr>
          <a:xfrm>
            <a:off x="5248947" y="1443841"/>
            <a:ext cx="3600400" cy="3970318"/>
          </a:xfrm>
          <a:prstGeom prst="rect">
            <a:avLst/>
          </a:prstGeom>
          <a:noFill/>
        </p:spPr>
        <p:txBody>
          <a:bodyPr wrap="square" rtlCol="0">
            <a:spAutoFit/>
          </a:bodyPr>
          <a:lstStyle/>
          <a:p>
            <a:r>
              <a:rPr lang="es-ES" sz="2800" dirty="0"/>
              <a:t>Diremos que una correlación es parabólica si el gráfico muestra este comportamiento, sin embargo para efectos del curso, este gráfico no es objeto de estudio.</a:t>
            </a:r>
            <a:endParaRPr lang="es-HN" sz="2800" dirty="0"/>
          </a:p>
        </p:txBody>
      </p:sp>
      <p:pic>
        <p:nvPicPr>
          <p:cNvPr id="2" name="Picture 1">
            <a:extLst>
              <a:ext uri="{FF2B5EF4-FFF2-40B4-BE49-F238E27FC236}">
                <a16:creationId xmlns:a16="http://schemas.microsoft.com/office/drawing/2014/main" id="{B84AD9B2-8369-4FD7-8731-6DC90F5ACA27}"/>
              </a:ext>
            </a:extLst>
          </p:cNvPr>
          <p:cNvPicPr>
            <a:picLocks noChangeAspect="1"/>
          </p:cNvPicPr>
          <p:nvPr/>
        </p:nvPicPr>
        <p:blipFill>
          <a:blip r:embed="rId2"/>
          <a:stretch>
            <a:fillRect/>
          </a:stretch>
        </p:blipFill>
        <p:spPr>
          <a:xfrm>
            <a:off x="302071" y="1124743"/>
            <a:ext cx="4557961" cy="4969931"/>
          </a:xfrm>
          <a:prstGeom prst="rect">
            <a:avLst/>
          </a:prstGeom>
        </p:spPr>
      </p:pic>
    </p:spTree>
    <p:extLst>
      <p:ext uri="{BB962C8B-B14F-4D97-AF65-F5344CB8AC3E}">
        <p14:creationId xmlns:p14="http://schemas.microsoft.com/office/powerpoint/2010/main" val="134353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2C4B56-EFE3-4AF9-8C87-D37224055F15}"/>
              </a:ext>
            </a:extLst>
          </p:cNvPr>
          <p:cNvSpPr>
            <a:spLocks noGrp="1"/>
          </p:cNvSpPr>
          <p:nvPr>
            <p:ph type="title"/>
          </p:nvPr>
        </p:nvSpPr>
        <p:spPr/>
        <p:txBody>
          <a:bodyPr/>
          <a:lstStyle/>
          <a:p>
            <a:r>
              <a:rPr lang="es-HN" dirty="0"/>
              <a:t>Ejemplos gráficos</a:t>
            </a:r>
          </a:p>
        </p:txBody>
      </p:sp>
      <p:pic>
        <p:nvPicPr>
          <p:cNvPr id="4" name="Marcador de contenido 3">
            <a:extLst>
              <a:ext uri="{FF2B5EF4-FFF2-40B4-BE49-F238E27FC236}">
                <a16:creationId xmlns:a16="http://schemas.microsoft.com/office/drawing/2014/main" id="{54974396-6C0C-416E-9F60-2441FDB898C4}"/>
              </a:ext>
            </a:extLst>
          </p:cNvPr>
          <p:cNvPicPr>
            <a:picLocks noGrp="1" noChangeAspect="1"/>
          </p:cNvPicPr>
          <p:nvPr>
            <p:ph idx="1"/>
          </p:nvPr>
        </p:nvPicPr>
        <p:blipFill>
          <a:blip r:embed="rId2"/>
          <a:stretch>
            <a:fillRect/>
          </a:stretch>
        </p:blipFill>
        <p:spPr>
          <a:xfrm>
            <a:off x="251519" y="2204864"/>
            <a:ext cx="8522591" cy="3888432"/>
          </a:xfrm>
          <a:prstGeom prst="rect">
            <a:avLst/>
          </a:prstGeom>
        </p:spPr>
      </p:pic>
    </p:spTree>
    <p:extLst>
      <p:ext uri="{BB962C8B-B14F-4D97-AF65-F5344CB8AC3E}">
        <p14:creationId xmlns:p14="http://schemas.microsoft.com/office/powerpoint/2010/main" val="2530960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8EAD53-F3D1-441B-BED7-C03B1956B401}"/>
              </a:ext>
            </a:extLst>
          </p:cNvPr>
          <p:cNvSpPr txBox="1"/>
          <p:nvPr/>
        </p:nvSpPr>
        <p:spPr>
          <a:xfrm>
            <a:off x="179512" y="836712"/>
            <a:ext cx="8712968" cy="5632311"/>
          </a:xfrm>
          <a:prstGeom prst="rect">
            <a:avLst/>
          </a:prstGeom>
          <a:noFill/>
        </p:spPr>
        <p:txBody>
          <a:bodyPr wrap="square" rtlCol="0">
            <a:spAutoFit/>
          </a:bodyPr>
          <a:lstStyle/>
          <a:p>
            <a:pPr algn="just"/>
            <a:r>
              <a:rPr lang="es-ES" sz="3600" dirty="0"/>
              <a:t>Para hacer un resumen sobre los tipos de correlación según el valor y signo de “r” diremos que:</a:t>
            </a:r>
          </a:p>
          <a:p>
            <a:pPr algn="just"/>
            <a:endParaRPr lang="es-ES" sz="3600" dirty="0"/>
          </a:p>
          <a:p>
            <a:pPr algn="just"/>
            <a:endParaRPr lang="es-ES" sz="3600" dirty="0"/>
          </a:p>
          <a:p>
            <a:pPr algn="just"/>
            <a:endParaRPr lang="es-ES" sz="3600" dirty="0"/>
          </a:p>
          <a:p>
            <a:pPr algn="just"/>
            <a:endParaRPr lang="es-ES" sz="3600" dirty="0"/>
          </a:p>
          <a:p>
            <a:pPr algn="just"/>
            <a:endParaRPr lang="es-ES" sz="3600" dirty="0"/>
          </a:p>
          <a:p>
            <a:pPr algn="just"/>
            <a:r>
              <a:rPr lang="es-ES" sz="3600" b="1" dirty="0">
                <a:solidFill>
                  <a:srgbClr val="FF0000"/>
                </a:solidFill>
              </a:rPr>
              <a:t>Caba destacar que una correlación NULA no se le atribuye el signo.</a:t>
            </a:r>
            <a:endParaRPr lang="es-HN" sz="3600" b="1" dirty="0">
              <a:solidFill>
                <a:srgbClr val="FF0000"/>
              </a:solidFill>
            </a:endParaRPr>
          </a:p>
        </p:txBody>
      </p:sp>
      <p:pic>
        <p:nvPicPr>
          <p:cNvPr id="2" name="Picture 1">
            <a:extLst>
              <a:ext uri="{FF2B5EF4-FFF2-40B4-BE49-F238E27FC236}">
                <a16:creationId xmlns:a16="http://schemas.microsoft.com/office/drawing/2014/main" id="{BD47CAE3-875C-4C28-8B20-EB1665B98401}"/>
              </a:ext>
            </a:extLst>
          </p:cNvPr>
          <p:cNvPicPr>
            <a:picLocks noChangeAspect="1"/>
          </p:cNvPicPr>
          <p:nvPr/>
        </p:nvPicPr>
        <p:blipFill>
          <a:blip r:embed="rId2"/>
          <a:stretch>
            <a:fillRect/>
          </a:stretch>
        </p:blipFill>
        <p:spPr>
          <a:xfrm>
            <a:off x="52460" y="2564904"/>
            <a:ext cx="8984036" cy="2520280"/>
          </a:xfrm>
          <a:prstGeom prst="rect">
            <a:avLst/>
          </a:prstGeom>
        </p:spPr>
      </p:pic>
    </p:spTree>
    <p:extLst>
      <p:ext uri="{BB962C8B-B14F-4D97-AF65-F5344CB8AC3E}">
        <p14:creationId xmlns:p14="http://schemas.microsoft.com/office/powerpoint/2010/main" val="3153675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79512" y="260648"/>
            <a:ext cx="8712968" cy="769441"/>
          </a:xfrm>
          <a:prstGeom prst="rect">
            <a:avLst/>
          </a:prstGeom>
        </p:spPr>
        <p:txBody>
          <a:bodyPr vert="horz" lIns="91440" tIns="45720" rIns="91440" bIns="45720" rtlCol="0" anchor="ctr">
            <a:noAutofit/>
          </a:bodyPr>
          <a:lstStyle>
            <a:lvl1pPr algn="ctr">
              <a:spcBef>
                <a:spcPct val="0"/>
              </a:spcBef>
              <a:buNone/>
              <a:defRPr sz="4400">
                <a:latin typeface="+mj-lt"/>
                <a:ea typeface="+mj-ea"/>
                <a:cs typeface="+mj-cs"/>
              </a:defRPr>
            </a:lvl1pPr>
          </a:lstStyle>
          <a:p>
            <a:r>
              <a:rPr lang="es-ES_tradnl" sz="3600" dirty="0"/>
              <a:t>CALCULO DEL COEFICIENTE DE CORRELACIÓN</a:t>
            </a:r>
          </a:p>
        </p:txBody>
      </p:sp>
      <p:pic>
        <p:nvPicPr>
          <p:cNvPr id="4" name="Picture 3">
            <a:extLst>
              <a:ext uri="{FF2B5EF4-FFF2-40B4-BE49-F238E27FC236}">
                <a16:creationId xmlns:a16="http://schemas.microsoft.com/office/drawing/2014/main" id="{FE853CB7-7780-41B8-83CB-F22C3CFB6BF3}"/>
              </a:ext>
            </a:extLst>
          </p:cNvPr>
          <p:cNvPicPr>
            <a:picLocks noChangeAspect="1"/>
          </p:cNvPicPr>
          <p:nvPr/>
        </p:nvPicPr>
        <p:blipFill>
          <a:blip r:embed="rId2"/>
          <a:stretch>
            <a:fillRect/>
          </a:stretch>
        </p:blipFill>
        <p:spPr>
          <a:xfrm>
            <a:off x="251520" y="1015379"/>
            <a:ext cx="6552728" cy="5659602"/>
          </a:xfrm>
          <a:prstGeom prst="rect">
            <a:avLst/>
          </a:prstGeom>
        </p:spPr>
      </p:pic>
      <p:sp>
        <p:nvSpPr>
          <p:cNvPr id="5" name="TextBox 4">
            <a:extLst>
              <a:ext uri="{FF2B5EF4-FFF2-40B4-BE49-F238E27FC236}">
                <a16:creationId xmlns:a16="http://schemas.microsoft.com/office/drawing/2014/main" id="{E7502945-2B69-4D41-B508-37C080912238}"/>
              </a:ext>
            </a:extLst>
          </p:cNvPr>
          <p:cNvSpPr txBox="1"/>
          <p:nvPr/>
        </p:nvSpPr>
        <p:spPr>
          <a:xfrm>
            <a:off x="6876256" y="2348880"/>
            <a:ext cx="2016224" cy="2862322"/>
          </a:xfrm>
          <a:prstGeom prst="rect">
            <a:avLst/>
          </a:prstGeom>
          <a:noFill/>
        </p:spPr>
        <p:txBody>
          <a:bodyPr wrap="square" rtlCol="0">
            <a:spAutoFit/>
          </a:bodyPr>
          <a:lstStyle/>
          <a:p>
            <a:r>
              <a:rPr lang="es-ES" sz="3600" dirty="0">
                <a:solidFill>
                  <a:srgbClr val="FF0000"/>
                </a:solidFill>
                <a:latin typeface="+mj-lt"/>
                <a:ea typeface="+mj-ea"/>
                <a:cs typeface="+mj-cs"/>
              </a:rPr>
              <a:t>Siendo “n” la cantidad de datos a analizar</a:t>
            </a:r>
            <a:endParaRPr lang="es-HN" sz="3600" dirty="0">
              <a:solidFill>
                <a:srgbClr val="FF0000"/>
              </a:solidFill>
              <a:latin typeface="+mj-lt"/>
              <a:ea typeface="+mj-ea"/>
              <a:cs typeface="+mj-cs"/>
            </a:endParaRPr>
          </a:p>
        </p:txBody>
      </p:sp>
      <p:sp>
        <p:nvSpPr>
          <p:cNvPr id="6" name="Oval 5">
            <a:extLst>
              <a:ext uri="{FF2B5EF4-FFF2-40B4-BE49-F238E27FC236}">
                <a16:creationId xmlns:a16="http://schemas.microsoft.com/office/drawing/2014/main" id="{3349AE8C-45C7-4854-BEDD-5FE6729317A1}"/>
              </a:ext>
            </a:extLst>
          </p:cNvPr>
          <p:cNvSpPr/>
          <p:nvPr/>
        </p:nvSpPr>
        <p:spPr>
          <a:xfrm>
            <a:off x="3851920" y="6021288"/>
            <a:ext cx="648072" cy="65369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7" name="Arrow: Bent-Up 6">
            <a:extLst>
              <a:ext uri="{FF2B5EF4-FFF2-40B4-BE49-F238E27FC236}">
                <a16:creationId xmlns:a16="http://schemas.microsoft.com/office/drawing/2014/main" id="{910C0C8C-30F0-488E-ADD3-A6A06E3789BF}"/>
              </a:ext>
            </a:extLst>
          </p:cNvPr>
          <p:cNvSpPr/>
          <p:nvPr/>
        </p:nvSpPr>
        <p:spPr>
          <a:xfrm rot="16200000" flipH="1">
            <a:off x="6264188" y="4437113"/>
            <a:ext cx="1332148" cy="2772308"/>
          </a:xfrm>
          <a:prstGeom prst="bentUpArrow">
            <a:avLst>
              <a:gd name="adj1" fmla="val 25000"/>
              <a:gd name="adj2" fmla="val 28085"/>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8" name="Oval 7">
            <a:extLst>
              <a:ext uri="{FF2B5EF4-FFF2-40B4-BE49-F238E27FC236}">
                <a16:creationId xmlns:a16="http://schemas.microsoft.com/office/drawing/2014/main" id="{C8706B42-A9D9-4C75-BE16-E1E6166606CA}"/>
              </a:ext>
            </a:extLst>
          </p:cNvPr>
          <p:cNvSpPr/>
          <p:nvPr/>
        </p:nvSpPr>
        <p:spPr>
          <a:xfrm>
            <a:off x="3851920" y="4797152"/>
            <a:ext cx="648072" cy="65369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9" name="Oval 8">
            <a:extLst>
              <a:ext uri="{FF2B5EF4-FFF2-40B4-BE49-F238E27FC236}">
                <a16:creationId xmlns:a16="http://schemas.microsoft.com/office/drawing/2014/main" id="{0046EA08-BA33-4010-8AC0-BF44990C325E}"/>
              </a:ext>
            </a:extLst>
          </p:cNvPr>
          <p:cNvSpPr/>
          <p:nvPr/>
        </p:nvSpPr>
        <p:spPr>
          <a:xfrm>
            <a:off x="5076056" y="3507886"/>
            <a:ext cx="648072" cy="65369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Tree>
    <p:extLst>
      <p:ext uri="{BB962C8B-B14F-4D97-AF65-F5344CB8AC3E}">
        <p14:creationId xmlns:p14="http://schemas.microsoft.com/office/powerpoint/2010/main" val="437184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79512" y="260648"/>
            <a:ext cx="8712968" cy="769441"/>
          </a:xfrm>
          <a:prstGeom prst="rect">
            <a:avLst/>
          </a:prstGeom>
        </p:spPr>
        <p:txBody>
          <a:bodyPr vert="horz" lIns="91440" tIns="45720" rIns="91440" bIns="45720" rtlCol="0" anchor="ctr">
            <a:noAutofit/>
          </a:bodyPr>
          <a:lstStyle>
            <a:lvl1pPr algn="ctr">
              <a:spcBef>
                <a:spcPct val="0"/>
              </a:spcBef>
              <a:buNone/>
              <a:defRPr sz="4400">
                <a:latin typeface="+mj-lt"/>
                <a:ea typeface="+mj-ea"/>
                <a:cs typeface="+mj-cs"/>
              </a:defRPr>
            </a:lvl1pPr>
          </a:lstStyle>
          <a:p>
            <a:r>
              <a:rPr lang="es-ES_tradnl" sz="3600" b="1" dirty="0"/>
              <a:t>EJEMPLO</a:t>
            </a:r>
          </a:p>
        </p:txBody>
      </p:sp>
      <p:sp>
        <p:nvSpPr>
          <p:cNvPr id="5" name="TextBox 4">
            <a:extLst>
              <a:ext uri="{FF2B5EF4-FFF2-40B4-BE49-F238E27FC236}">
                <a16:creationId xmlns:a16="http://schemas.microsoft.com/office/drawing/2014/main" id="{110DC542-ED53-42C5-95AF-AA5470A1C24F}"/>
              </a:ext>
            </a:extLst>
          </p:cNvPr>
          <p:cNvSpPr txBox="1"/>
          <p:nvPr/>
        </p:nvSpPr>
        <p:spPr>
          <a:xfrm>
            <a:off x="179512" y="836712"/>
            <a:ext cx="8712968" cy="5078313"/>
          </a:xfrm>
          <a:prstGeom prst="rect">
            <a:avLst/>
          </a:prstGeom>
          <a:noFill/>
        </p:spPr>
        <p:txBody>
          <a:bodyPr wrap="square" rtlCol="0">
            <a:spAutoFit/>
          </a:bodyPr>
          <a:lstStyle/>
          <a:p>
            <a:pPr lvl="0" algn="just"/>
            <a:r>
              <a:rPr lang="es-ES" sz="3600" dirty="0"/>
              <a:t>En el ministerio de educación de nuestro país se está evaluando si la edad de los estudiantes influye en el número de reprobados que éstos obtienen en el año escolar.</a:t>
            </a:r>
          </a:p>
          <a:p>
            <a:pPr marL="742950" indent="-742950" algn="just">
              <a:buAutoNum type="alphaLcPeriod"/>
            </a:pPr>
            <a:r>
              <a:rPr lang="es-ES" sz="3600" dirty="0"/>
              <a:t>Elabore un diagrama de dispersión</a:t>
            </a:r>
          </a:p>
          <a:p>
            <a:pPr marL="742950" indent="-742950" algn="just">
              <a:buAutoNum type="alphaLcPeriod"/>
            </a:pPr>
            <a:r>
              <a:rPr lang="es-ES" sz="3600" dirty="0"/>
              <a:t>Obtenga el coeficiente de correlación e interprételo.</a:t>
            </a:r>
            <a:endParaRPr lang="es-HN" sz="3600" dirty="0"/>
          </a:p>
          <a:p>
            <a:pPr algn="just"/>
            <a:r>
              <a:rPr lang="es-ES" sz="3600" dirty="0"/>
              <a:t>Se adjunto tabla con estadístico. </a:t>
            </a:r>
            <a:endParaRPr lang="es-HN" sz="3600" dirty="0"/>
          </a:p>
        </p:txBody>
      </p:sp>
    </p:spTree>
    <p:extLst>
      <p:ext uri="{BB962C8B-B14F-4D97-AF65-F5344CB8AC3E}">
        <p14:creationId xmlns:p14="http://schemas.microsoft.com/office/powerpoint/2010/main" val="4211799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79512" y="44624"/>
            <a:ext cx="8712968" cy="769441"/>
          </a:xfrm>
          <a:prstGeom prst="rect">
            <a:avLst/>
          </a:prstGeom>
        </p:spPr>
        <p:txBody>
          <a:bodyPr vert="horz" lIns="91440" tIns="45720" rIns="91440" bIns="45720" rtlCol="0" anchor="ctr">
            <a:noAutofit/>
          </a:bodyPr>
          <a:lstStyle>
            <a:lvl1pPr algn="ctr">
              <a:spcBef>
                <a:spcPct val="0"/>
              </a:spcBef>
              <a:buNone/>
              <a:defRPr sz="4400">
                <a:latin typeface="+mj-lt"/>
                <a:ea typeface="+mj-ea"/>
                <a:cs typeface="+mj-cs"/>
              </a:defRPr>
            </a:lvl1pPr>
          </a:lstStyle>
          <a:p>
            <a:r>
              <a:rPr lang="es-ES_tradnl" sz="3600" b="1" dirty="0"/>
              <a:t>SOLUCIÓN</a:t>
            </a:r>
          </a:p>
        </p:txBody>
      </p:sp>
      <p:sp>
        <p:nvSpPr>
          <p:cNvPr id="5" name="TextBox 4">
            <a:extLst>
              <a:ext uri="{FF2B5EF4-FFF2-40B4-BE49-F238E27FC236}">
                <a16:creationId xmlns:a16="http://schemas.microsoft.com/office/drawing/2014/main" id="{110DC542-ED53-42C5-95AF-AA5470A1C24F}"/>
              </a:ext>
            </a:extLst>
          </p:cNvPr>
          <p:cNvSpPr txBox="1"/>
          <p:nvPr/>
        </p:nvSpPr>
        <p:spPr>
          <a:xfrm>
            <a:off x="-36512" y="893033"/>
            <a:ext cx="9180512" cy="5632311"/>
          </a:xfrm>
          <a:prstGeom prst="rect">
            <a:avLst/>
          </a:prstGeom>
          <a:noFill/>
        </p:spPr>
        <p:txBody>
          <a:bodyPr wrap="square" rtlCol="0">
            <a:spAutoFit/>
          </a:bodyPr>
          <a:lstStyle/>
          <a:p>
            <a:pPr marL="742950" lvl="0" indent="-742950" algn="just">
              <a:buAutoNum type="arabicPeriod"/>
            </a:pPr>
            <a:r>
              <a:rPr lang="es-ES" sz="3600" b="1" dirty="0"/>
              <a:t>Obtener los datos: </a:t>
            </a:r>
            <a:r>
              <a:rPr lang="es-ES" sz="3600" dirty="0"/>
              <a:t>estos son los proporcionados en el ejercicio, sin embargo en un caso real se debe de buscar que variables se quieren analizar</a:t>
            </a:r>
          </a:p>
          <a:p>
            <a:pPr marL="742950" lvl="0" indent="-742950" algn="just">
              <a:buAutoNum type="arabicPeriod"/>
            </a:pPr>
            <a:r>
              <a:rPr lang="es-ES" sz="3600" b="1" dirty="0"/>
              <a:t>Elegir los ejes: </a:t>
            </a:r>
            <a:r>
              <a:rPr lang="es-ES" sz="3600" dirty="0"/>
              <a:t>se debe determinar en este ejercicio cual es el eje X y cual el eje Y. El eje X será el que influye, en este caso se desea saber cómo la edad influye en los resultados de los alumnos reprobados por lo tanto X es la edad y </a:t>
            </a:r>
            <a:r>
              <a:rPr lang="es-ES" sz="3600" dirty="0" err="1"/>
              <a:t>Y</a:t>
            </a:r>
            <a:r>
              <a:rPr lang="es-ES" sz="3600" dirty="0"/>
              <a:t> son los reprobados.</a:t>
            </a:r>
          </a:p>
        </p:txBody>
      </p:sp>
    </p:spTree>
    <p:extLst>
      <p:ext uri="{BB962C8B-B14F-4D97-AF65-F5344CB8AC3E}">
        <p14:creationId xmlns:p14="http://schemas.microsoft.com/office/powerpoint/2010/main" val="2321680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79512" y="260648"/>
            <a:ext cx="8712968" cy="769441"/>
          </a:xfrm>
          <a:prstGeom prst="rect">
            <a:avLst/>
          </a:prstGeom>
        </p:spPr>
        <p:txBody>
          <a:bodyPr vert="horz" lIns="91440" tIns="45720" rIns="91440" bIns="45720" rtlCol="0" anchor="ctr">
            <a:noAutofit/>
          </a:bodyPr>
          <a:lstStyle>
            <a:lvl1pPr algn="ctr">
              <a:spcBef>
                <a:spcPct val="0"/>
              </a:spcBef>
              <a:buNone/>
              <a:defRPr sz="4400">
                <a:latin typeface="+mj-lt"/>
                <a:ea typeface="+mj-ea"/>
                <a:cs typeface="+mj-cs"/>
              </a:defRPr>
            </a:lvl1pPr>
          </a:lstStyle>
          <a:p>
            <a:r>
              <a:rPr lang="es-ES_tradnl" sz="3600" b="1" dirty="0"/>
              <a:t>SOLUCIÓN</a:t>
            </a:r>
          </a:p>
        </p:txBody>
      </p:sp>
      <p:sp>
        <p:nvSpPr>
          <p:cNvPr id="5" name="TextBox 4">
            <a:extLst>
              <a:ext uri="{FF2B5EF4-FFF2-40B4-BE49-F238E27FC236}">
                <a16:creationId xmlns:a16="http://schemas.microsoft.com/office/drawing/2014/main" id="{110DC542-ED53-42C5-95AF-AA5470A1C24F}"/>
              </a:ext>
            </a:extLst>
          </p:cNvPr>
          <p:cNvSpPr txBox="1"/>
          <p:nvPr/>
        </p:nvSpPr>
        <p:spPr>
          <a:xfrm>
            <a:off x="179512" y="1014983"/>
            <a:ext cx="8712968" cy="5632311"/>
          </a:xfrm>
          <a:prstGeom prst="rect">
            <a:avLst/>
          </a:prstGeom>
          <a:noFill/>
        </p:spPr>
        <p:txBody>
          <a:bodyPr wrap="square" rtlCol="0">
            <a:spAutoFit/>
          </a:bodyPr>
          <a:lstStyle/>
          <a:p>
            <a:pPr lvl="0" algn="just"/>
            <a:r>
              <a:rPr lang="es-ES" sz="3600" b="1" dirty="0"/>
              <a:t>3. Construir la escala:</a:t>
            </a:r>
            <a:r>
              <a:rPr lang="es-ES" sz="3600" dirty="0"/>
              <a:t> la escala de edad (eje X) será de 17 años a 39 años y la de reprobados (eje Y) de 0 a 15 casos.</a:t>
            </a:r>
          </a:p>
          <a:p>
            <a:pPr lvl="0" algn="just"/>
            <a:endParaRPr lang="es-ES" sz="3600" dirty="0"/>
          </a:p>
          <a:p>
            <a:pPr lvl="0" algn="just"/>
            <a:r>
              <a:rPr lang="es-ES" sz="3600" b="1" dirty="0"/>
              <a:t>4. Graficar los datos: </a:t>
            </a:r>
            <a:r>
              <a:rPr lang="es-ES" sz="3600" dirty="0"/>
              <a:t>se debe realizar una gráfica en un plano cartesiano donde se especifiquen los datos de nombre del proceso analizando y nombre de los ejes como se muestra a continuación.</a:t>
            </a:r>
            <a:endParaRPr lang="es-ES" sz="3600" b="1" dirty="0"/>
          </a:p>
          <a:p>
            <a:pPr marL="742950" lvl="0" indent="-742950" algn="just">
              <a:buAutoNum type="arabicPeriod"/>
            </a:pPr>
            <a:endParaRPr lang="es-HN" sz="3600" dirty="0"/>
          </a:p>
        </p:txBody>
      </p:sp>
    </p:spTree>
    <p:extLst>
      <p:ext uri="{BB962C8B-B14F-4D97-AF65-F5344CB8AC3E}">
        <p14:creationId xmlns:p14="http://schemas.microsoft.com/office/powerpoint/2010/main" val="160622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33E068-A4C4-4A66-BE3B-929E9830C24D}"/>
              </a:ext>
            </a:extLst>
          </p:cNvPr>
          <p:cNvPicPr>
            <a:picLocks noChangeAspect="1"/>
          </p:cNvPicPr>
          <p:nvPr/>
        </p:nvPicPr>
        <p:blipFill>
          <a:blip r:embed="rId2"/>
          <a:stretch>
            <a:fillRect/>
          </a:stretch>
        </p:blipFill>
        <p:spPr>
          <a:xfrm>
            <a:off x="62480" y="836712"/>
            <a:ext cx="8974016" cy="5400600"/>
          </a:xfrm>
          <a:prstGeom prst="rect">
            <a:avLst/>
          </a:prstGeom>
        </p:spPr>
      </p:pic>
    </p:spTree>
    <p:extLst>
      <p:ext uri="{BB962C8B-B14F-4D97-AF65-F5344CB8AC3E}">
        <p14:creationId xmlns:p14="http://schemas.microsoft.com/office/powerpoint/2010/main" val="300782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10DC542-ED53-42C5-95AF-AA5470A1C24F}"/>
                  </a:ext>
                </a:extLst>
              </p:cNvPr>
              <p:cNvSpPr txBox="1"/>
              <p:nvPr/>
            </p:nvSpPr>
            <p:spPr>
              <a:xfrm>
                <a:off x="179512" y="836712"/>
                <a:ext cx="8712968" cy="2308324"/>
              </a:xfrm>
              <a:prstGeom prst="rect">
                <a:avLst/>
              </a:prstGeom>
              <a:noFill/>
            </p:spPr>
            <p:txBody>
              <a:bodyPr wrap="square" rtlCol="0">
                <a:spAutoFit/>
              </a:bodyPr>
              <a:lstStyle/>
              <a:p>
                <a:pPr lvl="0" algn="just"/>
                <a:r>
                  <a:rPr lang="es-ES" sz="3600" b="1" dirty="0"/>
                  <a:t>5. Obtener el coeficiente de correlación lineal o conocido como “r”.</a:t>
                </a:r>
                <a:r>
                  <a:rPr lang="es-HN" sz="3600" b="1" dirty="0"/>
                  <a:t> </a:t>
                </a:r>
                <a:r>
                  <a:rPr lang="es-HN" sz="3600" dirty="0"/>
                  <a:t>Para este paso se debe obtener las sumatorias de </a:t>
                </a:r>
                <a14:m>
                  <m:oMath xmlns:m="http://schemas.openxmlformats.org/officeDocument/2006/math">
                    <m:sSup>
                      <m:sSupPr>
                        <m:ctrlPr>
                          <a:rPr lang="es-HN" sz="3600" i="1">
                            <a:latin typeface="Cambria Math" panose="02040503050406030204" pitchFamily="18" charset="0"/>
                          </a:rPr>
                        </m:ctrlPr>
                      </m:sSupPr>
                      <m:e>
                        <m:r>
                          <a:rPr lang="es-ES" sz="3600" i="1">
                            <a:latin typeface="Cambria Math" panose="02040503050406030204" pitchFamily="18" charset="0"/>
                          </a:rPr>
                          <m:t>𝑋</m:t>
                        </m:r>
                      </m:e>
                      <m:sup>
                        <m:r>
                          <a:rPr lang="es-HN" sz="3600" i="1">
                            <a:latin typeface="Cambria Math" panose="02040503050406030204" pitchFamily="18" charset="0"/>
                          </a:rPr>
                          <m:t>2</m:t>
                        </m:r>
                      </m:sup>
                    </m:sSup>
                  </m:oMath>
                </a14:m>
                <a:r>
                  <a:rPr lang="es-ES" sz="3600" b="1" dirty="0"/>
                  <a:t>, </a:t>
                </a:r>
                <a14:m>
                  <m:oMath xmlns:m="http://schemas.openxmlformats.org/officeDocument/2006/math">
                    <m:sSup>
                      <m:sSupPr>
                        <m:ctrlPr>
                          <a:rPr lang="es-HN" sz="3600" i="1">
                            <a:latin typeface="Cambria Math" panose="02040503050406030204" pitchFamily="18" charset="0"/>
                          </a:rPr>
                        </m:ctrlPr>
                      </m:sSupPr>
                      <m:e>
                        <m:r>
                          <a:rPr lang="es-ES" sz="3600" i="1">
                            <a:latin typeface="Cambria Math" panose="02040503050406030204" pitchFamily="18" charset="0"/>
                          </a:rPr>
                          <m:t>𝑌</m:t>
                        </m:r>
                      </m:e>
                      <m:sup>
                        <m:r>
                          <a:rPr lang="es-HN" sz="3600" i="1">
                            <a:latin typeface="Cambria Math" panose="02040503050406030204" pitchFamily="18" charset="0"/>
                          </a:rPr>
                          <m:t>2</m:t>
                        </m:r>
                      </m:sup>
                    </m:sSup>
                  </m:oMath>
                </a14:m>
                <a:r>
                  <a:rPr lang="es-ES" sz="3600" b="1" dirty="0"/>
                  <a:t> </a:t>
                </a:r>
                <a:r>
                  <a:rPr lang="es-ES" sz="3600" dirty="0"/>
                  <a:t>y XY ya que las fórmulas lo solicitan:</a:t>
                </a:r>
              </a:p>
            </p:txBody>
          </p:sp>
        </mc:Choice>
        <mc:Fallback xmlns="">
          <p:sp>
            <p:nvSpPr>
              <p:cNvPr id="5" name="TextBox 4">
                <a:extLst>
                  <a:ext uri="{FF2B5EF4-FFF2-40B4-BE49-F238E27FC236}">
                    <a16:creationId xmlns:a16="http://schemas.microsoft.com/office/drawing/2014/main" id="{110DC542-ED53-42C5-95AF-AA5470A1C24F}"/>
                  </a:ext>
                </a:extLst>
              </p:cNvPr>
              <p:cNvSpPr txBox="1">
                <a:spLocks noRot="1" noChangeAspect="1" noMove="1" noResize="1" noEditPoints="1" noAdjustHandles="1" noChangeArrowheads="1" noChangeShapeType="1" noTextEdit="1"/>
              </p:cNvSpPr>
              <p:nvPr/>
            </p:nvSpPr>
            <p:spPr>
              <a:xfrm>
                <a:off x="179512" y="836712"/>
                <a:ext cx="8712968" cy="2308324"/>
              </a:xfrm>
              <a:prstGeom prst="rect">
                <a:avLst/>
              </a:prstGeom>
              <a:blipFill>
                <a:blip r:embed="rId2"/>
                <a:stretch>
                  <a:fillRect l="-2098" t="-3958" r="-2098" b="-8971"/>
                </a:stretch>
              </a:blipFill>
            </p:spPr>
            <p:txBody>
              <a:bodyPr/>
              <a:lstStyle/>
              <a:p>
                <a:r>
                  <a:rPr lang="es-HN">
                    <a:noFill/>
                  </a:rPr>
                  <a:t> </a:t>
                </a:r>
              </a:p>
            </p:txBody>
          </p:sp>
        </mc:Fallback>
      </mc:AlternateContent>
      <p:pic>
        <p:nvPicPr>
          <p:cNvPr id="6" name="Picture 5">
            <a:extLst>
              <a:ext uri="{FF2B5EF4-FFF2-40B4-BE49-F238E27FC236}">
                <a16:creationId xmlns:a16="http://schemas.microsoft.com/office/drawing/2014/main" id="{51233045-C632-4CFF-BC53-E3D1B9A3BED3}"/>
              </a:ext>
            </a:extLst>
          </p:cNvPr>
          <p:cNvPicPr>
            <a:picLocks noChangeAspect="1"/>
          </p:cNvPicPr>
          <p:nvPr/>
        </p:nvPicPr>
        <p:blipFill>
          <a:blip r:embed="rId3"/>
          <a:stretch>
            <a:fillRect/>
          </a:stretch>
        </p:blipFill>
        <p:spPr>
          <a:xfrm>
            <a:off x="2167756" y="3145036"/>
            <a:ext cx="4736480" cy="2593497"/>
          </a:xfrm>
          <a:prstGeom prst="rect">
            <a:avLst/>
          </a:prstGeom>
        </p:spPr>
      </p:pic>
    </p:spTree>
    <p:extLst>
      <p:ext uri="{BB962C8B-B14F-4D97-AF65-F5344CB8AC3E}">
        <p14:creationId xmlns:p14="http://schemas.microsoft.com/office/powerpoint/2010/main" val="269509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565C71-6887-456B-90CD-B2222ACE44E5}"/>
              </a:ext>
            </a:extLst>
          </p:cNvPr>
          <p:cNvPicPr>
            <a:picLocks noChangeAspect="1"/>
          </p:cNvPicPr>
          <p:nvPr/>
        </p:nvPicPr>
        <p:blipFill>
          <a:blip r:embed="rId2"/>
          <a:stretch>
            <a:fillRect/>
          </a:stretch>
        </p:blipFill>
        <p:spPr>
          <a:xfrm>
            <a:off x="677039" y="279713"/>
            <a:ext cx="7789922" cy="6298573"/>
          </a:xfrm>
          <a:prstGeom prst="rect">
            <a:avLst/>
          </a:prstGeom>
        </p:spPr>
      </p:pic>
      <p:sp>
        <p:nvSpPr>
          <p:cNvPr id="6" name="Oval 5">
            <a:extLst>
              <a:ext uri="{FF2B5EF4-FFF2-40B4-BE49-F238E27FC236}">
                <a16:creationId xmlns:a16="http://schemas.microsoft.com/office/drawing/2014/main" id="{2D802A7F-5BB6-4510-B2C6-C3FFD4EA4BD8}"/>
              </a:ext>
            </a:extLst>
          </p:cNvPr>
          <p:cNvSpPr/>
          <p:nvPr/>
        </p:nvSpPr>
        <p:spPr>
          <a:xfrm>
            <a:off x="1403648" y="6021288"/>
            <a:ext cx="7488832" cy="72008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Tree>
    <p:extLst>
      <p:ext uri="{BB962C8B-B14F-4D97-AF65-F5344CB8AC3E}">
        <p14:creationId xmlns:p14="http://schemas.microsoft.com/office/powerpoint/2010/main" val="277698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A05EFA-5BA3-4217-88F5-65B790B484C0}"/>
              </a:ext>
            </a:extLst>
          </p:cNvPr>
          <p:cNvSpPr>
            <a:spLocks noGrp="1"/>
          </p:cNvSpPr>
          <p:nvPr>
            <p:ph type="title"/>
          </p:nvPr>
        </p:nvSpPr>
        <p:spPr>
          <a:xfrm>
            <a:off x="457200" y="274638"/>
            <a:ext cx="8229600" cy="778098"/>
          </a:xfrm>
        </p:spPr>
        <p:txBody>
          <a:bodyPr/>
          <a:lstStyle/>
          <a:p>
            <a:r>
              <a:rPr lang="es-HN" dirty="0"/>
              <a:t>Ejemplos</a:t>
            </a:r>
          </a:p>
        </p:txBody>
      </p:sp>
      <p:pic>
        <p:nvPicPr>
          <p:cNvPr id="9" name="Marcador de contenido 8" descr="Una captura de pantalla de un celular con letras&#10;&#10;Descripción generada automáticamente">
            <a:extLst>
              <a:ext uri="{FF2B5EF4-FFF2-40B4-BE49-F238E27FC236}">
                <a16:creationId xmlns:a16="http://schemas.microsoft.com/office/drawing/2014/main" id="{99D3D41C-F308-4C29-8EFD-5E9C474C32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1052736"/>
            <a:ext cx="7481805" cy="5611354"/>
          </a:xfrm>
        </p:spPr>
      </p:pic>
    </p:spTree>
    <p:extLst>
      <p:ext uri="{BB962C8B-B14F-4D97-AF65-F5344CB8AC3E}">
        <p14:creationId xmlns:p14="http://schemas.microsoft.com/office/powerpoint/2010/main" val="3099988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E5A2745-B6DA-41A9-9162-42BD98715B39}"/>
              </a:ext>
            </a:extLst>
          </p:cNvPr>
          <p:cNvGrpSpPr/>
          <p:nvPr/>
        </p:nvGrpSpPr>
        <p:grpSpPr>
          <a:xfrm>
            <a:off x="827584" y="438864"/>
            <a:ext cx="8712968" cy="1877437"/>
            <a:chOff x="179512" y="836712"/>
            <a:chExt cx="8712968" cy="1877437"/>
          </a:xfrm>
        </p:grpSpPr>
        <p:sp>
          <p:nvSpPr>
            <p:cNvPr id="5" name="TextBox 4">
              <a:extLst>
                <a:ext uri="{FF2B5EF4-FFF2-40B4-BE49-F238E27FC236}">
                  <a16:creationId xmlns:a16="http://schemas.microsoft.com/office/drawing/2014/main" id="{110DC542-ED53-42C5-95AF-AA5470A1C24F}"/>
                </a:ext>
              </a:extLst>
            </p:cNvPr>
            <p:cNvSpPr txBox="1"/>
            <p:nvPr/>
          </p:nvSpPr>
          <p:spPr>
            <a:xfrm>
              <a:off x="179512" y="836712"/>
              <a:ext cx="8712968" cy="1877437"/>
            </a:xfrm>
            <a:prstGeom prst="rect">
              <a:avLst/>
            </a:prstGeom>
            <a:noFill/>
          </p:spPr>
          <p:txBody>
            <a:bodyPr wrap="square" rtlCol="0">
              <a:spAutoFit/>
            </a:bodyPr>
            <a:lstStyle/>
            <a:p>
              <a:pPr lvl="0" algn="just"/>
              <a:r>
                <a:rPr lang="es-ES" sz="4400" dirty="0" err="1"/>
                <a:t>Sxy</a:t>
              </a:r>
              <a:r>
                <a:rPr lang="es-ES" sz="4400" dirty="0"/>
                <a:t> =    </a:t>
              </a:r>
              <a:r>
                <a:rPr lang="es-ES" sz="3600" dirty="0"/>
                <a:t>XY – (    X *     Y)</a:t>
              </a:r>
            </a:p>
            <a:p>
              <a:pPr lvl="0" algn="just"/>
              <a:r>
                <a:rPr lang="es-ES" sz="3600" dirty="0"/>
                <a:t>			     n </a:t>
              </a:r>
            </a:p>
            <a:p>
              <a:pPr marL="742950" lvl="0" indent="-742950" algn="just">
                <a:buAutoNum type="arabicPeriod"/>
              </a:pPr>
              <a:endParaRPr lang="es-HN" sz="3600" dirty="0"/>
            </a:p>
          </p:txBody>
        </p:sp>
        <p:pic>
          <p:nvPicPr>
            <p:cNvPr id="2" name="Picture 1">
              <a:extLst>
                <a:ext uri="{FF2B5EF4-FFF2-40B4-BE49-F238E27FC236}">
                  <a16:creationId xmlns:a16="http://schemas.microsoft.com/office/drawing/2014/main" id="{2906A4CA-11C4-4A41-99CC-806518055FB3}"/>
                </a:ext>
              </a:extLst>
            </p:cNvPr>
            <p:cNvPicPr>
              <a:picLocks noChangeAspect="1"/>
            </p:cNvPicPr>
            <p:nvPr/>
          </p:nvPicPr>
          <p:blipFill>
            <a:blip r:embed="rId2"/>
            <a:stretch>
              <a:fillRect/>
            </a:stretch>
          </p:blipFill>
          <p:spPr>
            <a:xfrm>
              <a:off x="1565783" y="980728"/>
              <a:ext cx="288032" cy="449082"/>
            </a:xfrm>
            <a:prstGeom prst="rect">
              <a:avLst/>
            </a:prstGeom>
          </p:spPr>
        </p:pic>
        <p:pic>
          <p:nvPicPr>
            <p:cNvPr id="6" name="Picture 5">
              <a:extLst>
                <a:ext uri="{FF2B5EF4-FFF2-40B4-BE49-F238E27FC236}">
                  <a16:creationId xmlns:a16="http://schemas.microsoft.com/office/drawing/2014/main" id="{E51492F3-78B0-40E9-9E1D-22D54E1825E7}"/>
                </a:ext>
              </a:extLst>
            </p:cNvPr>
            <p:cNvPicPr>
              <a:picLocks noChangeAspect="1"/>
            </p:cNvPicPr>
            <p:nvPr/>
          </p:nvPicPr>
          <p:blipFill>
            <a:blip r:embed="rId2"/>
            <a:stretch>
              <a:fillRect/>
            </a:stretch>
          </p:blipFill>
          <p:spPr>
            <a:xfrm>
              <a:off x="3059832" y="1017624"/>
              <a:ext cx="288032" cy="449082"/>
            </a:xfrm>
            <a:prstGeom prst="rect">
              <a:avLst/>
            </a:prstGeom>
          </p:spPr>
        </p:pic>
        <p:pic>
          <p:nvPicPr>
            <p:cNvPr id="7" name="Picture 6">
              <a:extLst>
                <a:ext uri="{FF2B5EF4-FFF2-40B4-BE49-F238E27FC236}">
                  <a16:creationId xmlns:a16="http://schemas.microsoft.com/office/drawing/2014/main" id="{60A43DCB-AEF5-4938-A71F-ABD453758E35}"/>
                </a:ext>
              </a:extLst>
            </p:cNvPr>
            <p:cNvPicPr>
              <a:picLocks noChangeAspect="1"/>
            </p:cNvPicPr>
            <p:nvPr/>
          </p:nvPicPr>
          <p:blipFill>
            <a:blip r:embed="rId2"/>
            <a:stretch>
              <a:fillRect/>
            </a:stretch>
          </p:blipFill>
          <p:spPr>
            <a:xfrm>
              <a:off x="4139952" y="1035702"/>
              <a:ext cx="288032" cy="449082"/>
            </a:xfrm>
            <a:prstGeom prst="rect">
              <a:avLst/>
            </a:prstGeom>
          </p:spPr>
        </p:pic>
        <p:cxnSp>
          <p:nvCxnSpPr>
            <p:cNvPr id="8" name="Straight Connector 7">
              <a:extLst>
                <a:ext uri="{FF2B5EF4-FFF2-40B4-BE49-F238E27FC236}">
                  <a16:creationId xmlns:a16="http://schemas.microsoft.com/office/drawing/2014/main" id="{85D3F86C-2EFF-4C1B-8832-665D8F83ADE3}"/>
                </a:ext>
              </a:extLst>
            </p:cNvPr>
            <p:cNvCxnSpPr/>
            <p:nvPr/>
          </p:nvCxnSpPr>
          <p:spPr>
            <a:xfrm>
              <a:off x="2699792" y="1556792"/>
              <a:ext cx="2160240" cy="0"/>
            </a:xfrm>
            <a:prstGeom prst="line">
              <a:avLst/>
            </a:prstGeom>
          </p:spPr>
          <p:style>
            <a:lnRef idx="3">
              <a:schemeClr val="dk1"/>
            </a:lnRef>
            <a:fillRef idx="0">
              <a:schemeClr val="dk1"/>
            </a:fillRef>
            <a:effectRef idx="2">
              <a:schemeClr val="dk1"/>
            </a:effectRef>
            <a:fontRef idx="minor">
              <a:schemeClr val="tx1"/>
            </a:fontRef>
          </p:style>
        </p:cxnSp>
      </p:grpSp>
      <p:sp>
        <p:nvSpPr>
          <p:cNvPr id="12" name="TextBox 11">
            <a:extLst>
              <a:ext uri="{FF2B5EF4-FFF2-40B4-BE49-F238E27FC236}">
                <a16:creationId xmlns:a16="http://schemas.microsoft.com/office/drawing/2014/main" id="{ECED0B78-58BA-48FE-BC28-E44E35D24907}"/>
              </a:ext>
            </a:extLst>
          </p:cNvPr>
          <p:cNvSpPr txBox="1"/>
          <p:nvPr/>
        </p:nvSpPr>
        <p:spPr>
          <a:xfrm>
            <a:off x="827584" y="3870424"/>
            <a:ext cx="8712968" cy="1877437"/>
          </a:xfrm>
          <a:prstGeom prst="rect">
            <a:avLst/>
          </a:prstGeom>
          <a:noFill/>
        </p:spPr>
        <p:txBody>
          <a:bodyPr wrap="square" rtlCol="0">
            <a:spAutoFit/>
          </a:bodyPr>
          <a:lstStyle/>
          <a:p>
            <a:pPr lvl="0" algn="just"/>
            <a:r>
              <a:rPr lang="es-ES" sz="4400" dirty="0" err="1"/>
              <a:t>Sxx</a:t>
            </a:r>
            <a:r>
              <a:rPr lang="es-ES" sz="4400" dirty="0"/>
              <a:t> =    </a:t>
            </a:r>
            <a:r>
              <a:rPr lang="es-ES" sz="3600" dirty="0"/>
              <a:t>       – (    X )</a:t>
            </a:r>
          </a:p>
          <a:p>
            <a:pPr lvl="0" algn="just"/>
            <a:r>
              <a:rPr lang="es-ES" sz="3600" dirty="0"/>
              <a:t>			     n </a:t>
            </a:r>
          </a:p>
          <a:p>
            <a:pPr marL="742950" lvl="0" indent="-742950" algn="just">
              <a:buAutoNum type="arabicPeriod"/>
            </a:pPr>
            <a:endParaRPr lang="es-HN" sz="3600" dirty="0"/>
          </a:p>
        </p:txBody>
      </p:sp>
      <p:pic>
        <p:nvPicPr>
          <p:cNvPr id="13" name="Picture 12">
            <a:extLst>
              <a:ext uri="{FF2B5EF4-FFF2-40B4-BE49-F238E27FC236}">
                <a16:creationId xmlns:a16="http://schemas.microsoft.com/office/drawing/2014/main" id="{7D6B89D5-8080-4619-A9CB-20B4C9AF67FC}"/>
              </a:ext>
            </a:extLst>
          </p:cNvPr>
          <p:cNvPicPr>
            <a:picLocks noChangeAspect="1"/>
          </p:cNvPicPr>
          <p:nvPr/>
        </p:nvPicPr>
        <p:blipFill>
          <a:blip r:embed="rId2"/>
          <a:stretch>
            <a:fillRect/>
          </a:stretch>
        </p:blipFill>
        <p:spPr>
          <a:xfrm>
            <a:off x="2213855" y="3983550"/>
            <a:ext cx="288032" cy="449082"/>
          </a:xfrm>
          <a:prstGeom prst="rect">
            <a:avLst/>
          </a:prstGeom>
        </p:spPr>
      </p:pic>
      <p:pic>
        <p:nvPicPr>
          <p:cNvPr id="14" name="Picture 13">
            <a:extLst>
              <a:ext uri="{FF2B5EF4-FFF2-40B4-BE49-F238E27FC236}">
                <a16:creationId xmlns:a16="http://schemas.microsoft.com/office/drawing/2014/main" id="{DB86C1CA-FB11-4B3C-B9A4-A1B27A666782}"/>
              </a:ext>
            </a:extLst>
          </p:cNvPr>
          <p:cNvPicPr>
            <a:picLocks noChangeAspect="1"/>
          </p:cNvPicPr>
          <p:nvPr/>
        </p:nvPicPr>
        <p:blipFill>
          <a:blip r:embed="rId2"/>
          <a:stretch>
            <a:fillRect/>
          </a:stretch>
        </p:blipFill>
        <p:spPr>
          <a:xfrm>
            <a:off x="3779912" y="4020446"/>
            <a:ext cx="288032" cy="449082"/>
          </a:xfrm>
          <a:prstGeom prst="rect">
            <a:avLst/>
          </a:prstGeom>
        </p:spPr>
      </p:pic>
      <p:cxnSp>
        <p:nvCxnSpPr>
          <p:cNvPr id="16" name="Straight Connector 15">
            <a:extLst>
              <a:ext uri="{FF2B5EF4-FFF2-40B4-BE49-F238E27FC236}">
                <a16:creationId xmlns:a16="http://schemas.microsoft.com/office/drawing/2014/main" id="{87676291-7C3F-4E8E-B114-D8A5740FBC57}"/>
              </a:ext>
            </a:extLst>
          </p:cNvPr>
          <p:cNvCxnSpPr>
            <a:cxnSpLocks/>
          </p:cNvCxnSpPr>
          <p:nvPr/>
        </p:nvCxnSpPr>
        <p:spPr>
          <a:xfrm>
            <a:off x="3473762" y="4590560"/>
            <a:ext cx="1386270" cy="0"/>
          </a:xfrm>
          <a:prstGeom prst="line">
            <a:avLst/>
          </a:prstGeom>
        </p:spPr>
        <p:style>
          <a:lnRef idx="3">
            <a:schemeClr val="dk1"/>
          </a:lnRef>
          <a:fillRef idx="0">
            <a:schemeClr val="dk1"/>
          </a:fillRef>
          <a:effectRef idx="2">
            <a:schemeClr val="dk1"/>
          </a:effectRef>
          <a:fontRef idx="minor">
            <a:schemeClr val="tx1"/>
          </a:fontRef>
        </p:style>
      </p:cxnSp>
      <p:pic>
        <p:nvPicPr>
          <p:cNvPr id="21" name="Picture 20">
            <a:extLst>
              <a:ext uri="{FF2B5EF4-FFF2-40B4-BE49-F238E27FC236}">
                <a16:creationId xmlns:a16="http://schemas.microsoft.com/office/drawing/2014/main" id="{4344EF37-42E8-4057-BAAE-D0D3D622281C}"/>
              </a:ext>
            </a:extLst>
          </p:cNvPr>
          <p:cNvPicPr>
            <a:picLocks noChangeAspect="1"/>
          </p:cNvPicPr>
          <p:nvPr/>
        </p:nvPicPr>
        <p:blipFill>
          <a:blip r:embed="rId3"/>
          <a:stretch>
            <a:fillRect/>
          </a:stretch>
        </p:blipFill>
        <p:spPr>
          <a:xfrm>
            <a:off x="179512" y="1709786"/>
            <a:ext cx="7067012" cy="1312445"/>
          </a:xfrm>
          <a:prstGeom prst="rect">
            <a:avLst/>
          </a:prstGeom>
        </p:spPr>
      </p:pic>
      <p:sp>
        <p:nvSpPr>
          <p:cNvPr id="22" name="TextBox 21">
            <a:extLst>
              <a:ext uri="{FF2B5EF4-FFF2-40B4-BE49-F238E27FC236}">
                <a16:creationId xmlns:a16="http://schemas.microsoft.com/office/drawing/2014/main" id="{058F91CD-2F64-4580-8E2C-8CDFCB4CF2B6}"/>
              </a:ext>
            </a:extLst>
          </p:cNvPr>
          <p:cNvSpPr txBox="1"/>
          <p:nvPr/>
        </p:nvSpPr>
        <p:spPr>
          <a:xfrm>
            <a:off x="179512" y="557710"/>
            <a:ext cx="648072" cy="646331"/>
          </a:xfrm>
          <a:prstGeom prst="rect">
            <a:avLst/>
          </a:prstGeom>
          <a:noFill/>
        </p:spPr>
        <p:txBody>
          <a:bodyPr wrap="square" rtlCol="0">
            <a:spAutoFit/>
          </a:bodyPr>
          <a:lstStyle/>
          <a:p>
            <a:r>
              <a:rPr lang="es-ES" sz="3600" b="1" dirty="0"/>
              <a:t>1. </a:t>
            </a:r>
            <a:endParaRPr lang="es-HN" sz="3600" b="1" dirty="0"/>
          </a:p>
        </p:txBody>
      </p:sp>
      <p:sp>
        <p:nvSpPr>
          <p:cNvPr id="23" name="TextBox 22">
            <a:extLst>
              <a:ext uri="{FF2B5EF4-FFF2-40B4-BE49-F238E27FC236}">
                <a16:creationId xmlns:a16="http://schemas.microsoft.com/office/drawing/2014/main" id="{DA6B0286-F571-458A-A225-D83AA070951A}"/>
              </a:ext>
            </a:extLst>
          </p:cNvPr>
          <p:cNvSpPr txBox="1"/>
          <p:nvPr/>
        </p:nvSpPr>
        <p:spPr>
          <a:xfrm>
            <a:off x="179512" y="3944229"/>
            <a:ext cx="648072" cy="646331"/>
          </a:xfrm>
          <a:prstGeom prst="rect">
            <a:avLst/>
          </a:prstGeom>
          <a:noFill/>
        </p:spPr>
        <p:txBody>
          <a:bodyPr wrap="square" rtlCol="0">
            <a:spAutoFit/>
          </a:bodyPr>
          <a:lstStyle/>
          <a:p>
            <a:r>
              <a:rPr lang="es-ES" sz="3600" b="1" dirty="0"/>
              <a:t>2. </a:t>
            </a:r>
            <a:endParaRPr lang="es-HN" sz="3600" b="1" dirty="0"/>
          </a:p>
        </p:txBody>
      </p:sp>
      <p:pic>
        <p:nvPicPr>
          <p:cNvPr id="24" name="Picture 23">
            <a:extLst>
              <a:ext uri="{FF2B5EF4-FFF2-40B4-BE49-F238E27FC236}">
                <a16:creationId xmlns:a16="http://schemas.microsoft.com/office/drawing/2014/main" id="{759A68C9-F702-4598-A4BE-B6365CAB2FE2}"/>
              </a:ext>
            </a:extLst>
          </p:cNvPr>
          <p:cNvPicPr>
            <a:picLocks noChangeAspect="1"/>
          </p:cNvPicPr>
          <p:nvPr/>
        </p:nvPicPr>
        <p:blipFill rotWithShape="1">
          <a:blip r:embed="rId4"/>
          <a:srcRect r="71201" b="67204"/>
          <a:stretch/>
        </p:blipFill>
        <p:spPr>
          <a:xfrm>
            <a:off x="2279411" y="3943707"/>
            <a:ext cx="996445" cy="575220"/>
          </a:xfrm>
          <a:prstGeom prst="rect">
            <a:avLst/>
          </a:prstGeom>
        </p:spPr>
      </p:pic>
      <p:pic>
        <p:nvPicPr>
          <p:cNvPr id="25" name="Picture 24">
            <a:extLst>
              <a:ext uri="{FF2B5EF4-FFF2-40B4-BE49-F238E27FC236}">
                <a16:creationId xmlns:a16="http://schemas.microsoft.com/office/drawing/2014/main" id="{DD6A9BA4-6AF6-41E8-A5D3-1E50C3D4E009}"/>
              </a:ext>
            </a:extLst>
          </p:cNvPr>
          <p:cNvPicPr>
            <a:picLocks noChangeAspect="1"/>
          </p:cNvPicPr>
          <p:nvPr/>
        </p:nvPicPr>
        <p:blipFill rotWithShape="1">
          <a:blip r:embed="rId4"/>
          <a:srcRect l="18038" r="71201" b="79209"/>
          <a:stretch/>
        </p:blipFill>
        <p:spPr>
          <a:xfrm>
            <a:off x="4602270" y="3889968"/>
            <a:ext cx="372325" cy="364655"/>
          </a:xfrm>
          <a:prstGeom prst="rect">
            <a:avLst/>
          </a:prstGeom>
        </p:spPr>
      </p:pic>
      <p:pic>
        <p:nvPicPr>
          <p:cNvPr id="27" name="Picture 26">
            <a:extLst>
              <a:ext uri="{FF2B5EF4-FFF2-40B4-BE49-F238E27FC236}">
                <a16:creationId xmlns:a16="http://schemas.microsoft.com/office/drawing/2014/main" id="{B1DA8FF6-DFF8-49C7-AEBC-0A4E28137691}"/>
              </a:ext>
            </a:extLst>
          </p:cNvPr>
          <p:cNvPicPr>
            <a:picLocks noChangeAspect="1"/>
          </p:cNvPicPr>
          <p:nvPr/>
        </p:nvPicPr>
        <p:blipFill rotWithShape="1">
          <a:blip r:embed="rId5"/>
          <a:srcRect b="6467"/>
          <a:stretch/>
        </p:blipFill>
        <p:spPr>
          <a:xfrm>
            <a:off x="179512" y="5102987"/>
            <a:ext cx="7053310" cy="1206333"/>
          </a:xfrm>
          <a:prstGeom prst="rect">
            <a:avLst/>
          </a:prstGeom>
        </p:spPr>
      </p:pic>
    </p:spTree>
    <p:extLst>
      <p:ext uri="{BB962C8B-B14F-4D97-AF65-F5344CB8AC3E}">
        <p14:creationId xmlns:p14="http://schemas.microsoft.com/office/powerpoint/2010/main" val="2191087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CED0B78-58BA-48FE-BC28-E44E35D24907}"/>
              </a:ext>
            </a:extLst>
          </p:cNvPr>
          <p:cNvSpPr txBox="1"/>
          <p:nvPr/>
        </p:nvSpPr>
        <p:spPr>
          <a:xfrm>
            <a:off x="827584" y="476672"/>
            <a:ext cx="8712968" cy="1877437"/>
          </a:xfrm>
          <a:prstGeom prst="rect">
            <a:avLst/>
          </a:prstGeom>
          <a:noFill/>
        </p:spPr>
        <p:txBody>
          <a:bodyPr wrap="square" rtlCol="0">
            <a:spAutoFit/>
          </a:bodyPr>
          <a:lstStyle/>
          <a:p>
            <a:pPr lvl="0" algn="just"/>
            <a:r>
              <a:rPr lang="es-ES" sz="4400" dirty="0" err="1"/>
              <a:t>Syy</a:t>
            </a:r>
            <a:r>
              <a:rPr lang="es-ES" sz="4400" dirty="0"/>
              <a:t> =    </a:t>
            </a:r>
            <a:r>
              <a:rPr lang="es-ES" sz="3600" dirty="0"/>
              <a:t>       – (    Y )</a:t>
            </a:r>
          </a:p>
          <a:p>
            <a:pPr lvl="0" algn="just"/>
            <a:r>
              <a:rPr lang="es-ES" sz="3600" dirty="0"/>
              <a:t>			     n </a:t>
            </a:r>
          </a:p>
          <a:p>
            <a:pPr marL="742950" lvl="0" indent="-742950" algn="just">
              <a:buAutoNum type="arabicPeriod"/>
            </a:pPr>
            <a:endParaRPr lang="es-HN" sz="3600" dirty="0"/>
          </a:p>
        </p:txBody>
      </p:sp>
      <p:pic>
        <p:nvPicPr>
          <p:cNvPr id="13" name="Picture 12">
            <a:extLst>
              <a:ext uri="{FF2B5EF4-FFF2-40B4-BE49-F238E27FC236}">
                <a16:creationId xmlns:a16="http://schemas.microsoft.com/office/drawing/2014/main" id="{7D6B89D5-8080-4619-A9CB-20B4C9AF67FC}"/>
              </a:ext>
            </a:extLst>
          </p:cNvPr>
          <p:cNvPicPr>
            <a:picLocks noChangeAspect="1"/>
          </p:cNvPicPr>
          <p:nvPr/>
        </p:nvPicPr>
        <p:blipFill>
          <a:blip r:embed="rId2"/>
          <a:stretch>
            <a:fillRect/>
          </a:stretch>
        </p:blipFill>
        <p:spPr>
          <a:xfrm>
            <a:off x="2213855" y="589798"/>
            <a:ext cx="288032" cy="449082"/>
          </a:xfrm>
          <a:prstGeom prst="rect">
            <a:avLst/>
          </a:prstGeom>
        </p:spPr>
      </p:pic>
      <p:pic>
        <p:nvPicPr>
          <p:cNvPr id="14" name="Picture 13">
            <a:extLst>
              <a:ext uri="{FF2B5EF4-FFF2-40B4-BE49-F238E27FC236}">
                <a16:creationId xmlns:a16="http://schemas.microsoft.com/office/drawing/2014/main" id="{DB86C1CA-FB11-4B3C-B9A4-A1B27A666782}"/>
              </a:ext>
            </a:extLst>
          </p:cNvPr>
          <p:cNvPicPr>
            <a:picLocks noChangeAspect="1"/>
          </p:cNvPicPr>
          <p:nvPr/>
        </p:nvPicPr>
        <p:blipFill>
          <a:blip r:embed="rId2"/>
          <a:stretch>
            <a:fillRect/>
          </a:stretch>
        </p:blipFill>
        <p:spPr>
          <a:xfrm>
            <a:off x="3779912" y="626694"/>
            <a:ext cx="288032" cy="449082"/>
          </a:xfrm>
          <a:prstGeom prst="rect">
            <a:avLst/>
          </a:prstGeom>
        </p:spPr>
      </p:pic>
      <p:cxnSp>
        <p:nvCxnSpPr>
          <p:cNvPr id="16" name="Straight Connector 15">
            <a:extLst>
              <a:ext uri="{FF2B5EF4-FFF2-40B4-BE49-F238E27FC236}">
                <a16:creationId xmlns:a16="http://schemas.microsoft.com/office/drawing/2014/main" id="{87676291-7C3F-4E8E-B114-D8A5740FBC57}"/>
              </a:ext>
            </a:extLst>
          </p:cNvPr>
          <p:cNvCxnSpPr>
            <a:cxnSpLocks/>
          </p:cNvCxnSpPr>
          <p:nvPr/>
        </p:nvCxnSpPr>
        <p:spPr>
          <a:xfrm>
            <a:off x="3473762" y="1196808"/>
            <a:ext cx="1386270" cy="0"/>
          </a:xfrm>
          <a:prstGeom prst="line">
            <a:avLst/>
          </a:prstGeom>
        </p:spPr>
        <p:style>
          <a:lnRef idx="3">
            <a:schemeClr val="dk1"/>
          </a:lnRef>
          <a:fillRef idx="0">
            <a:schemeClr val="dk1"/>
          </a:fillRef>
          <a:effectRef idx="2">
            <a:schemeClr val="dk1"/>
          </a:effectRef>
          <a:fontRef idx="minor">
            <a:schemeClr val="tx1"/>
          </a:fontRef>
        </p:style>
      </p:cxnSp>
      <p:sp>
        <p:nvSpPr>
          <p:cNvPr id="23" name="TextBox 22">
            <a:extLst>
              <a:ext uri="{FF2B5EF4-FFF2-40B4-BE49-F238E27FC236}">
                <a16:creationId xmlns:a16="http://schemas.microsoft.com/office/drawing/2014/main" id="{DA6B0286-F571-458A-A225-D83AA070951A}"/>
              </a:ext>
            </a:extLst>
          </p:cNvPr>
          <p:cNvSpPr txBox="1"/>
          <p:nvPr/>
        </p:nvSpPr>
        <p:spPr>
          <a:xfrm>
            <a:off x="179512" y="550477"/>
            <a:ext cx="648072" cy="646331"/>
          </a:xfrm>
          <a:prstGeom prst="rect">
            <a:avLst/>
          </a:prstGeom>
          <a:noFill/>
        </p:spPr>
        <p:txBody>
          <a:bodyPr wrap="square" rtlCol="0">
            <a:spAutoFit/>
          </a:bodyPr>
          <a:lstStyle/>
          <a:p>
            <a:r>
              <a:rPr lang="es-ES" sz="3600" b="1" dirty="0"/>
              <a:t>3. </a:t>
            </a:r>
            <a:endParaRPr lang="es-HN" sz="3600" b="1" dirty="0"/>
          </a:p>
        </p:txBody>
      </p:sp>
      <p:pic>
        <p:nvPicPr>
          <p:cNvPr id="25" name="Picture 24">
            <a:extLst>
              <a:ext uri="{FF2B5EF4-FFF2-40B4-BE49-F238E27FC236}">
                <a16:creationId xmlns:a16="http://schemas.microsoft.com/office/drawing/2014/main" id="{DD6A9BA4-6AF6-41E8-A5D3-1E50C3D4E009}"/>
              </a:ext>
            </a:extLst>
          </p:cNvPr>
          <p:cNvPicPr>
            <a:picLocks noChangeAspect="1"/>
          </p:cNvPicPr>
          <p:nvPr/>
        </p:nvPicPr>
        <p:blipFill rotWithShape="1">
          <a:blip r:embed="rId3"/>
          <a:srcRect l="18038" r="71201" b="79209"/>
          <a:stretch/>
        </p:blipFill>
        <p:spPr>
          <a:xfrm>
            <a:off x="4602270" y="496216"/>
            <a:ext cx="372325" cy="364655"/>
          </a:xfrm>
          <a:prstGeom prst="rect">
            <a:avLst/>
          </a:prstGeom>
        </p:spPr>
      </p:pic>
      <p:pic>
        <p:nvPicPr>
          <p:cNvPr id="18" name="Picture 17">
            <a:extLst>
              <a:ext uri="{FF2B5EF4-FFF2-40B4-BE49-F238E27FC236}">
                <a16:creationId xmlns:a16="http://schemas.microsoft.com/office/drawing/2014/main" id="{62DAC3D6-1628-488C-9481-3BE77D84941E}"/>
              </a:ext>
            </a:extLst>
          </p:cNvPr>
          <p:cNvPicPr>
            <a:picLocks noChangeAspect="1"/>
          </p:cNvPicPr>
          <p:nvPr/>
        </p:nvPicPr>
        <p:blipFill rotWithShape="1">
          <a:blip r:embed="rId3"/>
          <a:srcRect l="39551" t="468" r="41297" b="68062"/>
          <a:stretch/>
        </p:blipFill>
        <p:spPr>
          <a:xfrm>
            <a:off x="2528817" y="607294"/>
            <a:ext cx="602246" cy="507154"/>
          </a:xfrm>
          <a:prstGeom prst="rect">
            <a:avLst/>
          </a:prstGeom>
        </p:spPr>
      </p:pic>
      <p:pic>
        <p:nvPicPr>
          <p:cNvPr id="3" name="Picture 2">
            <a:extLst>
              <a:ext uri="{FF2B5EF4-FFF2-40B4-BE49-F238E27FC236}">
                <a16:creationId xmlns:a16="http://schemas.microsoft.com/office/drawing/2014/main" id="{0D023F05-E3B5-4FE1-832C-895B54156ED2}"/>
              </a:ext>
            </a:extLst>
          </p:cNvPr>
          <p:cNvPicPr>
            <a:picLocks noChangeAspect="1"/>
          </p:cNvPicPr>
          <p:nvPr/>
        </p:nvPicPr>
        <p:blipFill>
          <a:blip r:embed="rId4"/>
          <a:stretch>
            <a:fillRect/>
          </a:stretch>
        </p:blipFill>
        <p:spPr>
          <a:xfrm>
            <a:off x="179512" y="1836762"/>
            <a:ext cx="6724752" cy="1229669"/>
          </a:xfrm>
          <a:prstGeom prst="rect">
            <a:avLst/>
          </a:prstGeom>
        </p:spPr>
      </p:pic>
      <p:pic>
        <p:nvPicPr>
          <p:cNvPr id="11" name="Picture 10">
            <a:extLst>
              <a:ext uri="{FF2B5EF4-FFF2-40B4-BE49-F238E27FC236}">
                <a16:creationId xmlns:a16="http://schemas.microsoft.com/office/drawing/2014/main" id="{660CCF6E-C59B-4E79-8A0B-AAFB31ABEB97}"/>
              </a:ext>
            </a:extLst>
          </p:cNvPr>
          <p:cNvPicPr>
            <a:picLocks noChangeAspect="1"/>
          </p:cNvPicPr>
          <p:nvPr/>
        </p:nvPicPr>
        <p:blipFill>
          <a:blip r:embed="rId5"/>
          <a:stretch>
            <a:fillRect/>
          </a:stretch>
        </p:blipFill>
        <p:spPr>
          <a:xfrm>
            <a:off x="-1450513" y="5012314"/>
            <a:ext cx="5395187" cy="1456928"/>
          </a:xfrm>
          <a:prstGeom prst="rect">
            <a:avLst/>
          </a:prstGeom>
        </p:spPr>
      </p:pic>
      <p:pic>
        <p:nvPicPr>
          <p:cNvPr id="19" name="Picture 18">
            <a:extLst>
              <a:ext uri="{FF2B5EF4-FFF2-40B4-BE49-F238E27FC236}">
                <a16:creationId xmlns:a16="http://schemas.microsoft.com/office/drawing/2014/main" id="{540FEA94-F445-437C-A855-796FCA62684A}"/>
              </a:ext>
            </a:extLst>
          </p:cNvPr>
          <p:cNvPicPr>
            <a:picLocks noChangeAspect="1"/>
          </p:cNvPicPr>
          <p:nvPr/>
        </p:nvPicPr>
        <p:blipFill>
          <a:blip r:embed="rId6"/>
          <a:stretch>
            <a:fillRect/>
          </a:stretch>
        </p:blipFill>
        <p:spPr>
          <a:xfrm>
            <a:off x="-1228286" y="3350122"/>
            <a:ext cx="5395183" cy="1456927"/>
          </a:xfrm>
          <a:prstGeom prst="rect">
            <a:avLst/>
          </a:prstGeom>
        </p:spPr>
      </p:pic>
      <p:pic>
        <p:nvPicPr>
          <p:cNvPr id="20" name="Picture 19">
            <a:extLst>
              <a:ext uri="{FF2B5EF4-FFF2-40B4-BE49-F238E27FC236}">
                <a16:creationId xmlns:a16="http://schemas.microsoft.com/office/drawing/2014/main" id="{6CACCC86-6FDD-412B-85E1-952F122A04BC}"/>
              </a:ext>
            </a:extLst>
          </p:cNvPr>
          <p:cNvPicPr>
            <a:picLocks noChangeAspect="1"/>
          </p:cNvPicPr>
          <p:nvPr/>
        </p:nvPicPr>
        <p:blipFill>
          <a:blip r:embed="rId7"/>
          <a:stretch>
            <a:fillRect/>
          </a:stretch>
        </p:blipFill>
        <p:spPr>
          <a:xfrm>
            <a:off x="5720700" y="5309628"/>
            <a:ext cx="1641700" cy="775247"/>
          </a:xfrm>
          <a:prstGeom prst="rect">
            <a:avLst/>
          </a:prstGeom>
        </p:spPr>
      </p:pic>
      <p:sp>
        <p:nvSpPr>
          <p:cNvPr id="26" name="Equals 25">
            <a:extLst>
              <a:ext uri="{FF2B5EF4-FFF2-40B4-BE49-F238E27FC236}">
                <a16:creationId xmlns:a16="http://schemas.microsoft.com/office/drawing/2014/main" id="{F2A275C0-7E6F-4A6C-B600-166BEFFA1EA9}"/>
              </a:ext>
            </a:extLst>
          </p:cNvPr>
          <p:cNvSpPr/>
          <p:nvPr/>
        </p:nvSpPr>
        <p:spPr>
          <a:xfrm>
            <a:off x="4166897" y="5445224"/>
            <a:ext cx="1032431" cy="504056"/>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solidFill>
                <a:schemeClr val="tx1"/>
              </a:solidFill>
            </a:endParaRPr>
          </a:p>
        </p:txBody>
      </p:sp>
    </p:spTree>
    <p:extLst>
      <p:ext uri="{BB962C8B-B14F-4D97-AF65-F5344CB8AC3E}">
        <p14:creationId xmlns:p14="http://schemas.microsoft.com/office/powerpoint/2010/main" val="2885266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0DC542-ED53-42C5-95AF-AA5470A1C24F}"/>
              </a:ext>
            </a:extLst>
          </p:cNvPr>
          <p:cNvSpPr txBox="1"/>
          <p:nvPr/>
        </p:nvSpPr>
        <p:spPr>
          <a:xfrm>
            <a:off x="179512" y="836712"/>
            <a:ext cx="8712968" cy="6186309"/>
          </a:xfrm>
          <a:prstGeom prst="rect">
            <a:avLst/>
          </a:prstGeom>
          <a:noFill/>
        </p:spPr>
        <p:txBody>
          <a:bodyPr wrap="square" rtlCol="0">
            <a:spAutoFit/>
          </a:bodyPr>
          <a:lstStyle/>
          <a:p>
            <a:pPr lvl="0" algn="just"/>
            <a:r>
              <a:rPr lang="es-ES" sz="3600" b="1" dirty="0"/>
              <a:t>6. Interpretar los datos:</a:t>
            </a:r>
            <a:r>
              <a:rPr lang="es-ES" sz="3600" dirty="0"/>
              <a:t> analizando el diagrama de dispersión y según el coeficiente de correlación lineal se concluye que:</a:t>
            </a:r>
          </a:p>
          <a:p>
            <a:pPr lvl="0" algn="just"/>
            <a:endParaRPr lang="es-ES" sz="3600" dirty="0"/>
          </a:p>
          <a:p>
            <a:pPr lvl="0" algn="just"/>
            <a:r>
              <a:rPr lang="es-ES" sz="3600" dirty="0"/>
              <a:t>1. Si existe una relación entre la variable edad y numero de reprobados y esta correlación es </a:t>
            </a:r>
            <a:r>
              <a:rPr lang="es-ES" sz="3600" b="1" dirty="0"/>
              <a:t>fuerte negativa</a:t>
            </a:r>
            <a:r>
              <a:rPr lang="es-ES" sz="3600" dirty="0"/>
              <a:t> ya que el valor de r = - 0.92 está en el intervalo de -1 a -0,75</a:t>
            </a:r>
          </a:p>
          <a:p>
            <a:pPr lvl="0" algn="just"/>
            <a:endParaRPr lang="es-ES" sz="3600" dirty="0"/>
          </a:p>
          <a:p>
            <a:pPr marL="742950" lvl="0" indent="-742950" algn="just">
              <a:buAutoNum type="arabicPeriod"/>
            </a:pPr>
            <a:endParaRPr lang="es-ES" sz="3600" dirty="0"/>
          </a:p>
          <a:p>
            <a:pPr marL="742950" lvl="0" indent="-742950" algn="just">
              <a:buAutoNum type="arabicPeriod"/>
            </a:pPr>
            <a:endParaRPr lang="es-HN" sz="3600" dirty="0"/>
          </a:p>
        </p:txBody>
      </p:sp>
    </p:spTree>
    <p:extLst>
      <p:ext uri="{BB962C8B-B14F-4D97-AF65-F5344CB8AC3E}">
        <p14:creationId xmlns:p14="http://schemas.microsoft.com/office/powerpoint/2010/main" val="277083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0DC542-ED53-42C5-95AF-AA5470A1C24F}"/>
              </a:ext>
            </a:extLst>
          </p:cNvPr>
          <p:cNvSpPr txBox="1"/>
          <p:nvPr/>
        </p:nvSpPr>
        <p:spPr>
          <a:xfrm>
            <a:off x="179512" y="836712"/>
            <a:ext cx="8712968" cy="6740307"/>
          </a:xfrm>
          <a:prstGeom prst="rect">
            <a:avLst/>
          </a:prstGeom>
          <a:noFill/>
        </p:spPr>
        <p:txBody>
          <a:bodyPr wrap="square" rtlCol="0">
            <a:spAutoFit/>
          </a:bodyPr>
          <a:lstStyle/>
          <a:p>
            <a:pPr lvl="0" algn="just"/>
            <a:r>
              <a:rPr lang="es-ES" sz="3600" dirty="0"/>
              <a:t>2. Que la correlación sea </a:t>
            </a:r>
            <a:r>
              <a:rPr lang="es-ES" sz="3600" b="1" dirty="0"/>
              <a:t>fuerte </a:t>
            </a:r>
            <a:r>
              <a:rPr lang="es-ES" sz="3600" dirty="0"/>
              <a:t>indica que la edad si es una variable que afecta a los casos de reprobados reportados</a:t>
            </a:r>
          </a:p>
          <a:p>
            <a:pPr lvl="0" algn="just"/>
            <a:endParaRPr lang="es-ES" sz="3600" dirty="0"/>
          </a:p>
          <a:p>
            <a:pPr lvl="0" algn="just"/>
            <a:r>
              <a:rPr lang="es-ES" sz="3600" dirty="0"/>
              <a:t>3. Que la correlación sea</a:t>
            </a:r>
            <a:r>
              <a:rPr lang="es-ES" sz="3600" b="1" dirty="0"/>
              <a:t> negativa </a:t>
            </a:r>
            <a:r>
              <a:rPr lang="es-ES" sz="3600" dirty="0"/>
              <a:t>indica que esta relación entre las variables es inversamente proporcional, es decir que a mayor edad se reportan menos casos de reprobados y a menor edad más casos.</a:t>
            </a:r>
          </a:p>
          <a:p>
            <a:pPr lvl="0" algn="just"/>
            <a:endParaRPr lang="es-ES" sz="3600" dirty="0"/>
          </a:p>
          <a:p>
            <a:pPr marL="742950" lvl="0" indent="-742950" algn="just">
              <a:buAutoNum type="arabicPeriod"/>
            </a:pPr>
            <a:endParaRPr lang="es-ES" sz="3600" dirty="0"/>
          </a:p>
          <a:p>
            <a:pPr marL="742950" lvl="0" indent="-742950" algn="just">
              <a:buAutoNum type="arabicPeriod"/>
            </a:pPr>
            <a:endParaRPr lang="es-HN" sz="3600" dirty="0"/>
          </a:p>
        </p:txBody>
      </p:sp>
    </p:spTree>
    <p:extLst>
      <p:ext uri="{BB962C8B-B14F-4D97-AF65-F5344CB8AC3E}">
        <p14:creationId xmlns:p14="http://schemas.microsoft.com/office/powerpoint/2010/main" val="3093493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E33ABC6-4FE8-4140-AB99-09D0A5D61973}"/>
              </a:ext>
            </a:extLst>
          </p:cNvPr>
          <p:cNvSpPr>
            <a:spLocks noGrp="1"/>
          </p:cNvSpPr>
          <p:nvPr>
            <p:ph type="title"/>
          </p:nvPr>
        </p:nvSpPr>
        <p:spPr>
          <a:xfrm>
            <a:off x="457200" y="274638"/>
            <a:ext cx="8229600" cy="1143000"/>
          </a:xfrm>
        </p:spPr>
        <p:txBody>
          <a:bodyPr/>
          <a:lstStyle/>
          <a:p>
            <a:endParaRPr lang="en-US"/>
          </a:p>
        </p:txBody>
      </p:sp>
      <p:pic>
        <p:nvPicPr>
          <p:cNvPr id="5" name="Marcador de contenido 4" descr="Imagen que contiene esquiando, hombre&#10;&#10;Descripción generada automáticamente">
            <a:extLst>
              <a:ext uri="{FF2B5EF4-FFF2-40B4-BE49-F238E27FC236}">
                <a16:creationId xmlns:a16="http://schemas.microsoft.com/office/drawing/2014/main" id="{01898304-9C70-4C4D-981F-F1BDF43682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6783" y="1527488"/>
            <a:ext cx="5770434" cy="5312463"/>
          </a:xfrm>
          <a:noFill/>
        </p:spPr>
      </p:pic>
    </p:spTree>
    <p:extLst>
      <p:ext uri="{BB962C8B-B14F-4D97-AF65-F5344CB8AC3E}">
        <p14:creationId xmlns:p14="http://schemas.microsoft.com/office/powerpoint/2010/main" val="2236671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E8B95-1AD7-4A84-9E5E-9D9E5D3B3D36}"/>
              </a:ext>
            </a:extLst>
          </p:cNvPr>
          <p:cNvSpPr>
            <a:spLocks noGrp="1"/>
          </p:cNvSpPr>
          <p:nvPr>
            <p:ph type="title"/>
          </p:nvPr>
        </p:nvSpPr>
        <p:spPr>
          <a:xfrm>
            <a:off x="971599" y="116633"/>
            <a:ext cx="8155951" cy="1733512"/>
          </a:xfrm>
        </p:spPr>
        <p:txBody>
          <a:bodyPr anchor="ctr">
            <a:normAutofit/>
          </a:bodyPr>
          <a:lstStyle/>
          <a:p>
            <a:pPr>
              <a:lnSpc>
                <a:spcPct val="90000"/>
              </a:lnSpc>
            </a:pPr>
            <a:r>
              <a:rPr lang="es-HN" sz="2000" dirty="0"/>
              <a:t>Representación gráfica de la correlación negativa entre el volumen de colágeno expresado en porcentaje y la deformación miocárdica, </a:t>
            </a:r>
            <a:r>
              <a:rPr lang="es-HN" sz="2000" dirty="0" err="1"/>
              <a:t>strain</a:t>
            </a:r>
            <a:r>
              <a:rPr lang="es-HN" sz="2000" dirty="0"/>
              <a:t>, determinada por Doppler tisular. Se observa que a mayor porcentaje de volumen de colágeno, menor deformación miocárdica.</a:t>
            </a:r>
          </a:p>
        </p:txBody>
      </p:sp>
      <p:pic>
        <p:nvPicPr>
          <p:cNvPr id="5" name="Marcador de contenido 4" descr="Imagen que contiene texto, mapa&#10;&#10;Descripción generada automáticamente">
            <a:extLst>
              <a:ext uri="{FF2B5EF4-FFF2-40B4-BE49-F238E27FC236}">
                <a16:creationId xmlns:a16="http://schemas.microsoft.com/office/drawing/2014/main" id="{A262B991-FEC9-40F6-8B7A-03860D1A27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5714" y="1729036"/>
            <a:ext cx="6067719" cy="5007856"/>
          </a:xfrm>
          <a:noFill/>
        </p:spPr>
      </p:pic>
    </p:spTree>
    <p:extLst>
      <p:ext uri="{BB962C8B-B14F-4D97-AF65-F5344CB8AC3E}">
        <p14:creationId xmlns:p14="http://schemas.microsoft.com/office/powerpoint/2010/main" val="680954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5496" y="1124744"/>
            <a:ext cx="8928992" cy="5589240"/>
          </a:xfrm>
        </p:spPr>
        <p:txBody>
          <a:bodyPr>
            <a:normAutofit fontScale="92500" lnSpcReduction="10000"/>
          </a:bodyPr>
          <a:lstStyle/>
          <a:p>
            <a:pPr algn="just">
              <a:buNone/>
            </a:pPr>
            <a:r>
              <a:rPr lang="es-ES" sz="3900" b="1" dirty="0"/>
              <a:t>	El diagrama de dispersión </a:t>
            </a:r>
            <a:r>
              <a:rPr lang="es-ES" sz="3900" dirty="0"/>
              <a:t> es una </a:t>
            </a:r>
            <a:r>
              <a:rPr lang="es-ES" sz="3900" dirty="0" err="1"/>
              <a:t>gráﬁca</a:t>
            </a:r>
            <a:r>
              <a:rPr lang="es-ES" sz="3900" dirty="0"/>
              <a:t> del tipo X-Y de particular utilidad para analizar la relación entre dos variables </a:t>
            </a:r>
            <a:r>
              <a:rPr lang="es-ES" sz="3900" b="1" dirty="0"/>
              <a:t>numéricas.</a:t>
            </a:r>
          </a:p>
          <a:p>
            <a:pPr algn="just">
              <a:buNone/>
            </a:pPr>
            <a:r>
              <a:rPr lang="es-ES" sz="3900" dirty="0"/>
              <a:t>	Dadas dos variables numéricas X y </a:t>
            </a:r>
            <a:r>
              <a:rPr lang="es-ES" sz="3900" dirty="0" err="1"/>
              <a:t>Y</a:t>
            </a:r>
            <a:r>
              <a:rPr lang="es-ES" sz="3900" dirty="0"/>
              <a:t>, normalmente medidas sobre el mismo elemento de una muestra de una población o un proceso, cada elemento de la muestra se representa por un par de valores (x, y)  y el correspondiente punto en el plano cartesiano X-Y. </a:t>
            </a:r>
          </a:p>
        </p:txBody>
      </p:sp>
      <p:sp>
        <p:nvSpPr>
          <p:cNvPr id="3" name="2 CuadroTexto"/>
          <p:cNvSpPr txBox="1"/>
          <p:nvPr/>
        </p:nvSpPr>
        <p:spPr>
          <a:xfrm>
            <a:off x="1516707" y="188640"/>
            <a:ext cx="6511141" cy="769441"/>
          </a:xfrm>
          <a:prstGeom prst="rect">
            <a:avLst/>
          </a:prstGeom>
        </p:spPr>
        <p:txBody>
          <a:bodyPr vert="horz" lIns="91440" tIns="45720" rIns="91440" bIns="45720" rtlCol="0" anchor="ctr">
            <a:normAutofit/>
          </a:bodyPr>
          <a:lstStyle>
            <a:lvl1pPr algn="ctr">
              <a:spcBef>
                <a:spcPct val="0"/>
              </a:spcBef>
              <a:buNone/>
              <a:defRPr sz="4400">
                <a:latin typeface="+mj-lt"/>
                <a:ea typeface="+mj-ea"/>
                <a:cs typeface="+mj-cs"/>
              </a:defRPr>
            </a:lvl1pPr>
          </a:lstStyle>
          <a:p>
            <a:r>
              <a:rPr lang="es-ES_tradnl" dirty="0"/>
              <a:t>Conceptos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5496" y="1124744"/>
            <a:ext cx="8928992" cy="5589240"/>
          </a:xfrm>
        </p:spPr>
        <p:txBody>
          <a:bodyPr>
            <a:normAutofit/>
          </a:bodyPr>
          <a:lstStyle/>
          <a:p>
            <a:pPr algn="just">
              <a:buNone/>
            </a:pPr>
            <a:r>
              <a:rPr lang="es-ES" sz="3900" b="1" dirty="0"/>
              <a:t>	</a:t>
            </a:r>
            <a:r>
              <a:rPr lang="es-ES" sz="3900" dirty="0"/>
              <a:t>La </a:t>
            </a:r>
            <a:r>
              <a:rPr lang="es-ES" sz="3900" dirty="0" err="1"/>
              <a:t>gráﬁca</a:t>
            </a:r>
            <a:r>
              <a:rPr lang="es-ES" sz="3900" dirty="0"/>
              <a:t> resultante se conoce como diagrama de dispersión, y la clave para su interpretación estará en ver si los puntos siguen algún patrón.</a:t>
            </a:r>
          </a:p>
        </p:txBody>
      </p:sp>
    </p:spTree>
    <p:extLst>
      <p:ext uri="{BB962C8B-B14F-4D97-AF65-F5344CB8AC3E}">
        <p14:creationId xmlns:p14="http://schemas.microsoft.com/office/powerpoint/2010/main" val="2197921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5496" y="1124744"/>
            <a:ext cx="8928992" cy="5589240"/>
          </a:xfrm>
        </p:spPr>
        <p:txBody>
          <a:bodyPr>
            <a:normAutofit fontScale="92500"/>
          </a:bodyPr>
          <a:lstStyle/>
          <a:p>
            <a:pPr algn="just">
              <a:buNone/>
            </a:pPr>
            <a:r>
              <a:rPr lang="es-ES" sz="3900" b="1" dirty="0"/>
              <a:t>1. Obtención de datos. </a:t>
            </a:r>
            <a:r>
              <a:rPr lang="es-ES" sz="3900" dirty="0"/>
              <a:t>Una vez que se han seleccionado las variables cuya relación se desea investigar, se recolectan los valores de éstas en parejas, es decir, se reúne para cada valor de una variable el correspondiente de la otra. Cuanto mayor sea el número de puntos con que se construye un diagrama de dispersión es mejor. Por ello, siempre que sea posible, </a:t>
            </a:r>
            <a:r>
              <a:rPr lang="es-ES" sz="3900" b="1" dirty="0"/>
              <a:t>se recomienda obtener más de 30 parejas de valores. </a:t>
            </a:r>
          </a:p>
        </p:txBody>
      </p:sp>
      <p:sp>
        <p:nvSpPr>
          <p:cNvPr id="3" name="2 CuadroTexto"/>
          <p:cNvSpPr txBox="1"/>
          <p:nvPr/>
        </p:nvSpPr>
        <p:spPr>
          <a:xfrm>
            <a:off x="1516707" y="188640"/>
            <a:ext cx="6511141" cy="769441"/>
          </a:xfrm>
          <a:prstGeom prst="rect">
            <a:avLst/>
          </a:prstGeom>
        </p:spPr>
        <p:txBody>
          <a:bodyPr vert="horz" lIns="91440" tIns="45720" rIns="91440" bIns="45720" rtlCol="0" anchor="ctr">
            <a:noAutofit/>
          </a:bodyPr>
          <a:lstStyle>
            <a:lvl1pPr algn="ctr">
              <a:spcBef>
                <a:spcPct val="0"/>
              </a:spcBef>
              <a:buNone/>
              <a:defRPr sz="4400">
                <a:latin typeface="+mj-lt"/>
                <a:ea typeface="+mj-ea"/>
                <a:cs typeface="+mj-cs"/>
              </a:defRPr>
            </a:lvl1pPr>
          </a:lstStyle>
          <a:p>
            <a:r>
              <a:rPr lang="es-ES_tradnl" sz="4000" dirty="0"/>
              <a:t>Pasos para la elaboración de un diagrama de dispersión</a:t>
            </a:r>
          </a:p>
        </p:txBody>
      </p:sp>
    </p:spTree>
    <p:extLst>
      <p:ext uri="{BB962C8B-B14F-4D97-AF65-F5344CB8AC3E}">
        <p14:creationId xmlns:p14="http://schemas.microsoft.com/office/powerpoint/2010/main" val="3266377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5496" y="1124744"/>
            <a:ext cx="8928992" cy="5589240"/>
          </a:xfrm>
        </p:spPr>
        <p:txBody>
          <a:bodyPr>
            <a:normAutofit/>
          </a:bodyPr>
          <a:lstStyle/>
          <a:p>
            <a:pPr algn="just">
              <a:buNone/>
            </a:pPr>
            <a:r>
              <a:rPr lang="es-ES" sz="3900" b="1" dirty="0"/>
              <a:t>2. Elegir ejes. </a:t>
            </a:r>
            <a:r>
              <a:rPr lang="es-ES" sz="3900" dirty="0"/>
              <a:t>En general, si se trata de descubrir una relación de causa-efecto, la causa posible se representa en el eje X y el efecto probable en el eje Y.</a:t>
            </a:r>
          </a:p>
          <a:p>
            <a:pPr algn="just">
              <a:buNone/>
            </a:pPr>
            <a:r>
              <a:rPr lang="es-ES" sz="3900" dirty="0"/>
              <a:t>	Es decir que se seleccionará como el eje X la variable que influye sobre la otra variable y a esta segunda se le denotará como el eje Y.</a:t>
            </a:r>
          </a:p>
        </p:txBody>
      </p:sp>
    </p:spTree>
    <p:extLst>
      <p:ext uri="{BB962C8B-B14F-4D97-AF65-F5344CB8AC3E}">
        <p14:creationId xmlns:p14="http://schemas.microsoft.com/office/powerpoint/2010/main" val="20363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volucion calidad new">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1356</Words>
  <Application>Microsoft Office PowerPoint</Application>
  <PresentationFormat>Presentación en pantalla (4:3)</PresentationFormat>
  <Paragraphs>80</Paragraphs>
  <Slides>33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33</vt:i4>
      </vt:variant>
    </vt:vector>
  </HeadingPairs>
  <TitlesOfParts>
    <vt:vector size="37" baseType="lpstr">
      <vt:lpstr>Arial</vt:lpstr>
      <vt:lpstr>Calibri</vt:lpstr>
      <vt:lpstr>Cambria Math</vt:lpstr>
      <vt:lpstr>Evolucion calidad new</vt:lpstr>
      <vt:lpstr>CONTROL ESTADÍSTICO DE LA CALIDAD TOTAL</vt:lpstr>
      <vt:lpstr>Presentación de PowerPoint</vt:lpstr>
      <vt:lpstr>Ejemplos</vt:lpstr>
      <vt:lpstr>Presentación de PowerPoint</vt:lpstr>
      <vt:lpstr>Representación gráfica de la correlación negativa entre el volumen de colágeno expresado en porcentaje y la deformación miocárdica, strain, determinada por Doppler tisular. Se observa que a mayor porcentaje de volumen de colágeno, menor deformación miocárdica.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Ejemplos gráficos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ESTADÍSTICO DE LA CALIDAD TOTAL</dc:title>
  <dc:creator>Christian</dc:creator>
  <cp:lastModifiedBy>Christian</cp:lastModifiedBy>
  <cp:revision>4</cp:revision>
  <dcterms:created xsi:type="dcterms:W3CDTF">2020-06-15T16:41:19Z</dcterms:created>
  <dcterms:modified xsi:type="dcterms:W3CDTF">2020-10-19T20:12:26Z</dcterms:modified>
</cp:coreProperties>
</file>