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0CE6DB-A91E-4430-B48A-F520BC87B76D}" v="2503" dt="2023-08-14T00:58:02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6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2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6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6511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45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2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9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6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67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4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9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7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0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7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4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4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80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sdlc/index.htm" TargetMode="External"/><Relationship Id="rId2" Type="http://schemas.openxmlformats.org/officeDocument/2006/relationships/hyperlink" Target="https://scrumorg-website-prod.s3.amazonaws.com/drupal/2016-08/Characteristics%20of%20a%20Great%20Scrum%20Team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-p-ebscohost-com.ezproxy.snhu.edu/ehost/ebookviewer/ebook/bmxlYmtfXzkzNzAwOV9fQU41?sid=a9807ed9-819b-49ed-9588-5c788dbd33d8@redis&amp;vid=0&amp;format=EB&amp;rid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r>
              <a:rPr lang="en-US">
                <a:cs typeface="Calibri Light"/>
              </a:rPr>
              <a:t>Scrum Agile Approach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266958"/>
            <a:ext cx="290412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2"/>
                </a:solidFill>
                <a:cs typeface="Calibri"/>
              </a:rPr>
              <a:t>Scrum Methodology</a:t>
            </a:r>
          </a:p>
          <a:p>
            <a:pPr algn="r"/>
            <a:endParaRPr lang="en-US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54B75-34EA-225B-D054-CF0235BFA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128" y="377120"/>
            <a:ext cx="6750841" cy="925502"/>
          </a:xfrm>
        </p:spPr>
        <p:txBody>
          <a:bodyPr/>
          <a:lstStyle/>
          <a:p>
            <a:pPr defTabSz="775854"/>
            <a:r>
              <a:rPr lang="en-US" sz="3394" b="0" i="0" kern="1200" spc="-128">
                <a:solidFill>
                  <a:srgbClr val="FFFEFF"/>
                </a:solidFill>
                <a:latin typeface="+mj-lt"/>
                <a:ea typeface="+mj-ea"/>
                <a:cs typeface="Calibri Light"/>
              </a:rPr>
              <a:t>Roles on a Scrum-agile Team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62200-28EA-C6E0-3211-04D506AE8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369" y="934345"/>
            <a:ext cx="2896640" cy="3566331"/>
          </a:xfrm>
          <a:solidFill>
            <a:schemeClr val="accent6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 defTabSz="775854">
              <a:spcBef>
                <a:spcPts val="848"/>
              </a:spcBef>
              <a:buNone/>
            </a:pPr>
            <a:r>
              <a:rPr lang="en-US" sz="1850" b="1" i="0" kern="120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Product Owner</a:t>
            </a:r>
            <a:endParaRPr lang="en-US" sz="1850" b="0" i="0" kern="1200" dirty="0">
              <a:solidFill>
                <a:schemeClr val="bg1"/>
              </a:solidFill>
              <a:latin typeface="Calibri"/>
              <a:ea typeface="+mn-ea"/>
              <a:cs typeface="Calibri"/>
            </a:endParaRPr>
          </a:p>
          <a:p>
            <a:pPr defTabSz="775854">
              <a:spcBef>
                <a:spcPts val="848"/>
              </a:spcBef>
              <a:buClr>
                <a:srgbClr val="1E5155">
                  <a:lumMod val="40000"/>
                  <a:lumOff val="60000"/>
                </a:srgbClr>
              </a:buClr>
              <a:buFont typeface="Wingdings" charset="2"/>
              <a:buChar char="Ø"/>
            </a:pPr>
            <a:r>
              <a:rPr lang="en-US" sz="1600" b="0" i="0" kern="120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Developing and maintaining product vision and market strategy.</a:t>
            </a:r>
            <a:endParaRPr lang="en-US" dirty="0">
              <a:solidFill>
                <a:schemeClr val="bg1"/>
              </a:solidFill>
              <a:ea typeface="+mn-ea"/>
            </a:endParaRPr>
          </a:p>
          <a:p>
            <a:pPr defTabSz="775854">
              <a:spcBef>
                <a:spcPts val="848"/>
              </a:spcBef>
              <a:buFont typeface="Wingdings" charset="2"/>
              <a:buChar char="Ø"/>
            </a:pPr>
            <a:r>
              <a:rPr lang="en-US" sz="1600" b="0" i="0" kern="120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Ordering and managing the product backlog</a:t>
            </a:r>
          </a:p>
          <a:p>
            <a:pPr defTabSz="775854">
              <a:spcBef>
                <a:spcPts val="848"/>
              </a:spcBef>
              <a:buFont typeface="Wingdings" charset="2"/>
              <a:buChar char="Ø"/>
            </a:pPr>
            <a:r>
              <a:rPr lang="en-US" sz="1600" b="0" i="0" kern="120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Involving stakeholders and end-users in product backlog refinement.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4BA1B-D837-4568-39D2-CEEA7C46E4A2}"/>
              </a:ext>
            </a:extLst>
          </p:cNvPr>
          <p:cNvSpPr txBox="1"/>
          <p:nvPr/>
        </p:nvSpPr>
        <p:spPr>
          <a:xfrm>
            <a:off x="4130727" y="1518141"/>
            <a:ext cx="2941106" cy="40806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75854">
              <a:spcAft>
                <a:spcPts val="519"/>
              </a:spcAft>
            </a:pPr>
            <a:r>
              <a:rPr lang="en-US" sz="1850" b="1" kern="1200" dirty="0">
                <a:solidFill>
                  <a:schemeClr val="bg1"/>
                </a:solidFill>
                <a:latin typeface="Calibri"/>
                <a:ea typeface="+mn-ea"/>
                <a:cs typeface="Calibri" panose="020F0502020204030204"/>
              </a:rPr>
              <a:t>Scrum Master</a:t>
            </a:r>
          </a:p>
          <a:p>
            <a:pPr marL="285750" indent="-285750" defTabSz="775854">
              <a:spcAft>
                <a:spcPts val="519"/>
              </a:spcAft>
              <a:buFont typeface="Wingdings"/>
              <a:buChar char="Ø"/>
            </a:pPr>
            <a:r>
              <a:rPr lang="en-US" sz="1600" kern="1200" dirty="0">
                <a:solidFill>
                  <a:schemeClr val="bg1"/>
                </a:solidFill>
                <a:latin typeface="Calibri"/>
                <a:ea typeface="+mn-ea"/>
                <a:cs typeface="Calibri" panose="020F0502020204030204"/>
              </a:rPr>
              <a:t>Facilitator who sets the stage and provides clear boundaries in which the team can collaborate.</a:t>
            </a:r>
            <a:endParaRPr lang="en-US" sz="1600" b="1" kern="1200" dirty="0">
              <a:solidFill>
                <a:schemeClr val="bg1"/>
              </a:solidFill>
              <a:latin typeface="Calibri"/>
              <a:cs typeface="Calibri" panose="020F0502020204030204"/>
            </a:endParaRPr>
          </a:p>
          <a:p>
            <a:pPr marL="285750" indent="-285750" defTabSz="775854">
              <a:spcAft>
                <a:spcPts val="519"/>
              </a:spcAft>
              <a:buFont typeface="Wingdings"/>
              <a:buChar char="Ø"/>
            </a:pPr>
            <a:r>
              <a:rPr lang="en-US" sz="1600" kern="1200" dirty="0">
                <a:solidFill>
                  <a:schemeClr val="bg1"/>
                </a:solidFill>
                <a:latin typeface="Calibri"/>
                <a:ea typeface="+mn-ea"/>
                <a:cs typeface="Calibri" panose="020F0502020204030204"/>
              </a:rPr>
              <a:t>Coaching and conflict navigator of the </a:t>
            </a:r>
            <a:r>
              <a:rPr lang="en-US" sz="1600" kern="1200">
                <a:solidFill>
                  <a:schemeClr val="bg1"/>
                </a:solidFill>
                <a:latin typeface="Calibri"/>
                <a:ea typeface="+mn-ea"/>
                <a:cs typeface="Calibri" panose="020F0502020204030204"/>
              </a:rPr>
              <a:t>scrum team.</a:t>
            </a:r>
            <a:endParaRPr lang="en-US" sz="1600" b="1" kern="1200" dirty="0">
              <a:solidFill>
                <a:schemeClr val="bg1"/>
              </a:solidFill>
              <a:latin typeface="Calibri"/>
              <a:cs typeface="Calibri" panose="020F0502020204030204"/>
            </a:endParaRPr>
          </a:p>
          <a:p>
            <a:pPr marL="285750" indent="-285750" defTabSz="775854">
              <a:spcAft>
                <a:spcPts val="519"/>
              </a:spcAft>
              <a:buFont typeface="Wingdings"/>
              <a:buChar char="Ø"/>
            </a:pPr>
            <a:r>
              <a:rPr lang="en-US" sz="1600" kern="1200" dirty="0">
                <a:solidFill>
                  <a:schemeClr val="bg1"/>
                </a:solidFill>
                <a:latin typeface="Calibri"/>
                <a:ea typeface="+mn-ea"/>
                <a:cs typeface="Calibri" panose="020F0502020204030204"/>
              </a:rPr>
              <a:t>Mentor and teacher that transfer knowledge to the team.</a:t>
            </a:r>
            <a:endParaRPr lang="en-US" sz="1600" b="1" kern="1200" dirty="0">
              <a:solidFill>
                <a:schemeClr val="bg1"/>
              </a:solidFill>
              <a:latin typeface="Calibri"/>
              <a:cs typeface="Calibri" panose="020F0502020204030204"/>
            </a:endParaRPr>
          </a:p>
          <a:p>
            <a:pPr marL="285750" indent="-285750" defTabSz="775854">
              <a:spcAft>
                <a:spcPts val="519"/>
              </a:spcAft>
              <a:buFont typeface="Wingdings"/>
              <a:buChar char="Ø"/>
            </a:pPr>
            <a:r>
              <a:rPr lang="en-US" sz="1600" kern="1200" dirty="0">
                <a:solidFill>
                  <a:schemeClr val="bg1"/>
                </a:solidFill>
                <a:latin typeface="Calibri"/>
                <a:ea typeface="+mn-ea"/>
                <a:cs typeface="Calibri" panose="020F0502020204030204"/>
              </a:rPr>
              <a:t>Focuses on the needs of the team with the goal of achieving results in line with the organization's values. </a:t>
            </a:r>
            <a:endParaRPr lang="en-US" sz="1600" b="1" dirty="0">
              <a:solidFill>
                <a:schemeClr val="bg1"/>
              </a:solidFill>
              <a:latin typeface="Calibri"/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49B3C-8BA4-5BCC-9AE3-B1D6041433F4}"/>
              </a:ext>
            </a:extLst>
          </p:cNvPr>
          <p:cNvSpPr txBox="1"/>
          <p:nvPr/>
        </p:nvSpPr>
        <p:spPr>
          <a:xfrm>
            <a:off x="8002167" y="3122204"/>
            <a:ext cx="2794282" cy="32778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75854">
              <a:spcAft>
                <a:spcPts val="519"/>
              </a:spcAft>
            </a:pPr>
            <a:r>
              <a:rPr lang="en-US" sz="1850" b="1" kern="1200" dirty="0">
                <a:solidFill>
                  <a:schemeClr val="bg1"/>
                </a:solidFill>
                <a:latin typeface="Calibri"/>
                <a:ea typeface="+mn-ea"/>
                <a:cs typeface="Calibri" panose="020F0502020204030204"/>
              </a:rPr>
              <a:t>The Development Team</a:t>
            </a:r>
          </a:p>
          <a:p>
            <a:pPr marL="285750" indent="-285750" defTabSz="775854">
              <a:spcAft>
                <a:spcPts val="519"/>
              </a:spcAft>
              <a:buFont typeface="Wingdings"/>
              <a:buChar char="Ø"/>
            </a:pPr>
            <a:r>
              <a:rPr lang="en-US" sz="1600" kern="1200" dirty="0">
                <a:solidFill>
                  <a:schemeClr val="bg1"/>
                </a:solidFill>
                <a:latin typeface="Calibri"/>
                <a:ea typeface="+mn-ea"/>
                <a:cs typeface="Calibri" panose="020F0502020204030204"/>
              </a:rPr>
              <a:t>Teams are structured and empowered by the organization to organize and manage their own work. </a:t>
            </a:r>
            <a:endParaRPr lang="en-US" sz="1600" kern="1200" dirty="0">
              <a:solidFill>
                <a:schemeClr val="bg1"/>
              </a:solidFill>
              <a:latin typeface="Century Gothic"/>
              <a:cs typeface="Calibri" panose="020F0502020204030204"/>
            </a:endParaRPr>
          </a:p>
          <a:p>
            <a:pPr marL="285750" indent="-285750" defTabSz="775854">
              <a:spcAft>
                <a:spcPts val="519"/>
              </a:spcAft>
              <a:buFont typeface="Wingdings"/>
              <a:buChar char="Ø"/>
            </a:pPr>
            <a:r>
              <a:rPr lang="en-US" sz="1600" kern="1200" dirty="0">
                <a:solidFill>
                  <a:schemeClr val="bg1"/>
                </a:solidFill>
                <a:latin typeface="Calibri"/>
                <a:ea typeface="+mn-ea"/>
                <a:cs typeface="Calibri" panose="020F0502020204030204"/>
              </a:rPr>
              <a:t>Cross-functional to have all the necessary skills to create the product. </a:t>
            </a:r>
            <a:endParaRPr lang="en-US" sz="1600" kern="1200">
              <a:solidFill>
                <a:schemeClr val="bg1"/>
              </a:solidFill>
              <a:latin typeface="Century Gothic" panose="020B0502020202020204"/>
              <a:cs typeface="Calibri" panose="020F0502020204030204"/>
            </a:endParaRPr>
          </a:p>
          <a:p>
            <a:pPr marL="285750" indent="-285750" defTabSz="775854">
              <a:spcAft>
                <a:spcPts val="519"/>
              </a:spcAft>
              <a:buFont typeface="Wingdings"/>
              <a:buChar char="Ø"/>
            </a:pPr>
            <a:r>
              <a:rPr lang="en-US" sz="1600" kern="1200" dirty="0">
                <a:solidFill>
                  <a:schemeClr val="bg1"/>
                </a:solidFill>
                <a:latin typeface="Calibri"/>
                <a:ea typeface="+mn-ea"/>
                <a:cs typeface="Calibri" panose="020F0502020204030204"/>
              </a:rPr>
              <a:t>Consist of professional ranging from developers to testers. 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76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7B6A2-0D43-101F-2160-BDA76807D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cs typeface="Calibri Light"/>
              </a:rPr>
              <a:t>SDLC of Scrum Agile Approach</a:t>
            </a:r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E49F5D6-99F1-B4AD-9FC3-3EABDC34F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sz="1600" dirty="0">
                <a:latin typeface="Calibri"/>
                <a:cs typeface="Calibri"/>
              </a:rPr>
              <a:t>The SDLC of a Scrum Agile approach consist of sprints or iterations. </a:t>
            </a:r>
          </a:p>
          <a:p>
            <a:pPr>
              <a:buClr>
                <a:srgbClr val="8AD0D6"/>
              </a:buClr>
            </a:pPr>
            <a:r>
              <a:rPr lang="en-US" sz="1600" dirty="0">
                <a:latin typeface="Calibri"/>
                <a:cs typeface="Calibri"/>
              </a:rPr>
              <a:t>Each sprint or iteration involves planning, testing, building, designing, and req analysis. </a:t>
            </a:r>
          </a:p>
          <a:p>
            <a:pPr>
              <a:buClr>
                <a:srgbClr val="8AD0D6"/>
              </a:buClr>
            </a:pPr>
            <a:r>
              <a:rPr lang="en-US" sz="1600" dirty="0">
                <a:latin typeface="Calibri"/>
                <a:cs typeface="Calibri"/>
              </a:rPr>
              <a:t>The product is tested and reviewed at the end of each sprint allowing for adjustments and improvements if needed. </a:t>
            </a:r>
          </a:p>
          <a:p>
            <a:pPr>
              <a:buClr>
                <a:srgbClr val="8AD0D6"/>
              </a:buClr>
            </a:pPr>
            <a:r>
              <a:rPr lang="en-US" sz="1600" dirty="0">
                <a:latin typeface="Calibri"/>
                <a:cs typeface="Calibri"/>
              </a:rPr>
              <a:t>A sprint can consist of a time box of 6-8 weeks involving daily scrum meetings consisting of 15 minute intervals. </a:t>
            </a:r>
          </a:p>
          <a:p>
            <a:pPr>
              <a:buClr>
                <a:srgbClr val="8AD0D6"/>
              </a:buClr>
            </a:pPr>
            <a:r>
              <a:rPr lang="en-US" sz="1600" dirty="0">
                <a:latin typeface="Calibri"/>
                <a:cs typeface="Calibri"/>
              </a:rPr>
              <a:t>Scrum meetings address tasks finished yesterday, tasks to do today, and impediments that need to be resolved. </a:t>
            </a:r>
          </a:p>
        </p:txBody>
      </p:sp>
    </p:spTree>
    <p:extLst>
      <p:ext uri="{BB962C8B-B14F-4D97-AF65-F5344CB8AC3E}">
        <p14:creationId xmlns:p14="http://schemas.microsoft.com/office/powerpoint/2010/main" val="248759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ACDF-45C1-27AB-B449-A8C6D75B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sz="3900">
                <a:solidFill>
                  <a:srgbClr val="EBEBEB"/>
                </a:solidFill>
                <a:cs typeface="Calibri Light"/>
              </a:rPr>
              <a:t>Waterfall Development Approach</a:t>
            </a:r>
            <a:endParaRPr lang="en-US" sz="390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96360-4677-FDA8-E566-A10BD1E5F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8512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Calibri"/>
                <a:cs typeface="Calibri"/>
              </a:rPr>
              <a:t>Best used for short term projects with specific instructions. </a:t>
            </a:r>
          </a:p>
          <a:p>
            <a:pPr>
              <a:buClr>
                <a:srgbClr val="8AD0D6"/>
              </a:buClr>
            </a:pPr>
            <a:r>
              <a:rPr lang="en-US" sz="1600" dirty="0">
                <a:solidFill>
                  <a:srgbClr val="FFFFFF"/>
                </a:solidFill>
                <a:latin typeface="Calibri"/>
                <a:cs typeface="Calibri"/>
              </a:rPr>
              <a:t>Waterfall model consist of analysis, design, implementation, testing, deployment, and maintenance. </a:t>
            </a:r>
          </a:p>
          <a:p>
            <a:pPr>
              <a:buClr>
                <a:srgbClr val="8AD0D6"/>
              </a:buClr>
            </a:pPr>
            <a:r>
              <a:rPr lang="en-US" sz="1600" dirty="0">
                <a:solidFill>
                  <a:srgbClr val="FFFFFF"/>
                </a:solidFill>
                <a:latin typeface="Calibri"/>
                <a:cs typeface="Calibri"/>
              </a:rPr>
              <a:t>Each iteration is done one after another with little to no input from stakeholders or end users. </a:t>
            </a:r>
          </a:p>
          <a:p>
            <a:pPr>
              <a:buClr>
                <a:srgbClr val="8AD0D6"/>
              </a:buClr>
            </a:pPr>
            <a:r>
              <a:rPr lang="en-US" sz="1600" dirty="0">
                <a:solidFill>
                  <a:srgbClr val="FFFFFF"/>
                </a:solidFill>
                <a:latin typeface="Calibri"/>
                <a:cs typeface="Calibri"/>
              </a:rPr>
              <a:t>All requirements of the project is captured and documented very early in the design phase not leaving much room for impediments should they arise. </a:t>
            </a:r>
          </a:p>
          <a:p>
            <a:pPr>
              <a:buClr>
                <a:srgbClr val="8AD0D6"/>
              </a:buClr>
            </a:pPr>
            <a:r>
              <a:rPr lang="en-US" sz="1600" dirty="0">
                <a:solidFill>
                  <a:srgbClr val="FFFFFF"/>
                </a:solidFill>
                <a:latin typeface="Calibri"/>
                <a:cs typeface="Calibri"/>
              </a:rPr>
              <a:t>If an impediment would to arise, it would take a long time to backtrack if at all to resolve the issue. </a:t>
            </a:r>
          </a:p>
          <a:p>
            <a:pPr>
              <a:buClr>
                <a:srgbClr val="8AD0D6"/>
              </a:buClr>
            </a:pPr>
            <a:r>
              <a:rPr lang="en-US" sz="1600" dirty="0">
                <a:solidFill>
                  <a:srgbClr val="FFFFFF"/>
                </a:solidFill>
                <a:latin typeface="Calibri"/>
                <a:cs typeface="Calibri"/>
              </a:rPr>
              <a:t>May require scrapping the project and starting over to meet end-user requirements if the project shifts too far from original design. </a:t>
            </a:r>
          </a:p>
          <a:p>
            <a:pPr>
              <a:buClr>
                <a:srgbClr val="8AD0D6"/>
              </a:buClr>
            </a:pPr>
            <a:endParaRPr lang="en-US" sz="16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aterfalls by lake">
            <a:extLst>
              <a:ext uri="{FF2B5EF4-FFF2-40B4-BE49-F238E27FC236}">
                <a16:creationId xmlns:a16="http://schemas.microsoft.com/office/drawing/2014/main" id="{D9BE9C11-5A11-218C-1649-7A20E347F0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63" r="24100" b="-4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5497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94BC9-8C32-E6B3-ADCB-09144FB0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Factors to Consider when choosing Methods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D874C-4ABD-4055-2B89-61D4B316D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3875948" cy="3259102"/>
          </a:xfrm>
          <a:solidFill>
            <a:schemeClr val="accent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alibri"/>
                <a:cs typeface="Calibri"/>
              </a:rPr>
              <a:t>Agile Methodology</a:t>
            </a: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en-US" sz="1600" dirty="0">
                <a:latin typeface="Calibri"/>
                <a:cs typeface="Calibri"/>
              </a:rPr>
              <a:t>Will the project be long term?</a:t>
            </a:r>
            <a:endParaRPr lang="en-US"/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en-US" sz="1600" dirty="0">
                <a:latin typeface="Calibri"/>
                <a:cs typeface="Calibri"/>
              </a:rPr>
              <a:t>What is the complexity of the project?</a:t>
            </a:r>
            <a:endParaRPr lang="en-US"/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en-US" sz="1600" dirty="0">
                <a:latin typeface="Calibri"/>
                <a:cs typeface="Calibri"/>
              </a:rPr>
              <a:t>What is the size of the team?</a:t>
            </a:r>
            <a:endParaRPr lang="en-US"/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en-US" sz="1600" dirty="0">
                <a:latin typeface="Calibri"/>
                <a:cs typeface="Calibri"/>
              </a:rPr>
              <a:t>Will there be any potential risks with volatility and dependencies. </a:t>
            </a:r>
            <a:endParaRPr lang="en-US" dirty="0"/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en-US" sz="1600" dirty="0">
                <a:latin typeface="Calibri"/>
                <a:cs typeface="Calibri"/>
              </a:rPr>
              <a:t>What is the customer involvement and availability? </a:t>
            </a:r>
            <a:endParaRPr lang="en-US"/>
          </a:p>
          <a:p>
            <a:pPr lvl="1">
              <a:buClr>
                <a:srgbClr val="F7F7F7"/>
              </a:buClr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65D06-A85D-3D75-FCBC-08C1AFD083C2}"/>
              </a:ext>
            </a:extLst>
          </p:cNvPr>
          <p:cNvSpPr txBox="1"/>
          <p:nvPr/>
        </p:nvSpPr>
        <p:spPr>
          <a:xfrm>
            <a:off x="6745110" y="2765778"/>
            <a:ext cx="4214520" cy="32573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alibri"/>
                <a:cs typeface="Calibri"/>
              </a:rPr>
              <a:t>Waterfall Methodology</a:t>
            </a:r>
          </a:p>
          <a:p>
            <a:pPr marL="285750" indent="-285750">
              <a:spcBef>
                <a:spcPts val="1000"/>
              </a:spcBef>
              <a:buFont typeface="Wingdings"/>
              <a:buChar char="Ø"/>
            </a:pPr>
            <a:r>
              <a:rPr lang="en-US" sz="1600" dirty="0">
                <a:latin typeface="Calibri"/>
                <a:cs typeface="Calibri"/>
              </a:rPr>
              <a:t>Will the project be short term and can be done in a 6-8 week period or less?</a:t>
            </a:r>
          </a:p>
          <a:p>
            <a:pPr marL="285750" indent="-285750">
              <a:spcBef>
                <a:spcPts val="1000"/>
              </a:spcBef>
              <a:buFont typeface="Wingdings"/>
              <a:buChar char="Ø"/>
            </a:pPr>
            <a:r>
              <a:rPr lang="en-US" sz="1600" dirty="0">
                <a:latin typeface="Calibri"/>
                <a:cs typeface="Calibri"/>
              </a:rPr>
              <a:t>Is the design of the product clear and simple?</a:t>
            </a:r>
          </a:p>
          <a:p>
            <a:pPr marL="285750" indent="-285750">
              <a:spcBef>
                <a:spcPts val="1000"/>
              </a:spcBef>
              <a:buFont typeface="Wingdings"/>
              <a:buChar char="Ø"/>
            </a:pPr>
            <a:r>
              <a:rPr lang="en-US" sz="1600" dirty="0">
                <a:latin typeface="Calibri"/>
                <a:cs typeface="Calibri"/>
              </a:rPr>
              <a:t>What is the size of the team?</a:t>
            </a:r>
          </a:p>
          <a:p>
            <a:pPr marL="285750" indent="-285750">
              <a:spcBef>
                <a:spcPts val="1000"/>
              </a:spcBef>
              <a:buFont typeface="Wingdings"/>
              <a:buChar char="Ø"/>
            </a:pPr>
            <a:r>
              <a:rPr lang="en-US" sz="1600" dirty="0">
                <a:latin typeface="Calibri"/>
                <a:cs typeface="Calibri"/>
              </a:rPr>
              <a:t>Will there be any potential risks like uncertainty, volatility, and dependencies?</a:t>
            </a:r>
          </a:p>
          <a:p>
            <a:pPr marL="285750" indent="-285750">
              <a:spcBef>
                <a:spcPts val="1000"/>
              </a:spcBef>
              <a:buFont typeface="Wingdings"/>
              <a:buChar char="Ø"/>
            </a:pPr>
            <a:r>
              <a:rPr lang="en-US" sz="1600" dirty="0">
                <a:latin typeface="Calibri"/>
                <a:cs typeface="Calibri"/>
              </a:rPr>
              <a:t>What is the complexity of the project?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97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51364-DBB0-38C5-49ED-988076D7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  <a:cs typeface="Calibri Light"/>
              </a:rPr>
              <a:t>References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6FB61-852C-431E-19EC-C8AF40EC5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Calibri"/>
                <a:cs typeface="Calibri"/>
              </a:rPr>
              <a:t>Overreem</a:t>
            </a:r>
            <a:r>
              <a:rPr lang="en-US" sz="1400" dirty="0">
                <a:latin typeface="Calibri"/>
                <a:cs typeface="Calibri"/>
              </a:rPr>
              <a:t>, Barry. (July 2016). </a:t>
            </a:r>
            <a:r>
              <a:rPr lang="en-US" sz="1400" i="1" dirty="0">
                <a:latin typeface="Calibri"/>
                <a:cs typeface="Calibri"/>
              </a:rPr>
              <a:t>Characteristics of a Great Scrum Team.</a:t>
            </a:r>
            <a:r>
              <a:rPr lang="en-US" sz="1400" dirty="0">
                <a:latin typeface="Calibri"/>
                <a:cs typeface="Calibri"/>
              </a:rPr>
              <a:t> Whitepapers. Scrum.org.</a:t>
            </a:r>
            <a:endParaRPr lang="en-US" sz="1400" dirty="0">
              <a:latin typeface="Calibri"/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sz="1400" dirty="0">
                <a:latin typeface="Calibri"/>
                <a:ea typeface="+mj-lt"/>
                <a:cs typeface="+mj-lt"/>
                <a:hlinkClick r:id="rId2"/>
              </a:rPr>
              <a:t>Characteristics of a Great Scrum Team.pdf (scrumorg-website- prod.s3.amazonaws.com)</a:t>
            </a:r>
            <a:endParaRPr lang="en-US" sz="1400" dirty="0">
              <a:latin typeface="Calibri"/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sz="1400" dirty="0">
                <a:latin typeface="Calibri"/>
                <a:ea typeface="+mj-lt"/>
                <a:cs typeface="+mj-lt"/>
              </a:rPr>
              <a:t>SDLC Learn SDLC. </a:t>
            </a:r>
            <a:r>
              <a:rPr lang="en-US" sz="1400" dirty="0" err="1">
                <a:latin typeface="Calibri"/>
                <a:ea typeface="+mj-lt"/>
                <a:cs typeface="+mj-lt"/>
              </a:rPr>
              <a:t>Tutorialspoint</a:t>
            </a:r>
            <a:r>
              <a:rPr lang="en-US" sz="1400" dirty="0">
                <a:latin typeface="Calibri"/>
                <a:ea typeface="+mj-lt"/>
                <a:cs typeface="+mj-lt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ea typeface="+mj-lt"/>
                <a:cs typeface="+mj-lt"/>
                <a:hlinkClick r:id="rId3"/>
              </a:rPr>
              <a:t>SDLC Tutorial | Tutorialspoint</a:t>
            </a:r>
            <a:endParaRPr lang="en-US"/>
          </a:p>
          <a:p>
            <a:pPr marL="0" indent="0">
              <a:buNone/>
            </a:pPr>
            <a:r>
              <a:rPr lang="en-US" sz="1400" dirty="0">
                <a:latin typeface="Century Gothic"/>
                <a:ea typeface="+mj-lt"/>
                <a:cs typeface="+mj-lt"/>
              </a:rPr>
              <a:t>Cobb. Charles, (2015). </a:t>
            </a:r>
            <a:r>
              <a:rPr lang="en-US" sz="1400" i="1" dirty="0">
                <a:latin typeface="Century Gothic"/>
                <a:ea typeface="+mj-lt"/>
                <a:cs typeface="+mj-lt"/>
              </a:rPr>
              <a:t>The Project Manager's Guide to Mastering Agile: Principles and Practices for an Adaptive Approach.</a:t>
            </a:r>
            <a:endParaRPr lang="en-US" sz="1400" dirty="0">
              <a:latin typeface="Century Gothic"/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sz="1400" dirty="0">
                <a:ea typeface="+mj-lt"/>
                <a:cs typeface="+mj-lt"/>
                <a:hlinkClick r:id="rId4"/>
              </a:rPr>
              <a:t>The Project Manager's Guide to Mastering Agile : Principles and Practices for an Adaptive Approach (snhu.edu)</a:t>
            </a:r>
            <a:endParaRPr lang="en-US"/>
          </a:p>
          <a:p>
            <a:pPr marL="0" indent="0">
              <a:buNone/>
            </a:pPr>
            <a:endParaRPr lang="en-US" sz="1400" dirty="0">
              <a:latin typeface="Calibri"/>
              <a:ea typeface="+mj-lt"/>
              <a:cs typeface="+mj-lt"/>
            </a:endParaRPr>
          </a:p>
          <a:p>
            <a:pPr marL="457200" lvl="1" indent="0">
              <a:buNone/>
            </a:pPr>
            <a:endParaRPr lang="en-US" sz="1400" dirty="0">
              <a:latin typeface="Calibri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4249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Scrum Agile Approach</vt:lpstr>
      <vt:lpstr>Roles on a Scrum-agile Team</vt:lpstr>
      <vt:lpstr>SDLC of Scrum Agile Approach</vt:lpstr>
      <vt:lpstr>Waterfall Development Approach</vt:lpstr>
      <vt:lpstr>Factors to Consider when choosing Methods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455</cp:revision>
  <dcterms:created xsi:type="dcterms:W3CDTF">2023-08-13T23:27:02Z</dcterms:created>
  <dcterms:modified xsi:type="dcterms:W3CDTF">2023-08-14T00:58:31Z</dcterms:modified>
</cp:coreProperties>
</file>