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6" r:id="rId2"/>
    <p:sldId id="266" r:id="rId3"/>
    <p:sldId id="264" r:id="rId4"/>
    <p:sldId id="258" r:id="rId5"/>
    <p:sldId id="273" r:id="rId6"/>
    <p:sldId id="260" r:id="rId7"/>
    <p:sldId id="261" r:id="rId8"/>
    <p:sldId id="257" r:id="rId9"/>
    <p:sldId id="265" r:id="rId10"/>
    <p:sldId id="268" r:id="rId11"/>
    <p:sldId id="267" r:id="rId12"/>
    <p:sldId id="269" r:id="rId13"/>
    <p:sldId id="270" r:id="rId14"/>
    <p:sldId id="271" r:id="rId15"/>
    <p:sldId id="272"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2814" y="-10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888C44-B9A5-4CDB-AC6B-EE3AD53ED5D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D488E38-712F-4BC1-AF9D-3D4B72237C6D}">
      <dgm:prSet phldrT="[Text]"/>
      <dgm:spPr/>
      <dgm:t>
        <a:bodyPr/>
        <a:lstStyle/>
        <a:p>
          <a:r>
            <a:rPr lang="en-US"/>
            <a:t>CED Plan Efforts</a:t>
          </a:r>
        </a:p>
      </dgm:t>
    </dgm:pt>
    <dgm:pt modelId="{F27CB59B-8566-4008-852F-5859A29F4982}" type="parTrans" cxnId="{8D9101C8-B3DD-483E-87B5-631E5222A613}">
      <dgm:prSet/>
      <dgm:spPr/>
      <dgm:t>
        <a:bodyPr/>
        <a:lstStyle/>
        <a:p>
          <a:endParaRPr lang="en-US"/>
        </a:p>
      </dgm:t>
    </dgm:pt>
    <dgm:pt modelId="{0A067137-D662-4610-BFCA-31E7876C3143}" type="sibTrans" cxnId="{8D9101C8-B3DD-483E-87B5-631E5222A613}">
      <dgm:prSet/>
      <dgm:spPr/>
      <dgm:t>
        <a:bodyPr/>
        <a:lstStyle/>
        <a:p>
          <a:endParaRPr lang="en-US"/>
        </a:p>
      </dgm:t>
    </dgm:pt>
    <dgm:pt modelId="{A259A24C-80B7-4261-A176-CB1C88CA6A19}">
      <dgm:prSet phldrT="[Text]"/>
      <dgm:spPr/>
      <dgm:t>
        <a:bodyPr/>
        <a:lstStyle/>
        <a:p>
          <a:r>
            <a:rPr lang="en-US"/>
            <a:t>Regulatory Plans	</a:t>
          </a:r>
        </a:p>
      </dgm:t>
    </dgm:pt>
    <dgm:pt modelId="{DD28087D-79EB-481D-B276-81CEFFC41717}" type="parTrans" cxnId="{99F09485-EA0C-4222-B104-83B4957635A4}">
      <dgm:prSet/>
      <dgm:spPr/>
      <dgm:t>
        <a:bodyPr/>
        <a:lstStyle/>
        <a:p>
          <a:endParaRPr lang="en-US"/>
        </a:p>
      </dgm:t>
    </dgm:pt>
    <dgm:pt modelId="{D58085E1-4220-4752-8D97-071929DF6F0A}" type="sibTrans" cxnId="{99F09485-EA0C-4222-B104-83B4957635A4}">
      <dgm:prSet/>
      <dgm:spPr/>
      <dgm:t>
        <a:bodyPr/>
        <a:lstStyle/>
        <a:p>
          <a:endParaRPr lang="en-US"/>
        </a:p>
      </dgm:t>
    </dgm:pt>
    <dgm:pt modelId="{7C8776AA-7F7A-4CB5-8EF5-A9F415B408D8}">
      <dgm:prSet phldrT="[Text]"/>
      <dgm:spPr/>
      <dgm:t>
        <a:bodyPr/>
        <a:lstStyle/>
        <a:p>
          <a:r>
            <a:rPr lang="en-US"/>
            <a:t>Incentive-based Plans</a:t>
          </a:r>
        </a:p>
      </dgm:t>
    </dgm:pt>
    <dgm:pt modelId="{21659AB1-AB39-4176-B034-EF7EAC3D102E}" type="parTrans" cxnId="{F92D3938-074D-4B80-83D6-EAD21F37D200}">
      <dgm:prSet/>
      <dgm:spPr/>
      <dgm:t>
        <a:bodyPr/>
        <a:lstStyle/>
        <a:p>
          <a:endParaRPr lang="en-US"/>
        </a:p>
      </dgm:t>
    </dgm:pt>
    <dgm:pt modelId="{FDD67119-89C1-42FE-9DCA-3ED5C77D251C}" type="sibTrans" cxnId="{F92D3938-074D-4B80-83D6-EAD21F37D200}">
      <dgm:prSet/>
      <dgm:spPr/>
      <dgm:t>
        <a:bodyPr/>
        <a:lstStyle/>
        <a:p>
          <a:endParaRPr lang="en-US"/>
        </a:p>
      </dgm:t>
    </dgm:pt>
    <dgm:pt modelId="{92F179D1-5BC4-4D27-854E-8D6349009DE7}">
      <dgm:prSet phldrT="[Text]"/>
      <dgm:spPr/>
      <dgm:t>
        <a:bodyPr/>
        <a:lstStyle/>
        <a:p>
          <a:r>
            <a:rPr lang="en-US"/>
            <a:t>Fire Suppression Plans</a:t>
          </a:r>
        </a:p>
      </dgm:t>
    </dgm:pt>
    <dgm:pt modelId="{8CC9C48D-9A2B-474F-B34A-9A3B104D14B1}" type="parTrans" cxnId="{B2A3768E-38FE-4319-973C-7ADE878C4EEF}">
      <dgm:prSet/>
      <dgm:spPr/>
      <dgm:t>
        <a:bodyPr/>
        <a:lstStyle/>
        <a:p>
          <a:endParaRPr lang="en-US"/>
        </a:p>
      </dgm:t>
    </dgm:pt>
    <dgm:pt modelId="{44C9C19B-7749-4429-BA77-6D4608EF47EF}" type="sibTrans" cxnId="{B2A3768E-38FE-4319-973C-7ADE878C4EEF}">
      <dgm:prSet/>
      <dgm:spPr/>
      <dgm:t>
        <a:bodyPr/>
        <a:lstStyle/>
        <a:p>
          <a:endParaRPr lang="en-US"/>
        </a:p>
      </dgm:t>
    </dgm:pt>
    <dgm:pt modelId="{A58578C6-419E-4BB3-99E9-1EF7A8A32AD1}" type="pres">
      <dgm:prSet presAssocID="{65888C44-B9A5-4CDB-AC6B-EE3AD53ED5DD}" presName="hierChild1" presStyleCnt="0">
        <dgm:presLayoutVars>
          <dgm:chPref val="1"/>
          <dgm:dir/>
          <dgm:animOne val="branch"/>
          <dgm:animLvl val="lvl"/>
          <dgm:resizeHandles/>
        </dgm:presLayoutVars>
      </dgm:prSet>
      <dgm:spPr/>
      <dgm:t>
        <a:bodyPr/>
        <a:lstStyle/>
        <a:p>
          <a:endParaRPr lang="en-US"/>
        </a:p>
      </dgm:t>
    </dgm:pt>
    <dgm:pt modelId="{5C2031BB-6BB4-4773-B5E8-6736CFA2CB3B}" type="pres">
      <dgm:prSet presAssocID="{ED488E38-712F-4BC1-AF9D-3D4B72237C6D}" presName="hierRoot1" presStyleCnt="0"/>
      <dgm:spPr/>
    </dgm:pt>
    <dgm:pt modelId="{5A41519F-DDA7-44E9-97BA-9BC5A52D2CB1}" type="pres">
      <dgm:prSet presAssocID="{ED488E38-712F-4BC1-AF9D-3D4B72237C6D}" presName="composite" presStyleCnt="0"/>
      <dgm:spPr/>
    </dgm:pt>
    <dgm:pt modelId="{328FE884-1BBB-478D-AA53-D31FC332D66B}" type="pres">
      <dgm:prSet presAssocID="{ED488E38-712F-4BC1-AF9D-3D4B72237C6D}" presName="background" presStyleLbl="node0" presStyleIdx="0" presStyleCnt="1"/>
      <dgm:spPr/>
    </dgm:pt>
    <dgm:pt modelId="{79AA2BFA-29FE-4859-9CB6-80004E834237}" type="pres">
      <dgm:prSet presAssocID="{ED488E38-712F-4BC1-AF9D-3D4B72237C6D}" presName="text" presStyleLbl="fgAcc0" presStyleIdx="0" presStyleCnt="1">
        <dgm:presLayoutVars>
          <dgm:chPref val="3"/>
        </dgm:presLayoutVars>
      </dgm:prSet>
      <dgm:spPr/>
      <dgm:t>
        <a:bodyPr/>
        <a:lstStyle/>
        <a:p>
          <a:endParaRPr lang="en-US"/>
        </a:p>
      </dgm:t>
    </dgm:pt>
    <dgm:pt modelId="{D0F373B0-64F0-4381-B683-F5FB15539EE8}" type="pres">
      <dgm:prSet presAssocID="{ED488E38-712F-4BC1-AF9D-3D4B72237C6D}" presName="hierChild2" presStyleCnt="0"/>
      <dgm:spPr/>
    </dgm:pt>
    <dgm:pt modelId="{6B3ECE55-2975-4AA0-B26E-BC7185F61B29}" type="pres">
      <dgm:prSet presAssocID="{DD28087D-79EB-481D-B276-81CEFFC41717}" presName="Name10" presStyleLbl="parChTrans1D2" presStyleIdx="0" presStyleCnt="3"/>
      <dgm:spPr/>
      <dgm:t>
        <a:bodyPr/>
        <a:lstStyle/>
        <a:p>
          <a:endParaRPr lang="en-US"/>
        </a:p>
      </dgm:t>
    </dgm:pt>
    <dgm:pt modelId="{10B9DCE2-7E5F-4DDC-94E8-8A14BA64EB80}" type="pres">
      <dgm:prSet presAssocID="{A259A24C-80B7-4261-A176-CB1C88CA6A19}" presName="hierRoot2" presStyleCnt="0"/>
      <dgm:spPr/>
    </dgm:pt>
    <dgm:pt modelId="{4B44EC3D-0736-4117-B714-28F979EB42A3}" type="pres">
      <dgm:prSet presAssocID="{A259A24C-80B7-4261-A176-CB1C88CA6A19}" presName="composite2" presStyleCnt="0"/>
      <dgm:spPr/>
    </dgm:pt>
    <dgm:pt modelId="{8B2A8A5A-0B24-4EF6-93A1-4651D2EFCB26}" type="pres">
      <dgm:prSet presAssocID="{A259A24C-80B7-4261-A176-CB1C88CA6A19}" presName="background2" presStyleLbl="node2" presStyleIdx="0" presStyleCnt="3"/>
      <dgm:spPr/>
    </dgm:pt>
    <dgm:pt modelId="{27B75008-E2E4-4452-B0B9-ED01804BA54A}" type="pres">
      <dgm:prSet presAssocID="{A259A24C-80B7-4261-A176-CB1C88CA6A19}" presName="text2" presStyleLbl="fgAcc2" presStyleIdx="0" presStyleCnt="3">
        <dgm:presLayoutVars>
          <dgm:chPref val="3"/>
        </dgm:presLayoutVars>
      </dgm:prSet>
      <dgm:spPr/>
      <dgm:t>
        <a:bodyPr/>
        <a:lstStyle/>
        <a:p>
          <a:endParaRPr lang="en-US"/>
        </a:p>
      </dgm:t>
    </dgm:pt>
    <dgm:pt modelId="{3150B1D5-BC68-41CA-A0A7-4075B49445CC}" type="pres">
      <dgm:prSet presAssocID="{A259A24C-80B7-4261-A176-CB1C88CA6A19}" presName="hierChild3" presStyleCnt="0"/>
      <dgm:spPr/>
    </dgm:pt>
    <dgm:pt modelId="{A1A98DA3-3B26-4406-BC31-CD8652F1EB23}" type="pres">
      <dgm:prSet presAssocID="{21659AB1-AB39-4176-B034-EF7EAC3D102E}" presName="Name10" presStyleLbl="parChTrans1D2" presStyleIdx="1" presStyleCnt="3"/>
      <dgm:spPr/>
      <dgm:t>
        <a:bodyPr/>
        <a:lstStyle/>
        <a:p>
          <a:endParaRPr lang="en-US"/>
        </a:p>
      </dgm:t>
    </dgm:pt>
    <dgm:pt modelId="{B7F5686D-2C1E-4097-823E-8339ED521C10}" type="pres">
      <dgm:prSet presAssocID="{7C8776AA-7F7A-4CB5-8EF5-A9F415B408D8}" presName="hierRoot2" presStyleCnt="0"/>
      <dgm:spPr/>
    </dgm:pt>
    <dgm:pt modelId="{B83864BE-18F8-4B0C-8D2E-4D23EBCDCE65}" type="pres">
      <dgm:prSet presAssocID="{7C8776AA-7F7A-4CB5-8EF5-A9F415B408D8}" presName="composite2" presStyleCnt="0"/>
      <dgm:spPr/>
    </dgm:pt>
    <dgm:pt modelId="{FD137CB8-A39F-4ED7-9CFF-9C340CE3DC34}" type="pres">
      <dgm:prSet presAssocID="{7C8776AA-7F7A-4CB5-8EF5-A9F415B408D8}" presName="background2" presStyleLbl="node2" presStyleIdx="1" presStyleCnt="3"/>
      <dgm:spPr/>
    </dgm:pt>
    <dgm:pt modelId="{036F9C62-A7A1-48B6-88DA-946E8F42AB1D}" type="pres">
      <dgm:prSet presAssocID="{7C8776AA-7F7A-4CB5-8EF5-A9F415B408D8}" presName="text2" presStyleLbl="fgAcc2" presStyleIdx="1" presStyleCnt="3">
        <dgm:presLayoutVars>
          <dgm:chPref val="3"/>
        </dgm:presLayoutVars>
      </dgm:prSet>
      <dgm:spPr/>
      <dgm:t>
        <a:bodyPr/>
        <a:lstStyle/>
        <a:p>
          <a:endParaRPr lang="en-US"/>
        </a:p>
      </dgm:t>
    </dgm:pt>
    <dgm:pt modelId="{DE1AA7A9-B63A-4A85-B957-7381B4AF7CA5}" type="pres">
      <dgm:prSet presAssocID="{7C8776AA-7F7A-4CB5-8EF5-A9F415B408D8}" presName="hierChild3" presStyleCnt="0"/>
      <dgm:spPr/>
    </dgm:pt>
    <dgm:pt modelId="{A9BD61B6-BD42-477F-9488-804648FAFDF4}" type="pres">
      <dgm:prSet presAssocID="{8CC9C48D-9A2B-474F-B34A-9A3B104D14B1}" presName="Name10" presStyleLbl="parChTrans1D2" presStyleIdx="2" presStyleCnt="3"/>
      <dgm:spPr/>
      <dgm:t>
        <a:bodyPr/>
        <a:lstStyle/>
        <a:p>
          <a:endParaRPr lang="en-US"/>
        </a:p>
      </dgm:t>
    </dgm:pt>
    <dgm:pt modelId="{C8113CEA-EAF0-4557-83DF-379F30F38284}" type="pres">
      <dgm:prSet presAssocID="{92F179D1-5BC4-4D27-854E-8D6349009DE7}" presName="hierRoot2" presStyleCnt="0"/>
      <dgm:spPr/>
    </dgm:pt>
    <dgm:pt modelId="{92AAEC06-322A-4A91-A343-4BB99A6726C6}" type="pres">
      <dgm:prSet presAssocID="{92F179D1-5BC4-4D27-854E-8D6349009DE7}" presName="composite2" presStyleCnt="0"/>
      <dgm:spPr/>
    </dgm:pt>
    <dgm:pt modelId="{30735410-9F9A-4C0B-A705-713FB5064BBA}" type="pres">
      <dgm:prSet presAssocID="{92F179D1-5BC4-4D27-854E-8D6349009DE7}" presName="background2" presStyleLbl="node2" presStyleIdx="2" presStyleCnt="3"/>
      <dgm:spPr/>
    </dgm:pt>
    <dgm:pt modelId="{7DE69D8E-4F85-4589-8D88-153DA4FB00A8}" type="pres">
      <dgm:prSet presAssocID="{92F179D1-5BC4-4D27-854E-8D6349009DE7}" presName="text2" presStyleLbl="fgAcc2" presStyleIdx="2" presStyleCnt="3">
        <dgm:presLayoutVars>
          <dgm:chPref val="3"/>
        </dgm:presLayoutVars>
      </dgm:prSet>
      <dgm:spPr/>
      <dgm:t>
        <a:bodyPr/>
        <a:lstStyle/>
        <a:p>
          <a:endParaRPr lang="en-US"/>
        </a:p>
      </dgm:t>
    </dgm:pt>
    <dgm:pt modelId="{DC82DA77-C255-4845-A372-D47B03368A89}" type="pres">
      <dgm:prSet presAssocID="{92F179D1-5BC4-4D27-854E-8D6349009DE7}" presName="hierChild3" presStyleCnt="0"/>
      <dgm:spPr/>
    </dgm:pt>
  </dgm:ptLst>
  <dgm:cxnLst>
    <dgm:cxn modelId="{99F09485-EA0C-4222-B104-83B4957635A4}" srcId="{ED488E38-712F-4BC1-AF9D-3D4B72237C6D}" destId="{A259A24C-80B7-4261-A176-CB1C88CA6A19}" srcOrd="0" destOrd="0" parTransId="{DD28087D-79EB-481D-B276-81CEFFC41717}" sibTransId="{D58085E1-4220-4752-8D97-071929DF6F0A}"/>
    <dgm:cxn modelId="{C0436F00-6F5A-414B-A637-3E38A025BFFE}" type="presOf" srcId="{A259A24C-80B7-4261-A176-CB1C88CA6A19}" destId="{27B75008-E2E4-4452-B0B9-ED01804BA54A}" srcOrd="0" destOrd="0" presId="urn:microsoft.com/office/officeart/2005/8/layout/hierarchy1"/>
    <dgm:cxn modelId="{2DA2B90B-C89A-4A20-B0AC-12329BBB6A4D}" type="presOf" srcId="{DD28087D-79EB-481D-B276-81CEFFC41717}" destId="{6B3ECE55-2975-4AA0-B26E-BC7185F61B29}" srcOrd="0" destOrd="0" presId="urn:microsoft.com/office/officeart/2005/8/layout/hierarchy1"/>
    <dgm:cxn modelId="{9A31F5A7-E1B4-4153-B27F-2D3C5A677648}" type="presOf" srcId="{7C8776AA-7F7A-4CB5-8EF5-A9F415B408D8}" destId="{036F9C62-A7A1-48B6-88DA-946E8F42AB1D}" srcOrd="0" destOrd="0" presId="urn:microsoft.com/office/officeart/2005/8/layout/hierarchy1"/>
    <dgm:cxn modelId="{43143494-D82E-4DC4-B80C-F32E67E98A4E}" type="presOf" srcId="{8CC9C48D-9A2B-474F-B34A-9A3B104D14B1}" destId="{A9BD61B6-BD42-477F-9488-804648FAFDF4}" srcOrd="0" destOrd="0" presId="urn:microsoft.com/office/officeart/2005/8/layout/hierarchy1"/>
    <dgm:cxn modelId="{F92D3938-074D-4B80-83D6-EAD21F37D200}" srcId="{ED488E38-712F-4BC1-AF9D-3D4B72237C6D}" destId="{7C8776AA-7F7A-4CB5-8EF5-A9F415B408D8}" srcOrd="1" destOrd="0" parTransId="{21659AB1-AB39-4176-B034-EF7EAC3D102E}" sibTransId="{FDD67119-89C1-42FE-9DCA-3ED5C77D251C}"/>
    <dgm:cxn modelId="{952CC187-1798-4FE6-AB80-39C283B02C5E}" type="presOf" srcId="{ED488E38-712F-4BC1-AF9D-3D4B72237C6D}" destId="{79AA2BFA-29FE-4859-9CB6-80004E834237}" srcOrd="0" destOrd="0" presId="urn:microsoft.com/office/officeart/2005/8/layout/hierarchy1"/>
    <dgm:cxn modelId="{120A4AEB-FE2A-45C6-8E91-B5394714BF58}" type="presOf" srcId="{65888C44-B9A5-4CDB-AC6B-EE3AD53ED5DD}" destId="{A58578C6-419E-4BB3-99E9-1EF7A8A32AD1}" srcOrd="0" destOrd="0" presId="urn:microsoft.com/office/officeart/2005/8/layout/hierarchy1"/>
    <dgm:cxn modelId="{B2A3768E-38FE-4319-973C-7ADE878C4EEF}" srcId="{ED488E38-712F-4BC1-AF9D-3D4B72237C6D}" destId="{92F179D1-5BC4-4D27-854E-8D6349009DE7}" srcOrd="2" destOrd="0" parTransId="{8CC9C48D-9A2B-474F-B34A-9A3B104D14B1}" sibTransId="{44C9C19B-7749-4429-BA77-6D4608EF47EF}"/>
    <dgm:cxn modelId="{8D9101C8-B3DD-483E-87B5-631E5222A613}" srcId="{65888C44-B9A5-4CDB-AC6B-EE3AD53ED5DD}" destId="{ED488E38-712F-4BC1-AF9D-3D4B72237C6D}" srcOrd="0" destOrd="0" parTransId="{F27CB59B-8566-4008-852F-5859A29F4982}" sibTransId="{0A067137-D662-4610-BFCA-31E7876C3143}"/>
    <dgm:cxn modelId="{49488AB4-5D57-4F1C-82D4-8ADF88A2C727}" type="presOf" srcId="{92F179D1-5BC4-4D27-854E-8D6349009DE7}" destId="{7DE69D8E-4F85-4589-8D88-153DA4FB00A8}" srcOrd="0" destOrd="0" presId="urn:microsoft.com/office/officeart/2005/8/layout/hierarchy1"/>
    <dgm:cxn modelId="{0AE93192-F46B-406F-8C32-2402F0714BAF}" type="presOf" srcId="{21659AB1-AB39-4176-B034-EF7EAC3D102E}" destId="{A1A98DA3-3B26-4406-BC31-CD8652F1EB23}" srcOrd="0" destOrd="0" presId="urn:microsoft.com/office/officeart/2005/8/layout/hierarchy1"/>
    <dgm:cxn modelId="{C69BBA99-D8FE-47DE-8E32-75F9FE7B7A32}" type="presParOf" srcId="{A58578C6-419E-4BB3-99E9-1EF7A8A32AD1}" destId="{5C2031BB-6BB4-4773-B5E8-6736CFA2CB3B}" srcOrd="0" destOrd="0" presId="urn:microsoft.com/office/officeart/2005/8/layout/hierarchy1"/>
    <dgm:cxn modelId="{D5450AE9-F136-41A3-A245-2A784E55E5B4}" type="presParOf" srcId="{5C2031BB-6BB4-4773-B5E8-6736CFA2CB3B}" destId="{5A41519F-DDA7-44E9-97BA-9BC5A52D2CB1}" srcOrd="0" destOrd="0" presId="urn:microsoft.com/office/officeart/2005/8/layout/hierarchy1"/>
    <dgm:cxn modelId="{FF037999-1C68-4438-BAE5-7BAE6BBA9CD5}" type="presParOf" srcId="{5A41519F-DDA7-44E9-97BA-9BC5A52D2CB1}" destId="{328FE884-1BBB-478D-AA53-D31FC332D66B}" srcOrd="0" destOrd="0" presId="urn:microsoft.com/office/officeart/2005/8/layout/hierarchy1"/>
    <dgm:cxn modelId="{EA28F515-EC90-4E29-ACEF-6AA006771E5F}" type="presParOf" srcId="{5A41519F-DDA7-44E9-97BA-9BC5A52D2CB1}" destId="{79AA2BFA-29FE-4859-9CB6-80004E834237}" srcOrd="1" destOrd="0" presId="urn:microsoft.com/office/officeart/2005/8/layout/hierarchy1"/>
    <dgm:cxn modelId="{A71FEBD0-4170-494D-80E7-C83DD9033854}" type="presParOf" srcId="{5C2031BB-6BB4-4773-B5E8-6736CFA2CB3B}" destId="{D0F373B0-64F0-4381-B683-F5FB15539EE8}" srcOrd="1" destOrd="0" presId="urn:microsoft.com/office/officeart/2005/8/layout/hierarchy1"/>
    <dgm:cxn modelId="{A9503EF0-25B3-40F3-96AE-CDE7AAC6B744}" type="presParOf" srcId="{D0F373B0-64F0-4381-B683-F5FB15539EE8}" destId="{6B3ECE55-2975-4AA0-B26E-BC7185F61B29}" srcOrd="0" destOrd="0" presId="urn:microsoft.com/office/officeart/2005/8/layout/hierarchy1"/>
    <dgm:cxn modelId="{2DF4632D-E21A-4596-A416-BE7E42C933E0}" type="presParOf" srcId="{D0F373B0-64F0-4381-B683-F5FB15539EE8}" destId="{10B9DCE2-7E5F-4DDC-94E8-8A14BA64EB80}" srcOrd="1" destOrd="0" presId="urn:microsoft.com/office/officeart/2005/8/layout/hierarchy1"/>
    <dgm:cxn modelId="{5B039CC2-AE5D-4054-B1BC-7F9E3E7E9F3F}" type="presParOf" srcId="{10B9DCE2-7E5F-4DDC-94E8-8A14BA64EB80}" destId="{4B44EC3D-0736-4117-B714-28F979EB42A3}" srcOrd="0" destOrd="0" presId="urn:microsoft.com/office/officeart/2005/8/layout/hierarchy1"/>
    <dgm:cxn modelId="{C18395DD-82BC-466A-B9EE-457311DFFAFF}" type="presParOf" srcId="{4B44EC3D-0736-4117-B714-28F979EB42A3}" destId="{8B2A8A5A-0B24-4EF6-93A1-4651D2EFCB26}" srcOrd="0" destOrd="0" presId="urn:microsoft.com/office/officeart/2005/8/layout/hierarchy1"/>
    <dgm:cxn modelId="{8C081974-9958-47EE-827F-427D239EDDCF}" type="presParOf" srcId="{4B44EC3D-0736-4117-B714-28F979EB42A3}" destId="{27B75008-E2E4-4452-B0B9-ED01804BA54A}" srcOrd="1" destOrd="0" presId="urn:microsoft.com/office/officeart/2005/8/layout/hierarchy1"/>
    <dgm:cxn modelId="{4ED3C662-F9AE-4AFE-93B4-5E09C6EB075E}" type="presParOf" srcId="{10B9DCE2-7E5F-4DDC-94E8-8A14BA64EB80}" destId="{3150B1D5-BC68-41CA-A0A7-4075B49445CC}" srcOrd="1" destOrd="0" presId="urn:microsoft.com/office/officeart/2005/8/layout/hierarchy1"/>
    <dgm:cxn modelId="{45F74881-27E1-4FA0-B560-E3355F9B08A9}" type="presParOf" srcId="{D0F373B0-64F0-4381-B683-F5FB15539EE8}" destId="{A1A98DA3-3B26-4406-BC31-CD8652F1EB23}" srcOrd="2" destOrd="0" presId="urn:microsoft.com/office/officeart/2005/8/layout/hierarchy1"/>
    <dgm:cxn modelId="{B7BA4D21-043D-486A-B670-312E50113E96}" type="presParOf" srcId="{D0F373B0-64F0-4381-B683-F5FB15539EE8}" destId="{B7F5686D-2C1E-4097-823E-8339ED521C10}" srcOrd="3" destOrd="0" presId="urn:microsoft.com/office/officeart/2005/8/layout/hierarchy1"/>
    <dgm:cxn modelId="{B73EA33F-4C75-4B94-A1E5-8FB69AF4B97F}" type="presParOf" srcId="{B7F5686D-2C1E-4097-823E-8339ED521C10}" destId="{B83864BE-18F8-4B0C-8D2E-4D23EBCDCE65}" srcOrd="0" destOrd="0" presId="urn:microsoft.com/office/officeart/2005/8/layout/hierarchy1"/>
    <dgm:cxn modelId="{90CEC448-5C35-47A4-BA93-B24FC08D8C93}" type="presParOf" srcId="{B83864BE-18F8-4B0C-8D2E-4D23EBCDCE65}" destId="{FD137CB8-A39F-4ED7-9CFF-9C340CE3DC34}" srcOrd="0" destOrd="0" presId="urn:microsoft.com/office/officeart/2005/8/layout/hierarchy1"/>
    <dgm:cxn modelId="{0E4E1FB9-B65A-4656-B005-FB808AD46B67}" type="presParOf" srcId="{B83864BE-18F8-4B0C-8D2E-4D23EBCDCE65}" destId="{036F9C62-A7A1-48B6-88DA-946E8F42AB1D}" srcOrd="1" destOrd="0" presId="urn:microsoft.com/office/officeart/2005/8/layout/hierarchy1"/>
    <dgm:cxn modelId="{E9400569-C2A8-4302-B232-CE64821F507A}" type="presParOf" srcId="{B7F5686D-2C1E-4097-823E-8339ED521C10}" destId="{DE1AA7A9-B63A-4A85-B957-7381B4AF7CA5}" srcOrd="1" destOrd="0" presId="urn:microsoft.com/office/officeart/2005/8/layout/hierarchy1"/>
    <dgm:cxn modelId="{7EBCD3E6-7D5E-48F5-A20C-39FB7F559A44}" type="presParOf" srcId="{D0F373B0-64F0-4381-B683-F5FB15539EE8}" destId="{A9BD61B6-BD42-477F-9488-804648FAFDF4}" srcOrd="4" destOrd="0" presId="urn:microsoft.com/office/officeart/2005/8/layout/hierarchy1"/>
    <dgm:cxn modelId="{A59BE70E-73C4-42BE-A6D6-54BEB4677469}" type="presParOf" srcId="{D0F373B0-64F0-4381-B683-F5FB15539EE8}" destId="{C8113CEA-EAF0-4557-83DF-379F30F38284}" srcOrd="5" destOrd="0" presId="urn:microsoft.com/office/officeart/2005/8/layout/hierarchy1"/>
    <dgm:cxn modelId="{9ECA5AAB-86CE-4B71-A95F-2277369B00AB}" type="presParOf" srcId="{C8113CEA-EAF0-4557-83DF-379F30F38284}" destId="{92AAEC06-322A-4A91-A343-4BB99A6726C6}" srcOrd="0" destOrd="0" presId="urn:microsoft.com/office/officeart/2005/8/layout/hierarchy1"/>
    <dgm:cxn modelId="{6F813A85-94A0-48AA-9A86-DA56037F9EA6}" type="presParOf" srcId="{92AAEC06-322A-4A91-A343-4BB99A6726C6}" destId="{30735410-9F9A-4C0B-A705-713FB5064BBA}" srcOrd="0" destOrd="0" presId="urn:microsoft.com/office/officeart/2005/8/layout/hierarchy1"/>
    <dgm:cxn modelId="{4DF89E5A-8526-48EB-A601-66D46AB7D974}" type="presParOf" srcId="{92AAEC06-322A-4A91-A343-4BB99A6726C6}" destId="{7DE69D8E-4F85-4589-8D88-153DA4FB00A8}" srcOrd="1" destOrd="0" presId="urn:microsoft.com/office/officeart/2005/8/layout/hierarchy1"/>
    <dgm:cxn modelId="{718AFD3A-C99A-4CEC-B20F-FCF034A6BEDF}" type="presParOf" srcId="{C8113CEA-EAF0-4557-83DF-379F30F38284}" destId="{DC82DA77-C255-4845-A372-D47B03368A8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D61B6-BD42-477F-9488-804648FAFDF4}">
      <dsp:nvSpPr>
        <dsp:cNvPr id="0" name=""/>
        <dsp:cNvSpPr/>
      </dsp:nvSpPr>
      <dsp:spPr>
        <a:xfrm>
          <a:off x="3690937" y="1975544"/>
          <a:ext cx="2619374" cy="623292"/>
        </a:xfrm>
        <a:custGeom>
          <a:avLst/>
          <a:gdLst/>
          <a:ahLst/>
          <a:cxnLst/>
          <a:rect l="0" t="0" r="0" b="0"/>
          <a:pathLst>
            <a:path>
              <a:moveTo>
                <a:pt x="0" y="0"/>
              </a:moveTo>
              <a:lnTo>
                <a:pt x="0" y="424755"/>
              </a:lnTo>
              <a:lnTo>
                <a:pt x="2619374" y="424755"/>
              </a:lnTo>
              <a:lnTo>
                <a:pt x="2619374" y="6232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A98DA3-3B26-4406-BC31-CD8652F1EB23}">
      <dsp:nvSpPr>
        <dsp:cNvPr id="0" name=""/>
        <dsp:cNvSpPr/>
      </dsp:nvSpPr>
      <dsp:spPr>
        <a:xfrm>
          <a:off x="3645217" y="1975544"/>
          <a:ext cx="91440" cy="623292"/>
        </a:xfrm>
        <a:custGeom>
          <a:avLst/>
          <a:gdLst/>
          <a:ahLst/>
          <a:cxnLst/>
          <a:rect l="0" t="0" r="0" b="0"/>
          <a:pathLst>
            <a:path>
              <a:moveTo>
                <a:pt x="45720" y="0"/>
              </a:moveTo>
              <a:lnTo>
                <a:pt x="45720" y="6232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3ECE55-2975-4AA0-B26E-BC7185F61B29}">
      <dsp:nvSpPr>
        <dsp:cNvPr id="0" name=""/>
        <dsp:cNvSpPr/>
      </dsp:nvSpPr>
      <dsp:spPr>
        <a:xfrm>
          <a:off x="1071562" y="1975544"/>
          <a:ext cx="2619374" cy="623292"/>
        </a:xfrm>
        <a:custGeom>
          <a:avLst/>
          <a:gdLst/>
          <a:ahLst/>
          <a:cxnLst/>
          <a:rect l="0" t="0" r="0" b="0"/>
          <a:pathLst>
            <a:path>
              <a:moveTo>
                <a:pt x="2619374" y="0"/>
              </a:moveTo>
              <a:lnTo>
                <a:pt x="2619374" y="424755"/>
              </a:lnTo>
              <a:lnTo>
                <a:pt x="0" y="424755"/>
              </a:lnTo>
              <a:lnTo>
                <a:pt x="0" y="6232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8FE884-1BBB-478D-AA53-D31FC332D66B}">
      <dsp:nvSpPr>
        <dsp:cNvPr id="0" name=""/>
        <dsp:cNvSpPr/>
      </dsp:nvSpPr>
      <dsp:spPr>
        <a:xfrm>
          <a:off x="2619374" y="614660"/>
          <a:ext cx="2143125" cy="13608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AA2BFA-29FE-4859-9CB6-80004E834237}">
      <dsp:nvSpPr>
        <dsp:cNvPr id="0" name=""/>
        <dsp:cNvSpPr/>
      </dsp:nvSpPr>
      <dsp:spPr>
        <a:xfrm>
          <a:off x="2857499" y="840878"/>
          <a:ext cx="2143125" cy="136088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a:t>CED Plan Efforts</a:t>
          </a:r>
        </a:p>
      </dsp:txBody>
      <dsp:txXfrm>
        <a:off x="2897358" y="880737"/>
        <a:ext cx="2063407" cy="1281166"/>
      </dsp:txXfrm>
    </dsp:sp>
    <dsp:sp modelId="{8B2A8A5A-0B24-4EF6-93A1-4651D2EFCB26}">
      <dsp:nvSpPr>
        <dsp:cNvPr id="0" name=""/>
        <dsp:cNvSpPr/>
      </dsp:nvSpPr>
      <dsp:spPr>
        <a:xfrm>
          <a:off x="0" y="2598836"/>
          <a:ext cx="2143125" cy="13608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B75008-E2E4-4452-B0B9-ED01804BA54A}">
      <dsp:nvSpPr>
        <dsp:cNvPr id="0" name=""/>
        <dsp:cNvSpPr/>
      </dsp:nvSpPr>
      <dsp:spPr>
        <a:xfrm>
          <a:off x="238124" y="2825055"/>
          <a:ext cx="2143125" cy="136088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a:t>Regulatory Plans	</a:t>
          </a:r>
        </a:p>
      </dsp:txBody>
      <dsp:txXfrm>
        <a:off x="277983" y="2864914"/>
        <a:ext cx="2063407" cy="1281166"/>
      </dsp:txXfrm>
    </dsp:sp>
    <dsp:sp modelId="{FD137CB8-A39F-4ED7-9CFF-9C340CE3DC34}">
      <dsp:nvSpPr>
        <dsp:cNvPr id="0" name=""/>
        <dsp:cNvSpPr/>
      </dsp:nvSpPr>
      <dsp:spPr>
        <a:xfrm>
          <a:off x="2619374" y="2598836"/>
          <a:ext cx="2143125" cy="13608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6F9C62-A7A1-48B6-88DA-946E8F42AB1D}">
      <dsp:nvSpPr>
        <dsp:cNvPr id="0" name=""/>
        <dsp:cNvSpPr/>
      </dsp:nvSpPr>
      <dsp:spPr>
        <a:xfrm>
          <a:off x="2857499" y="2825055"/>
          <a:ext cx="2143125" cy="136088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a:t>Incentive-based Plans</a:t>
          </a:r>
        </a:p>
      </dsp:txBody>
      <dsp:txXfrm>
        <a:off x="2897358" y="2864914"/>
        <a:ext cx="2063407" cy="1281166"/>
      </dsp:txXfrm>
    </dsp:sp>
    <dsp:sp modelId="{30735410-9F9A-4C0B-A705-713FB5064BBA}">
      <dsp:nvSpPr>
        <dsp:cNvPr id="0" name=""/>
        <dsp:cNvSpPr/>
      </dsp:nvSpPr>
      <dsp:spPr>
        <a:xfrm>
          <a:off x="5238749" y="2598836"/>
          <a:ext cx="2143125" cy="13608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69D8E-4F85-4589-8D88-153DA4FB00A8}">
      <dsp:nvSpPr>
        <dsp:cNvPr id="0" name=""/>
        <dsp:cNvSpPr/>
      </dsp:nvSpPr>
      <dsp:spPr>
        <a:xfrm>
          <a:off x="5476874" y="2825055"/>
          <a:ext cx="2143125" cy="136088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a:t>Fire Suppression Plans</a:t>
          </a:r>
        </a:p>
      </dsp:txBody>
      <dsp:txXfrm>
        <a:off x="5516733" y="2864914"/>
        <a:ext cx="2063407" cy="1281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B5A9C45-F98E-454F-823F-88FDAF941A75}" type="datetimeFigureOut">
              <a:rPr lang="en-US" smtClean="0"/>
              <a:t>8/27/2014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1730DDDE-174C-443E-8D1F-D5B15A84A051}" type="slidenum">
              <a:rPr lang="en-US" smtClean="0"/>
              <a:t>‹#›</a:t>
            </a:fld>
            <a:endParaRPr lang="en-US"/>
          </a:p>
        </p:txBody>
      </p:sp>
    </p:spTree>
    <p:extLst>
      <p:ext uri="{BB962C8B-B14F-4D97-AF65-F5344CB8AC3E}">
        <p14:creationId xmlns:p14="http://schemas.microsoft.com/office/powerpoint/2010/main" val="61540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A1585C4-6344-4EA0-9B75-B4BCD11B622F}" type="datetimeFigureOut">
              <a:rPr lang="en-US" smtClean="0"/>
              <a:t>8/27/2014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28CFA44-B971-4BB1-87F6-E68F36F8E9C8}" type="slidenum">
              <a:rPr lang="en-US" smtClean="0"/>
              <a:t>‹#›</a:t>
            </a:fld>
            <a:endParaRPr lang="en-US"/>
          </a:p>
        </p:txBody>
      </p:sp>
    </p:spTree>
    <p:extLst>
      <p:ext uri="{BB962C8B-B14F-4D97-AF65-F5344CB8AC3E}">
        <p14:creationId xmlns:p14="http://schemas.microsoft.com/office/powerpoint/2010/main" val="364578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4">
              <a:defRPr/>
            </a:pPr>
            <a:r>
              <a:rPr lang="en-US" baseline="0" dirty="0" smtClean="0"/>
              <a:t>For a long time, the sagebrush of the American west has been flyover country – </a:t>
            </a:r>
          </a:p>
          <a:p>
            <a:pPr defTabSz="931714">
              <a:defRPr/>
            </a:pPr>
            <a:r>
              <a:rPr lang="en-US" baseline="0" dirty="0" smtClean="0"/>
              <a:t>Now, there is a growing awareness that while the attention is focused on THIS bird, this bird really represents this entire ecosystem, many other species, including wildlife economically important to western states……………. a system important to human uses AND wildlife.  </a:t>
            </a:r>
          </a:p>
          <a:p>
            <a:endParaRPr lang="en-US" dirty="0"/>
          </a:p>
          <a:p>
            <a:r>
              <a:rPr lang="en-US" dirty="0"/>
              <a:t>Our goal is the long-term conservation of sage-grouse and healthy sagebrush shrub and native perennial grass and forb communities by maintaining viable, connected, and well-distributed populations and habitats across their range as insurance against local population crashes and to speed recovery from the disturbances that will inevitably occur.</a:t>
            </a:r>
          </a:p>
          <a:p>
            <a:endParaRPr lang="en-US" dirty="0"/>
          </a:p>
          <a:p>
            <a:pPr defTabSz="931714">
              <a:defRPr/>
            </a:pPr>
            <a:r>
              <a:rPr lang="en-US" dirty="0"/>
              <a:t>This is not an “ordinary” ESA review – and it deserves the extraordinary effort that the Service has invested in it. </a:t>
            </a:r>
          </a:p>
          <a:p>
            <a:pPr defTabSz="931714">
              <a:defRPr/>
            </a:pPr>
            <a:endParaRPr lang="en-US" dirty="0"/>
          </a:p>
          <a:p>
            <a:r>
              <a:rPr lang="en-US" dirty="0"/>
              <a:t>First of all, we are working as hard as we can to get as much conservation on the ground so that when we do have to make the call, we’ll know we’ve done everything possible to make a listing unnecessary.</a:t>
            </a:r>
          </a:p>
          <a:p>
            <a:pPr defTabSz="931714">
              <a:defRPr/>
            </a:pPr>
            <a:endParaRPr lang="en-US" dirty="0"/>
          </a:p>
          <a:p>
            <a:pPr defTabSz="931714">
              <a:defRPr/>
            </a:pPr>
            <a:r>
              <a:rPr lang="en-US" dirty="0"/>
              <a:t>We’ve made an unprecedented investment – in terms of staff, resources and leadership, in building relationships and helping our federal, state and NGO partners focus on the things that will mean most to </a:t>
            </a:r>
            <a:r>
              <a:rPr lang="en-US" dirty="0" err="1"/>
              <a:t>sage-grouse</a:t>
            </a:r>
            <a:r>
              <a:rPr lang="en-US" dirty="0"/>
              <a:t> and the other species it represents. </a:t>
            </a:r>
          </a:p>
          <a:p>
            <a:pPr defTabSz="931714">
              <a:defRPr/>
            </a:pPr>
            <a:endParaRPr lang="en-US" dirty="0"/>
          </a:p>
          <a:p>
            <a:pPr defTabSz="931714">
              <a:defRPr/>
            </a:pPr>
            <a:r>
              <a:rPr lang="en-US" dirty="0"/>
              <a:t>We’ve had to innovate – for example revamping our Conservation Efforts Database to spatially locate the myriad of conservation actions that have occurred. We’ve contracted with WAFWA to work with the </a:t>
            </a:r>
            <a:r>
              <a:rPr lang="en-US" dirty="0" err="1"/>
              <a:t>Invasives</a:t>
            </a:r>
            <a:r>
              <a:rPr lang="en-US" dirty="0"/>
              <a:t> Working Group to synthesize fire and fuels management programs at the private, local, state, and federal agency scales to help build a series of recommendations that may inform future policy and allocation decisions. </a:t>
            </a:r>
          </a:p>
          <a:p>
            <a:pPr defTabSz="931714">
              <a:defRPr/>
            </a:pPr>
            <a:endParaRPr lang="en-US" dirty="0"/>
          </a:p>
          <a:p>
            <a:pPr defTabSz="931714">
              <a:defRPr/>
            </a:pPr>
            <a:r>
              <a:rPr lang="en-US" dirty="0"/>
              <a:t>Our decision will ultimately be based on scientific data, management commitments and conservation actions - a mountain of data new information that we will ask our partners to start sending us this month. We are committed to building  the most transparent, thorough and scientifically defensible status review in the agency’s history. </a:t>
            </a:r>
          </a:p>
          <a:p>
            <a:endParaRPr lang="en-US" dirty="0"/>
          </a:p>
          <a:p>
            <a:pPr marL="0" lvl="2" defTabSz="931714">
              <a:defRPr/>
            </a:pPr>
            <a:r>
              <a:rPr lang="en-US" baseline="0" dirty="0" smtClean="0"/>
              <a:t>We’re pulling out all the stops because it is that important, not only to sage-grouse but to a myriad of other wildlife species and to the future of species conservation. </a:t>
            </a:r>
          </a:p>
          <a:p>
            <a:pPr marL="0" lvl="2" defTabSz="931714">
              <a:defRPr/>
            </a:pPr>
            <a:endParaRPr lang="en-US" baseline="0" dirty="0" smtClean="0"/>
          </a:p>
          <a:p>
            <a:pPr marL="0" lvl="2" defTabSz="931714">
              <a:defRPr/>
            </a:pPr>
            <a:r>
              <a:rPr lang="en-US" baseline="0" dirty="0" smtClean="0"/>
              <a:t>Because what happens with sage-grouse will affect how conservation is done in the West for a generation  OR MORE.</a:t>
            </a:r>
          </a:p>
          <a:p>
            <a:pPr marL="0" lvl="2" defTabSz="931714">
              <a:defRPr/>
            </a:pPr>
            <a:endParaRPr lang="en-US" baseline="0" dirty="0" smtClean="0"/>
          </a:p>
          <a:p>
            <a:pPr marL="0" lvl="2" defTabSz="931714">
              <a:defRPr/>
            </a:pPr>
            <a:r>
              <a:rPr lang="en-US" baseline="0" dirty="0" smtClean="0"/>
              <a:t>It will affect how the ESA moves into the future – will it remain one of the strongest conservation statutes ever established?  </a:t>
            </a:r>
          </a:p>
          <a:p>
            <a:pPr marL="0" lvl="2" defTabSz="931714">
              <a:defRPr/>
            </a:pPr>
            <a:endParaRPr lang="en-US" baseline="0" dirty="0" smtClean="0"/>
          </a:p>
          <a:p>
            <a:pPr marL="0" lvl="2" defTabSz="931714">
              <a:defRPr/>
            </a:pPr>
            <a:r>
              <a:rPr lang="en-US" baseline="0" dirty="0" smtClean="0"/>
              <a:t>Get it wrong, and we’ll remain captive to the same toxic politics and zero-sum rhetoric that has made our work so challenging. </a:t>
            </a:r>
          </a:p>
          <a:p>
            <a:pPr marL="0" lvl="2" defTabSz="931714">
              <a:defRPr/>
            </a:pPr>
            <a:endParaRPr lang="en-US" baseline="0" dirty="0" smtClean="0"/>
          </a:p>
          <a:p>
            <a:pPr marL="0" lvl="2" defTabSz="931714">
              <a:defRPr/>
            </a:pPr>
            <a:r>
              <a:rPr lang="en-US" baseline="0" dirty="0" smtClean="0"/>
              <a:t>Get it right, and we’ll build trust with states, with conservation partners, with private landowners.</a:t>
            </a:r>
          </a:p>
          <a:p>
            <a:pPr marL="0" lvl="2" defTabSz="931714">
              <a:defRPr/>
            </a:pPr>
            <a:r>
              <a:rPr lang="en-US" baseline="0" dirty="0" smtClean="0"/>
              <a:t>Get it right, and we’ll achieve conservation on a scale rarely seen since the days of TR Roosevelt. </a:t>
            </a:r>
          </a:p>
          <a:p>
            <a:pPr marL="0" lvl="2" defTabSz="931714">
              <a:defRPr/>
            </a:pPr>
            <a:endParaRPr lang="en-US" baseline="0" dirty="0" smtClean="0"/>
          </a:p>
          <a:p>
            <a:pPr defTabSz="931714">
              <a:defRPr/>
            </a:pPr>
            <a:r>
              <a:rPr lang="en-US" dirty="0"/>
              <a:t>So this is about more than just the sage-grouse. It’s about a uniquely American landscape – full of hard-working ranchers, world-class big game and the wide-open spaces that are so much a part of our American identity. </a:t>
            </a:r>
          </a:p>
          <a:p>
            <a:pPr defTabSz="931714">
              <a:defRPr/>
            </a:pPr>
            <a:endParaRPr lang="en-US" dirty="0"/>
          </a:p>
          <a:p>
            <a:pPr defTabSz="931714">
              <a:defRPr/>
            </a:pPr>
            <a:r>
              <a:rPr lang="en-US" dirty="0"/>
              <a:t>It’s also about reaffirming a distinctly American value –  that diverse interests with sometimes competing goals can and should work together and find solutions that benefit the common good. </a:t>
            </a:r>
          </a:p>
          <a:p>
            <a:pPr defTabSz="931714">
              <a:defRPr/>
            </a:pPr>
            <a:endParaRPr lang="en-US" dirty="0"/>
          </a:p>
          <a:p>
            <a:pPr defTabSz="931714">
              <a:defRPr/>
            </a:pPr>
            <a:r>
              <a:rPr lang="en-US" dirty="0"/>
              <a:t>And it’s about debunking the myth that the ESA is broken – If we can prove that it can work on a landscape-scale in tough circumstances like these, it will benefit all of our work in the coming years and beyond. </a:t>
            </a:r>
          </a:p>
          <a:p>
            <a:pPr defTabSz="931714">
              <a:defRPr/>
            </a:pPr>
            <a:endParaRPr lang="en-US" dirty="0"/>
          </a:p>
          <a:p>
            <a:pPr defTabSz="931714">
              <a:defRPr/>
            </a:pPr>
            <a:r>
              <a:rPr lang="en-US" dirty="0"/>
              <a:t> </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4598E59-62BF-4B76-8095-F1D5DBE7BB2C}" type="slidenum">
              <a:rPr lang="en-US" smtClean="0"/>
              <a:t>9</a:t>
            </a:fld>
            <a:endParaRPr lang="en-US" dirty="0"/>
          </a:p>
        </p:txBody>
      </p:sp>
    </p:spTree>
    <p:extLst>
      <p:ext uri="{BB962C8B-B14F-4D97-AF65-F5344CB8AC3E}">
        <p14:creationId xmlns:p14="http://schemas.microsoft.com/office/powerpoint/2010/main" val="416828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4">
              <a:defRPr/>
            </a:pPr>
            <a:r>
              <a:rPr lang="en-US" baseline="0" dirty="0" smtClean="0"/>
              <a:t>For a long time, the sagebrush of the American west has been flyover country – </a:t>
            </a:r>
          </a:p>
          <a:p>
            <a:pPr defTabSz="931714">
              <a:defRPr/>
            </a:pPr>
            <a:r>
              <a:rPr lang="en-US" baseline="0" dirty="0" smtClean="0"/>
              <a:t>Now, there is a growing awareness that while the attention is focused on THIS bird, this bird really represents this entire ecosystem, many other species, including wildlife economically important to western states……………. a system important to human uses AND wildlife.  </a:t>
            </a:r>
          </a:p>
          <a:p>
            <a:endParaRPr lang="en-US" dirty="0"/>
          </a:p>
          <a:p>
            <a:r>
              <a:rPr lang="en-US" dirty="0"/>
              <a:t>Our goal is the long-term conservation of sage-grouse and healthy sagebrush shrub and native perennial grass and forb communities by maintaining viable, connected, and well-distributed populations and habitats across their range as insurance against local population crashes and to speed recovery from the disturbances that will inevitably occur.</a:t>
            </a:r>
          </a:p>
          <a:p>
            <a:endParaRPr lang="en-US" dirty="0"/>
          </a:p>
          <a:p>
            <a:pPr defTabSz="931714">
              <a:defRPr/>
            </a:pPr>
            <a:r>
              <a:rPr lang="en-US" dirty="0"/>
              <a:t>This is not an “ordinary” ESA review – and it deserves the extraordinary effort that the Service has invested in it. </a:t>
            </a:r>
          </a:p>
          <a:p>
            <a:pPr defTabSz="931714">
              <a:defRPr/>
            </a:pPr>
            <a:endParaRPr lang="en-US" dirty="0"/>
          </a:p>
          <a:p>
            <a:r>
              <a:rPr lang="en-US" dirty="0"/>
              <a:t>First of all, we are working as hard as we can to get as much conservation on the ground so that when we do have to make the call, we’ll know we’ve done everything possible to make a listing unnecessary.</a:t>
            </a:r>
          </a:p>
          <a:p>
            <a:pPr defTabSz="931714">
              <a:defRPr/>
            </a:pPr>
            <a:endParaRPr lang="en-US" dirty="0"/>
          </a:p>
          <a:p>
            <a:pPr defTabSz="931714">
              <a:defRPr/>
            </a:pPr>
            <a:r>
              <a:rPr lang="en-US" dirty="0"/>
              <a:t>We’ve made an unprecedented investment – in terms of staff, resources and leadership, in building relationships and helping our federal, state and NGO partners focus on the things that will mean most to </a:t>
            </a:r>
            <a:r>
              <a:rPr lang="en-US" dirty="0" err="1"/>
              <a:t>sage-grouse</a:t>
            </a:r>
            <a:r>
              <a:rPr lang="en-US" dirty="0"/>
              <a:t> and the other species it represents. </a:t>
            </a:r>
          </a:p>
          <a:p>
            <a:pPr defTabSz="931714">
              <a:defRPr/>
            </a:pPr>
            <a:endParaRPr lang="en-US" dirty="0"/>
          </a:p>
          <a:p>
            <a:pPr defTabSz="931714">
              <a:defRPr/>
            </a:pPr>
            <a:r>
              <a:rPr lang="en-US" dirty="0"/>
              <a:t>We’ve had to innovate – for example revamping our Conservation Efforts Database to spatially locate the myriad of conservation actions that have occurred. We’ve contracted with WAFWA to work with the </a:t>
            </a:r>
            <a:r>
              <a:rPr lang="en-US" dirty="0" err="1"/>
              <a:t>Invasives</a:t>
            </a:r>
            <a:r>
              <a:rPr lang="en-US" dirty="0"/>
              <a:t> Working Group to synthesize fire and fuels management programs at the private, local, state, and federal agency scales to help build a series of recommendations that may inform future policy and allocation decisions. </a:t>
            </a:r>
          </a:p>
          <a:p>
            <a:pPr defTabSz="931714">
              <a:defRPr/>
            </a:pPr>
            <a:endParaRPr lang="en-US" dirty="0"/>
          </a:p>
          <a:p>
            <a:pPr defTabSz="931714">
              <a:defRPr/>
            </a:pPr>
            <a:r>
              <a:rPr lang="en-US" dirty="0"/>
              <a:t>Our decision will ultimately be based on scientific data, management commitments and conservation actions - a mountain of data new information that we will ask our partners to start sending us this month. We are committed to building  the most transparent, thorough and scientifically defensible status review in the agency’s history. </a:t>
            </a:r>
          </a:p>
          <a:p>
            <a:endParaRPr lang="en-US" dirty="0"/>
          </a:p>
          <a:p>
            <a:pPr marL="0" lvl="2" defTabSz="931714">
              <a:defRPr/>
            </a:pPr>
            <a:r>
              <a:rPr lang="en-US" baseline="0" dirty="0" smtClean="0"/>
              <a:t>We’re pulling out all the stops because it is that important, not only to sage-grouse but to a myriad of other wildlife species and to the future of species conservation. </a:t>
            </a:r>
          </a:p>
          <a:p>
            <a:pPr marL="0" lvl="2" defTabSz="931714">
              <a:defRPr/>
            </a:pPr>
            <a:endParaRPr lang="en-US" baseline="0" dirty="0" smtClean="0"/>
          </a:p>
          <a:p>
            <a:pPr marL="0" lvl="2" defTabSz="931714">
              <a:defRPr/>
            </a:pPr>
            <a:r>
              <a:rPr lang="en-US" baseline="0" dirty="0" smtClean="0"/>
              <a:t>Because what happens with sage-grouse will affect how conservation is done in the West for a generation  OR MORE.</a:t>
            </a:r>
          </a:p>
          <a:p>
            <a:pPr marL="0" lvl="2" defTabSz="931714">
              <a:defRPr/>
            </a:pPr>
            <a:endParaRPr lang="en-US" baseline="0" dirty="0" smtClean="0"/>
          </a:p>
          <a:p>
            <a:pPr marL="0" lvl="2" defTabSz="931714">
              <a:defRPr/>
            </a:pPr>
            <a:r>
              <a:rPr lang="en-US" baseline="0" dirty="0" smtClean="0"/>
              <a:t>It will affect how the ESA moves into the future – will it remain one of the strongest conservation statutes ever established?  </a:t>
            </a:r>
          </a:p>
          <a:p>
            <a:pPr marL="0" lvl="2" defTabSz="931714">
              <a:defRPr/>
            </a:pPr>
            <a:endParaRPr lang="en-US" baseline="0" dirty="0" smtClean="0"/>
          </a:p>
          <a:p>
            <a:pPr marL="0" lvl="2" defTabSz="931714">
              <a:defRPr/>
            </a:pPr>
            <a:r>
              <a:rPr lang="en-US" baseline="0" dirty="0" smtClean="0"/>
              <a:t>Get it wrong, and we’ll remain captive to the same toxic politics and zero-sum rhetoric that has made our work so challenging. </a:t>
            </a:r>
          </a:p>
          <a:p>
            <a:pPr marL="0" lvl="2" defTabSz="931714">
              <a:defRPr/>
            </a:pPr>
            <a:endParaRPr lang="en-US" baseline="0" dirty="0" smtClean="0"/>
          </a:p>
          <a:p>
            <a:pPr marL="0" lvl="2" defTabSz="931714">
              <a:defRPr/>
            </a:pPr>
            <a:r>
              <a:rPr lang="en-US" baseline="0" dirty="0" smtClean="0"/>
              <a:t>Get it right, and we’ll build trust with states, with conservation partners, with private landowners.</a:t>
            </a:r>
          </a:p>
          <a:p>
            <a:pPr marL="0" lvl="2" defTabSz="931714">
              <a:defRPr/>
            </a:pPr>
            <a:r>
              <a:rPr lang="en-US" baseline="0" dirty="0" smtClean="0"/>
              <a:t>Get it right, and we’ll achieve conservation on a scale rarely seen since the days of TR Roosevelt. </a:t>
            </a:r>
          </a:p>
          <a:p>
            <a:pPr marL="0" lvl="2" defTabSz="931714">
              <a:defRPr/>
            </a:pPr>
            <a:endParaRPr lang="en-US" baseline="0" dirty="0" smtClean="0"/>
          </a:p>
          <a:p>
            <a:pPr defTabSz="931714">
              <a:defRPr/>
            </a:pPr>
            <a:r>
              <a:rPr lang="en-US" dirty="0"/>
              <a:t>So this is about more than just the sage-grouse. It’s about a uniquely American landscape – full of hard-working ranchers, world-class big game and the wide-open spaces that are so much a part of our American identity. </a:t>
            </a:r>
          </a:p>
          <a:p>
            <a:pPr defTabSz="931714">
              <a:defRPr/>
            </a:pPr>
            <a:endParaRPr lang="en-US" dirty="0"/>
          </a:p>
          <a:p>
            <a:pPr defTabSz="931714">
              <a:defRPr/>
            </a:pPr>
            <a:r>
              <a:rPr lang="en-US" dirty="0"/>
              <a:t>It’s also about reaffirming a distinctly American value –  that diverse interests with sometimes competing goals can and should work together and find solutions that benefit the common good. </a:t>
            </a:r>
          </a:p>
          <a:p>
            <a:pPr defTabSz="931714">
              <a:defRPr/>
            </a:pPr>
            <a:endParaRPr lang="en-US" dirty="0"/>
          </a:p>
          <a:p>
            <a:pPr defTabSz="931714">
              <a:defRPr/>
            </a:pPr>
            <a:r>
              <a:rPr lang="en-US" dirty="0"/>
              <a:t>And it’s about debunking the myth that the ESA is broken – If we can prove that it can work on a landscape-scale in tough circumstances like these, it will benefit all of our work in the coming years and beyond. </a:t>
            </a:r>
          </a:p>
          <a:p>
            <a:pPr defTabSz="931714">
              <a:defRPr/>
            </a:pPr>
            <a:endParaRPr lang="en-US" dirty="0"/>
          </a:p>
          <a:p>
            <a:pPr defTabSz="931714">
              <a:defRPr/>
            </a:pPr>
            <a:r>
              <a:rPr lang="en-US" dirty="0"/>
              <a:t> </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4598E59-62BF-4B76-8095-F1D5DBE7BB2C}" type="slidenum">
              <a:rPr lang="en-US" smtClean="0"/>
              <a:t>12</a:t>
            </a:fld>
            <a:endParaRPr lang="en-US" dirty="0"/>
          </a:p>
        </p:txBody>
      </p:sp>
    </p:spTree>
    <p:extLst>
      <p:ext uri="{BB962C8B-B14F-4D97-AF65-F5344CB8AC3E}">
        <p14:creationId xmlns:p14="http://schemas.microsoft.com/office/powerpoint/2010/main" val="416828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14">
              <a:defRPr/>
            </a:pPr>
            <a:r>
              <a:rPr lang="en-US" baseline="0" dirty="0" smtClean="0"/>
              <a:t>For a long time, the sagebrush of the American west has been flyover country – </a:t>
            </a:r>
          </a:p>
          <a:p>
            <a:pPr defTabSz="931714">
              <a:defRPr/>
            </a:pPr>
            <a:r>
              <a:rPr lang="en-US" baseline="0" dirty="0" smtClean="0"/>
              <a:t>Now, there is a growing awareness that while the attention is focused on THIS bird, this bird really represents this entire ecosystem, many other species, including wildlife economically important to western states……………. a system important to human uses AND wildlife.  </a:t>
            </a:r>
          </a:p>
          <a:p>
            <a:endParaRPr lang="en-US" dirty="0"/>
          </a:p>
          <a:p>
            <a:r>
              <a:rPr lang="en-US" dirty="0"/>
              <a:t>Our goal is the long-term conservation of sage-grouse and healthy sagebrush shrub and native perennial grass and forb communities by maintaining viable, connected, and well-distributed populations and habitats across their range as insurance against local population crashes and to speed recovery from the disturbances that will inevitably occur.</a:t>
            </a:r>
          </a:p>
          <a:p>
            <a:endParaRPr lang="en-US" dirty="0"/>
          </a:p>
          <a:p>
            <a:pPr defTabSz="931714">
              <a:defRPr/>
            </a:pPr>
            <a:r>
              <a:rPr lang="en-US" dirty="0"/>
              <a:t>This is not an “ordinary” ESA review – and it deserves the extraordinary effort that the Service has invested in it. </a:t>
            </a:r>
          </a:p>
          <a:p>
            <a:pPr defTabSz="931714">
              <a:defRPr/>
            </a:pPr>
            <a:endParaRPr lang="en-US" dirty="0"/>
          </a:p>
          <a:p>
            <a:r>
              <a:rPr lang="en-US" dirty="0"/>
              <a:t>First of all, we are working as hard as we can to get as much conservation on the ground so that when we do have to make the call, we’ll know we’ve done everything possible to make a listing unnecessary.</a:t>
            </a:r>
          </a:p>
          <a:p>
            <a:pPr defTabSz="931714">
              <a:defRPr/>
            </a:pPr>
            <a:endParaRPr lang="en-US" dirty="0"/>
          </a:p>
          <a:p>
            <a:pPr defTabSz="931714">
              <a:defRPr/>
            </a:pPr>
            <a:r>
              <a:rPr lang="en-US" dirty="0"/>
              <a:t>We’ve made an unprecedented investment – in terms of staff, resources and leadership, in building relationships and helping our federal, state and NGO partners focus on the things that will mean most to </a:t>
            </a:r>
            <a:r>
              <a:rPr lang="en-US" dirty="0" err="1"/>
              <a:t>sage-grouse</a:t>
            </a:r>
            <a:r>
              <a:rPr lang="en-US" dirty="0"/>
              <a:t> and the other species it represents. </a:t>
            </a:r>
          </a:p>
          <a:p>
            <a:pPr defTabSz="931714">
              <a:defRPr/>
            </a:pPr>
            <a:endParaRPr lang="en-US" dirty="0"/>
          </a:p>
          <a:p>
            <a:pPr defTabSz="931714">
              <a:defRPr/>
            </a:pPr>
            <a:r>
              <a:rPr lang="en-US" dirty="0"/>
              <a:t>We’ve had to innovate – for example revamping our Conservation Efforts Database to spatially locate the myriad of conservation actions that have occurred. We’ve contracted with WAFWA to work with the </a:t>
            </a:r>
            <a:r>
              <a:rPr lang="en-US" dirty="0" err="1"/>
              <a:t>Invasives</a:t>
            </a:r>
            <a:r>
              <a:rPr lang="en-US" dirty="0"/>
              <a:t> Working Group to synthesize fire and fuels management programs at the private, local, state, and federal agency scales to help build a series of recommendations that may inform future policy and allocation decisions. </a:t>
            </a:r>
          </a:p>
          <a:p>
            <a:pPr defTabSz="931714">
              <a:defRPr/>
            </a:pPr>
            <a:endParaRPr lang="en-US" dirty="0"/>
          </a:p>
          <a:p>
            <a:pPr defTabSz="931714">
              <a:defRPr/>
            </a:pPr>
            <a:r>
              <a:rPr lang="en-US" dirty="0"/>
              <a:t>Our decision will ultimately be based on scientific data, management commitments and conservation actions - a mountain of data new information that we will ask our partners to start sending us this month. We are committed to building  the most transparent, thorough and scientifically defensible status review in the agency’s history. </a:t>
            </a:r>
          </a:p>
          <a:p>
            <a:endParaRPr lang="en-US" dirty="0"/>
          </a:p>
          <a:p>
            <a:pPr marL="0" lvl="2" defTabSz="931714">
              <a:defRPr/>
            </a:pPr>
            <a:r>
              <a:rPr lang="en-US" baseline="0" dirty="0" smtClean="0"/>
              <a:t>We’re pulling out all the stops because it is that important, not only to sage-grouse but to a myriad of other wildlife species and to the future of species conservation. </a:t>
            </a:r>
          </a:p>
          <a:p>
            <a:pPr marL="0" lvl="2" defTabSz="931714">
              <a:defRPr/>
            </a:pPr>
            <a:endParaRPr lang="en-US" baseline="0" dirty="0" smtClean="0"/>
          </a:p>
          <a:p>
            <a:pPr marL="0" lvl="2" defTabSz="931714">
              <a:defRPr/>
            </a:pPr>
            <a:r>
              <a:rPr lang="en-US" baseline="0" dirty="0" smtClean="0"/>
              <a:t>Because what happens with sage-grouse will affect how conservation is done in the West for a generation  OR MORE.</a:t>
            </a:r>
          </a:p>
          <a:p>
            <a:pPr marL="0" lvl="2" defTabSz="931714">
              <a:defRPr/>
            </a:pPr>
            <a:endParaRPr lang="en-US" baseline="0" dirty="0" smtClean="0"/>
          </a:p>
          <a:p>
            <a:pPr marL="0" lvl="2" defTabSz="931714">
              <a:defRPr/>
            </a:pPr>
            <a:r>
              <a:rPr lang="en-US" baseline="0" dirty="0" smtClean="0"/>
              <a:t>It will affect how the ESA moves into the future – will it remain one of the strongest conservation statutes ever established?  </a:t>
            </a:r>
          </a:p>
          <a:p>
            <a:pPr marL="0" lvl="2" defTabSz="931714">
              <a:defRPr/>
            </a:pPr>
            <a:endParaRPr lang="en-US" baseline="0" dirty="0" smtClean="0"/>
          </a:p>
          <a:p>
            <a:pPr marL="0" lvl="2" defTabSz="931714">
              <a:defRPr/>
            </a:pPr>
            <a:r>
              <a:rPr lang="en-US" baseline="0" dirty="0" smtClean="0"/>
              <a:t>Get it wrong, and we’ll remain captive to the same toxic politics and zero-sum rhetoric that has made our work so challenging. </a:t>
            </a:r>
          </a:p>
          <a:p>
            <a:pPr marL="0" lvl="2" defTabSz="931714">
              <a:defRPr/>
            </a:pPr>
            <a:endParaRPr lang="en-US" baseline="0" dirty="0" smtClean="0"/>
          </a:p>
          <a:p>
            <a:pPr marL="0" lvl="2" defTabSz="931714">
              <a:defRPr/>
            </a:pPr>
            <a:r>
              <a:rPr lang="en-US" baseline="0" dirty="0" smtClean="0"/>
              <a:t>Get it right, and we’ll build trust with states, with conservation partners, with private landowners.</a:t>
            </a:r>
          </a:p>
          <a:p>
            <a:pPr marL="0" lvl="2" defTabSz="931714">
              <a:defRPr/>
            </a:pPr>
            <a:r>
              <a:rPr lang="en-US" baseline="0" dirty="0" smtClean="0"/>
              <a:t>Get it right, and we’ll achieve conservation on a scale rarely seen since the days of TR Roosevelt. </a:t>
            </a:r>
          </a:p>
          <a:p>
            <a:pPr marL="0" lvl="2" defTabSz="931714">
              <a:defRPr/>
            </a:pPr>
            <a:endParaRPr lang="en-US" baseline="0" dirty="0" smtClean="0"/>
          </a:p>
          <a:p>
            <a:pPr defTabSz="931714">
              <a:defRPr/>
            </a:pPr>
            <a:r>
              <a:rPr lang="en-US" dirty="0"/>
              <a:t>So this is about more than just the sage-grouse. It’s about a uniquely American landscape – full of hard-working ranchers, world-class big game and the wide-open spaces that are so much a part of our American identity. </a:t>
            </a:r>
          </a:p>
          <a:p>
            <a:pPr defTabSz="931714">
              <a:defRPr/>
            </a:pPr>
            <a:endParaRPr lang="en-US" dirty="0"/>
          </a:p>
          <a:p>
            <a:pPr defTabSz="931714">
              <a:defRPr/>
            </a:pPr>
            <a:r>
              <a:rPr lang="en-US" dirty="0"/>
              <a:t>It’s also about reaffirming a distinctly American value –  that diverse interests with sometimes competing goals can and should work together and find solutions that benefit the common good. </a:t>
            </a:r>
          </a:p>
          <a:p>
            <a:pPr defTabSz="931714">
              <a:defRPr/>
            </a:pPr>
            <a:endParaRPr lang="en-US" dirty="0"/>
          </a:p>
          <a:p>
            <a:pPr defTabSz="931714">
              <a:defRPr/>
            </a:pPr>
            <a:r>
              <a:rPr lang="en-US" dirty="0"/>
              <a:t>And it’s about debunking the myth that the ESA is broken – If we can prove that it can work on a landscape-scale in tough circumstances like these, it will benefit all of our work in the coming years and beyond. </a:t>
            </a:r>
          </a:p>
          <a:p>
            <a:pPr defTabSz="931714">
              <a:defRPr/>
            </a:pPr>
            <a:endParaRPr lang="en-US" dirty="0"/>
          </a:p>
          <a:p>
            <a:pPr defTabSz="931714">
              <a:defRPr/>
            </a:pPr>
            <a:r>
              <a:rPr lang="en-US" dirty="0"/>
              <a:t> </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4598E59-62BF-4B76-8095-F1D5DBE7BB2C}" type="slidenum">
              <a:rPr lang="en-US" smtClean="0"/>
              <a:t>15</a:t>
            </a:fld>
            <a:endParaRPr lang="en-US" dirty="0"/>
          </a:p>
        </p:txBody>
      </p:sp>
    </p:spTree>
    <p:extLst>
      <p:ext uri="{BB962C8B-B14F-4D97-AF65-F5344CB8AC3E}">
        <p14:creationId xmlns:p14="http://schemas.microsoft.com/office/powerpoint/2010/main" val="4168281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6497D7-CCFC-47CD-A010-FF7AC47AA0F5}"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D0C2-01CF-48A0-8306-01836E02DF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497D7-CCFC-47CD-A010-FF7AC47AA0F5}"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D0C2-01CF-48A0-8306-01836E02DF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497D7-CCFC-47CD-A010-FF7AC47AA0F5}"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D0C2-01CF-48A0-8306-01836E02DF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497D7-CCFC-47CD-A010-FF7AC47AA0F5}"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D0C2-01CF-48A0-8306-01836E02DF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6497D7-CCFC-47CD-A010-FF7AC47AA0F5}" type="datetimeFigureOut">
              <a:rPr lang="en-US" smtClean="0"/>
              <a:t>8/27/2014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D0C2-01CF-48A0-8306-01836E02DF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6497D7-CCFC-47CD-A010-FF7AC47AA0F5}" type="datetimeFigureOut">
              <a:rPr lang="en-US" smtClean="0"/>
              <a:t>8/27/2014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9D0C2-01CF-48A0-8306-01836E02DF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6497D7-CCFC-47CD-A010-FF7AC47AA0F5}" type="datetimeFigureOut">
              <a:rPr lang="en-US" smtClean="0"/>
              <a:t>8/27/2014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9D0C2-01CF-48A0-8306-01836E02DF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497D7-CCFC-47CD-A010-FF7AC47AA0F5}" type="datetimeFigureOut">
              <a:rPr lang="en-US" smtClean="0"/>
              <a:t>8/27/2014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C9D0C2-01CF-48A0-8306-01836E02DF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497D7-CCFC-47CD-A010-FF7AC47AA0F5}" type="datetimeFigureOut">
              <a:rPr lang="en-US" smtClean="0"/>
              <a:t>8/27/2014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C9D0C2-01CF-48A0-8306-01836E02DF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497D7-CCFC-47CD-A010-FF7AC47AA0F5}" type="datetimeFigureOut">
              <a:rPr lang="en-US" smtClean="0"/>
              <a:t>8/27/2014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9D0C2-01CF-48A0-8306-01836E02DF5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76497D7-CCFC-47CD-A010-FF7AC47AA0F5}" type="datetimeFigureOut">
              <a:rPr lang="en-US" smtClean="0"/>
              <a:t>8/27/2014</a:t>
            </a:fld>
            <a:endParaRPr lang="en-US"/>
          </a:p>
        </p:txBody>
      </p:sp>
      <p:sp>
        <p:nvSpPr>
          <p:cNvPr id="9" name="Slide Number Placeholder 8"/>
          <p:cNvSpPr>
            <a:spLocks noGrp="1"/>
          </p:cNvSpPr>
          <p:nvPr>
            <p:ph type="sldNum" sz="quarter" idx="11"/>
          </p:nvPr>
        </p:nvSpPr>
        <p:spPr/>
        <p:txBody>
          <a:bodyPr/>
          <a:lstStyle/>
          <a:p>
            <a:fld id="{1AC9D0C2-01CF-48A0-8306-01836E02DF5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33B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C9D0C2-01CF-48A0-8306-01836E02DF5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76497D7-CCFC-47CD-A010-FF7AC47AA0F5}" type="datetimeFigureOut">
              <a:rPr lang="en-US" smtClean="0"/>
              <a:t>8/27/2014</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04800" y="2694059"/>
            <a:ext cx="8229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200" b="1" dirty="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alibri" pitchFamily="34" charset="0"/>
              <a:ea typeface="Times New Roman" pitchFamily="18" charset="0"/>
              <a:cs typeface="Times New Roman" pitchFamily="18" charset="0"/>
            </a:endParaRPr>
          </a:p>
        </p:txBody>
      </p:sp>
      <p:sp>
        <p:nvSpPr>
          <p:cNvPr id="7" name="Rectangle 3"/>
          <p:cNvSpPr>
            <a:spLocks noChangeArrowheads="1"/>
          </p:cNvSpPr>
          <p:nvPr/>
        </p:nvSpPr>
        <p:spPr bwMode="auto">
          <a:xfrm>
            <a:off x="1531938" y="11510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0000"/>
                </a:solidFill>
                <a:effectLst/>
                <a:latin typeface="Arial" pitchFamily="34" charset="0"/>
                <a:ea typeface="Times New Roman" pitchFamily="18" charset="0"/>
                <a:cs typeface="Times New Roman" pitchFamily="18" charset="0"/>
              </a:rPr>
              <a:t>Figure 1.  Simplified portrayal of the CED structure and information flow.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Title 9"/>
          <p:cNvSpPr>
            <a:spLocks noGrp="1"/>
          </p:cNvSpPr>
          <p:nvPr>
            <p:ph type="ctrTitle"/>
          </p:nvPr>
        </p:nvSpPr>
        <p:spPr>
          <a:xfrm>
            <a:off x="329725" y="912649"/>
            <a:ext cx="7543800" cy="2593975"/>
          </a:xfrm>
        </p:spPr>
        <p:txBody>
          <a:bodyPr>
            <a:normAutofit fontScale="90000"/>
          </a:bodyPr>
          <a:lstStyle/>
          <a:p>
            <a:pPr lvl="0"/>
            <a:r>
              <a:rPr kumimoji="0" lang="en-US" altLang="en-US" sz="4900" b="1" i="0" u="none" strike="noStrike" cap="none" normalizeH="0" baseline="0" dirty="0" smtClean="0">
                <a:ln>
                  <a:noFill/>
                </a:ln>
                <a:solidFill>
                  <a:schemeClr val="accent3">
                    <a:lumMod val="20000"/>
                    <a:lumOff val="80000"/>
                  </a:schemeClr>
                </a:solidFill>
                <a:effectLst/>
                <a:latin typeface="+mn-lt"/>
                <a:ea typeface="Times New Roman" pitchFamily="18" charset="0"/>
                <a:cs typeface="Times New Roman" pitchFamily="18" charset="0"/>
              </a:rPr>
              <a:t>Overview of the </a:t>
            </a:r>
            <a:br>
              <a:rPr kumimoji="0" lang="en-US" altLang="en-US" sz="4900" b="1" i="0" u="none" strike="noStrike" cap="none" normalizeH="0" baseline="0" dirty="0" smtClean="0">
                <a:ln>
                  <a:noFill/>
                </a:ln>
                <a:solidFill>
                  <a:schemeClr val="accent3">
                    <a:lumMod val="20000"/>
                    <a:lumOff val="80000"/>
                  </a:schemeClr>
                </a:solidFill>
                <a:effectLst/>
                <a:latin typeface="+mn-lt"/>
                <a:ea typeface="Times New Roman" pitchFamily="18" charset="0"/>
                <a:cs typeface="Times New Roman" pitchFamily="18" charset="0"/>
              </a:rPr>
            </a:br>
            <a:r>
              <a:rPr kumimoji="0" lang="en-US" altLang="en-US" sz="4900" b="1" i="0" u="none" strike="noStrike" cap="none" normalizeH="0" baseline="0" dirty="0" smtClean="0">
                <a:ln>
                  <a:noFill/>
                </a:ln>
                <a:solidFill>
                  <a:schemeClr val="accent3">
                    <a:lumMod val="20000"/>
                    <a:lumOff val="80000"/>
                  </a:schemeClr>
                </a:solidFill>
                <a:effectLst/>
                <a:latin typeface="+mn-lt"/>
                <a:ea typeface="Times New Roman" pitchFamily="18" charset="0"/>
                <a:cs typeface="Times New Roman" pitchFamily="18" charset="0"/>
              </a:rPr>
              <a:t>Conservation Efforts Database </a:t>
            </a:r>
            <a:r>
              <a:rPr kumimoji="0" lang="en-US" altLang="en-US" b="1" i="0" u="none" strike="noStrike" cap="none" normalizeH="0" baseline="0" dirty="0" smtClean="0">
                <a:ln>
                  <a:noFill/>
                </a:ln>
                <a:solidFill>
                  <a:schemeClr val="tx1"/>
                </a:solidFill>
                <a:effectLst/>
                <a:latin typeface="+mn-lt"/>
                <a:ea typeface="Times New Roman" pitchFamily="18" charset="0"/>
                <a:cs typeface="Times New Roman" pitchFamily="18" charset="0"/>
              </a:rPr>
              <a:t/>
            </a:r>
            <a:br>
              <a:rPr kumimoji="0" lang="en-US" altLang="en-US" b="1" i="0" u="none" strike="noStrike" cap="none" normalizeH="0" baseline="0" dirty="0" smtClean="0">
                <a:ln>
                  <a:noFill/>
                </a:ln>
                <a:solidFill>
                  <a:schemeClr val="tx1"/>
                </a:solidFill>
                <a:effectLst/>
                <a:latin typeface="+mn-lt"/>
                <a:ea typeface="Times New Roman" pitchFamily="18" charset="0"/>
                <a:cs typeface="Times New Roman" pitchFamily="18" charset="0"/>
              </a:rPr>
            </a:br>
            <a:endParaRPr lang="en-US" dirty="0">
              <a:latin typeface="+mn-lt"/>
            </a:endParaRPr>
          </a:p>
        </p:txBody>
      </p:sp>
      <p:sp>
        <p:nvSpPr>
          <p:cNvPr id="13" name="Subtitle 12"/>
          <p:cNvSpPr>
            <a:spLocks noGrp="1"/>
          </p:cNvSpPr>
          <p:nvPr>
            <p:ph type="subTitle" idx="1"/>
          </p:nvPr>
        </p:nvSpPr>
        <p:spPr>
          <a:xfrm>
            <a:off x="381000" y="4159808"/>
            <a:ext cx="6537960" cy="1905000"/>
          </a:xfrm>
        </p:spPr>
        <p:txBody>
          <a:bodyPr>
            <a:normAutofit/>
          </a:bodyPr>
          <a:lstStyle/>
          <a:p>
            <a:r>
              <a:rPr lang="en-US" dirty="0" smtClean="0"/>
              <a:t>Presented by:</a:t>
            </a:r>
          </a:p>
          <a:p>
            <a:r>
              <a:rPr lang="en-US" dirty="0" smtClean="0"/>
              <a:t>Kathy Hollar, US FWS</a:t>
            </a:r>
          </a:p>
          <a:p>
            <a:r>
              <a:rPr lang="en-US" dirty="0" smtClean="0"/>
              <a:t>Justin Welty, USGS</a:t>
            </a:r>
          </a:p>
          <a:p>
            <a:r>
              <a:rPr lang="en-US" dirty="0" err="1" smtClean="0"/>
              <a:t>Lief</a:t>
            </a:r>
            <a:r>
              <a:rPr lang="en-US" dirty="0" smtClean="0"/>
              <a:t> </a:t>
            </a:r>
            <a:r>
              <a:rPr lang="en-US" dirty="0" err="1" smtClean="0"/>
              <a:t>Wiechman</a:t>
            </a:r>
            <a:r>
              <a:rPr lang="en-US" dirty="0" smtClean="0"/>
              <a:t>, US FWS</a:t>
            </a:r>
          </a:p>
          <a:p>
            <a:r>
              <a:rPr lang="en-US" dirty="0" smtClean="0"/>
              <a:t>Matt Heller, US FWS</a:t>
            </a:r>
          </a:p>
          <a:p>
            <a:endParaRPr lang="en-US" dirty="0" smtClean="0"/>
          </a:p>
          <a:p>
            <a:endParaRPr lang="en-US" dirty="0" smtClean="0"/>
          </a:p>
          <a:p>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096163"/>
            <a:ext cx="3872156" cy="2969357"/>
          </a:xfrm>
          <a:prstGeom prst="rect">
            <a:avLst/>
          </a:prstGeom>
        </p:spPr>
      </p:pic>
    </p:spTree>
    <p:extLst>
      <p:ext uri="{BB962C8B-B14F-4D97-AF65-F5344CB8AC3E}">
        <p14:creationId xmlns:p14="http://schemas.microsoft.com/office/powerpoint/2010/main" val="3422274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CED Registration Process</a:t>
            </a:r>
            <a:endParaRPr lang="en-US" dirty="0"/>
          </a:p>
        </p:txBody>
      </p:sp>
      <p:sp>
        <p:nvSpPr>
          <p:cNvPr id="3" name="Content Placeholder 2"/>
          <p:cNvSpPr>
            <a:spLocks noGrp="1"/>
          </p:cNvSpPr>
          <p:nvPr>
            <p:ph idx="1"/>
          </p:nvPr>
        </p:nvSpPr>
        <p:spPr/>
        <p:txBody>
          <a:bodyPr/>
          <a:lstStyle/>
          <a:p>
            <a:r>
              <a:rPr lang="en-US" dirty="0" smtClean="0">
                <a:solidFill>
                  <a:schemeClr val="accent3">
                    <a:lumMod val="20000"/>
                    <a:lumOff val="80000"/>
                  </a:schemeClr>
                </a:solidFill>
              </a:rPr>
              <a:t>Pre-Registration – Agency Control</a:t>
            </a:r>
          </a:p>
          <a:p>
            <a:pPr marL="114300" indent="0">
              <a:buNone/>
            </a:pPr>
            <a:r>
              <a:rPr lang="en-US" dirty="0">
                <a:solidFill>
                  <a:schemeClr val="accent3">
                    <a:lumMod val="20000"/>
                    <a:lumOff val="80000"/>
                  </a:schemeClr>
                </a:solidFill>
              </a:rPr>
              <a:t> </a:t>
            </a:r>
            <a:r>
              <a:rPr lang="en-US" dirty="0" smtClean="0">
                <a:solidFill>
                  <a:schemeClr val="accent3">
                    <a:lumMod val="20000"/>
                    <a:lumOff val="80000"/>
                  </a:schemeClr>
                </a:solidFill>
              </a:rPr>
              <a:t>   Participating Agencies/Organization determine</a:t>
            </a:r>
          </a:p>
          <a:p>
            <a:pPr lvl="2"/>
            <a:r>
              <a:rPr lang="en-US" dirty="0" smtClean="0">
                <a:solidFill>
                  <a:schemeClr val="accent3">
                    <a:lumMod val="20000"/>
                    <a:lumOff val="80000"/>
                  </a:schemeClr>
                </a:solidFill>
              </a:rPr>
              <a:t>What info they want to provide</a:t>
            </a:r>
          </a:p>
          <a:p>
            <a:pPr lvl="2"/>
            <a:r>
              <a:rPr lang="en-US" dirty="0" smtClean="0">
                <a:solidFill>
                  <a:schemeClr val="accent3">
                    <a:lumMod val="20000"/>
                    <a:lumOff val="80000"/>
                  </a:schemeClr>
                </a:solidFill>
              </a:rPr>
              <a:t>How they want to provide it – Batch Upload or Individual Project Entry</a:t>
            </a:r>
          </a:p>
          <a:p>
            <a:pPr lvl="2"/>
            <a:r>
              <a:rPr lang="en-US" dirty="0" smtClean="0">
                <a:solidFill>
                  <a:schemeClr val="accent3">
                    <a:lumMod val="20000"/>
                    <a:lumOff val="80000"/>
                  </a:schemeClr>
                </a:solidFill>
              </a:rPr>
              <a:t>Who will provide the info </a:t>
            </a:r>
            <a:endParaRPr lang="en-US" dirty="0">
              <a:solidFill>
                <a:schemeClr val="accent3">
                  <a:lumMod val="20000"/>
                  <a:lumOff val="80000"/>
                </a:schemeClr>
              </a:solidFill>
            </a:endParaRPr>
          </a:p>
          <a:p>
            <a:pPr lvl="2"/>
            <a:r>
              <a:rPr lang="en-US" dirty="0" smtClean="0">
                <a:solidFill>
                  <a:schemeClr val="accent3">
                    <a:lumMod val="20000"/>
                    <a:lumOff val="80000"/>
                  </a:schemeClr>
                </a:solidFill>
              </a:rPr>
              <a:t>Who will run QA/QC on the info</a:t>
            </a:r>
          </a:p>
          <a:p>
            <a:pPr lvl="2"/>
            <a:r>
              <a:rPr lang="en-US" dirty="0" smtClean="0">
                <a:solidFill>
                  <a:schemeClr val="accent3">
                    <a:lumMod val="20000"/>
                    <a:lumOff val="80000"/>
                  </a:schemeClr>
                </a:solidFill>
              </a:rPr>
              <a:t>Who can modify  CED records</a:t>
            </a:r>
          </a:p>
          <a:p>
            <a:pPr lvl="2"/>
            <a:endParaRPr lang="en-US" dirty="0">
              <a:solidFill>
                <a:schemeClr val="accent3">
                  <a:lumMod val="20000"/>
                  <a:lumOff val="80000"/>
                </a:schemeClr>
              </a:solidFill>
            </a:endParaRPr>
          </a:p>
          <a:p>
            <a:r>
              <a:rPr lang="en-US" dirty="0" smtClean="0">
                <a:solidFill>
                  <a:schemeClr val="accent3">
                    <a:lumMod val="20000"/>
                    <a:lumOff val="80000"/>
                  </a:schemeClr>
                </a:solidFill>
              </a:rPr>
              <a:t>Individual Registration</a:t>
            </a:r>
          </a:p>
          <a:p>
            <a:pPr lvl="1"/>
            <a:r>
              <a:rPr lang="en-US" dirty="0" smtClean="0">
                <a:solidFill>
                  <a:schemeClr val="accent3">
                    <a:lumMod val="20000"/>
                    <a:lumOff val="80000"/>
                  </a:schemeClr>
                </a:solidFill>
              </a:rPr>
              <a:t>User name, Password, generate link to activate account</a:t>
            </a:r>
          </a:p>
          <a:p>
            <a:pPr lvl="1"/>
            <a:r>
              <a:rPr lang="en-US" dirty="0" smtClean="0">
                <a:solidFill>
                  <a:schemeClr val="accent3">
                    <a:lumMod val="20000"/>
                    <a:lumOff val="80000"/>
                  </a:schemeClr>
                </a:solidFill>
              </a:rPr>
              <a:t>Select Agency, Field Office, Approving Official</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75128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CED Registration Process</a:t>
            </a:r>
            <a:endParaRPr lang="en-US" dirty="0"/>
          </a:p>
        </p:txBody>
      </p:sp>
      <p:pic>
        <p:nvPicPr>
          <p:cNvPr id="1027"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9702"/>
          <a:stretch/>
        </p:blipFill>
        <p:spPr bwMode="auto">
          <a:xfrm>
            <a:off x="-5797" y="1752600"/>
            <a:ext cx="9149797"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4490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18346" cy="1143000"/>
          </a:xfrm>
        </p:spPr>
        <p:txBody>
          <a:bodyPr/>
          <a:lstStyle/>
          <a:p>
            <a:pPr algn="ctr"/>
            <a:r>
              <a:rPr lang="en-US" sz="4400" b="1" dirty="0" smtClean="0">
                <a:solidFill>
                  <a:schemeClr val="accent6"/>
                </a:solidFill>
                <a:latin typeface="+mn-lt"/>
              </a:rPr>
              <a:t>Registration Questions?</a:t>
            </a:r>
            <a:endParaRPr lang="en-US" sz="4400" b="1" dirty="0">
              <a:solidFill>
                <a:schemeClr val="accent6"/>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99" y="1295400"/>
            <a:ext cx="7930501" cy="5303520"/>
          </a:xfrm>
          <a:prstGeom prst="rect">
            <a:avLst/>
          </a:prstGeom>
          <a:ln w="12700">
            <a:solidFill>
              <a:schemeClr val="accent3">
                <a:lumMod val="20000"/>
                <a:lumOff val="80000"/>
              </a:schemeClr>
            </a:solidFill>
          </a:ln>
        </p:spPr>
      </p:pic>
    </p:spTree>
    <p:extLst>
      <p:ext uri="{BB962C8B-B14F-4D97-AF65-F5344CB8AC3E}">
        <p14:creationId xmlns:p14="http://schemas.microsoft.com/office/powerpoint/2010/main" val="1007650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CED Plan Information</a:t>
            </a:r>
            <a:endParaRPr lang="en-US" dirty="0"/>
          </a:p>
        </p:txBody>
      </p:sp>
      <p:graphicFrame>
        <p:nvGraphicFramePr>
          <p:cNvPr id="4" name="Content Placeholder 3"/>
          <p:cNvGraphicFramePr>
            <a:graphicFrameLocks noGrp="1"/>
          </p:cNvGraphicFramePr>
          <p:nvPr>
            <p:ph idx="1"/>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926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CED Plan Information</a:t>
            </a:r>
            <a:endParaRPr lang="en-US" dirty="0"/>
          </a:p>
        </p:txBody>
      </p:sp>
      <p:sp>
        <p:nvSpPr>
          <p:cNvPr id="3" name="Content Placeholder 2"/>
          <p:cNvSpPr>
            <a:spLocks noGrp="1"/>
          </p:cNvSpPr>
          <p:nvPr>
            <p:ph idx="1"/>
          </p:nvPr>
        </p:nvSpPr>
        <p:spPr>
          <a:xfrm>
            <a:off x="457200" y="1143000"/>
            <a:ext cx="8382000" cy="5257800"/>
          </a:xfrm>
        </p:spPr>
        <p:txBody>
          <a:bodyPr>
            <a:normAutofit fontScale="92500" lnSpcReduction="20000"/>
          </a:bodyPr>
          <a:lstStyle/>
          <a:p>
            <a:endParaRPr lang="en-US" dirty="0"/>
          </a:p>
          <a:p>
            <a:pPr marL="114300" indent="0">
              <a:buNone/>
            </a:pPr>
            <a:r>
              <a:rPr lang="en-US" sz="3500" dirty="0" smtClean="0">
                <a:solidFill>
                  <a:schemeClr val="accent3">
                    <a:lumMod val="20000"/>
                    <a:lumOff val="80000"/>
                  </a:schemeClr>
                </a:solidFill>
              </a:rPr>
              <a:t>Request:  Threat-specific records for each</a:t>
            </a:r>
          </a:p>
          <a:p>
            <a:pPr marL="114300" indent="0">
              <a:buNone/>
            </a:pPr>
            <a:r>
              <a:rPr lang="en-US" sz="3500" dirty="0" smtClean="0">
                <a:solidFill>
                  <a:schemeClr val="accent3">
                    <a:lumMod val="20000"/>
                    <a:lumOff val="80000"/>
                  </a:schemeClr>
                </a:solidFill>
              </a:rPr>
              <a:t> </a:t>
            </a:r>
            <a:r>
              <a:rPr lang="en-US" sz="3500" dirty="0">
                <a:solidFill>
                  <a:schemeClr val="accent3">
                    <a:lumMod val="20000"/>
                    <a:lumOff val="80000"/>
                  </a:schemeClr>
                </a:solidFill>
              </a:rPr>
              <a:t>threat addressed in </a:t>
            </a:r>
            <a:r>
              <a:rPr lang="en-US" sz="3500" dirty="0" smtClean="0">
                <a:solidFill>
                  <a:schemeClr val="accent3">
                    <a:lumMod val="20000"/>
                    <a:lumOff val="80000"/>
                  </a:schemeClr>
                </a:solidFill>
              </a:rPr>
              <a:t>regulatory plans  </a:t>
            </a:r>
          </a:p>
          <a:p>
            <a:endParaRPr lang="en-US" dirty="0">
              <a:solidFill>
                <a:schemeClr val="accent3">
                  <a:lumMod val="20000"/>
                  <a:lumOff val="80000"/>
                </a:schemeClr>
              </a:solidFill>
            </a:endParaRPr>
          </a:p>
          <a:p>
            <a:pPr marL="114300" indent="0">
              <a:buNone/>
            </a:pPr>
            <a:endParaRPr lang="en-US" dirty="0">
              <a:solidFill>
                <a:schemeClr val="accent3">
                  <a:lumMod val="20000"/>
                  <a:lumOff val="80000"/>
                </a:schemeClr>
              </a:solidFill>
            </a:endParaRPr>
          </a:p>
          <a:p>
            <a:r>
              <a:rPr lang="en-US" dirty="0" smtClean="0">
                <a:solidFill>
                  <a:schemeClr val="accent3">
                    <a:lumMod val="20000"/>
                    <a:lumOff val="80000"/>
                  </a:schemeClr>
                </a:solidFill>
              </a:rPr>
              <a:t>Summarize  </a:t>
            </a:r>
            <a:r>
              <a:rPr lang="en-US" dirty="0">
                <a:solidFill>
                  <a:schemeClr val="accent3">
                    <a:lumMod val="20000"/>
                    <a:lumOff val="80000"/>
                  </a:schemeClr>
                </a:solidFill>
              </a:rPr>
              <a:t>how the plan addresses the suggested Conservation </a:t>
            </a:r>
            <a:r>
              <a:rPr lang="en-US" dirty="0" smtClean="0">
                <a:solidFill>
                  <a:schemeClr val="accent3">
                    <a:lumMod val="20000"/>
                    <a:lumOff val="80000"/>
                  </a:schemeClr>
                </a:solidFill>
              </a:rPr>
              <a:t>                   Objective </a:t>
            </a:r>
            <a:r>
              <a:rPr lang="en-US" dirty="0">
                <a:solidFill>
                  <a:schemeClr val="accent3">
                    <a:lumMod val="20000"/>
                    <a:lumOff val="80000"/>
                  </a:schemeClr>
                </a:solidFill>
              </a:rPr>
              <a:t>listed in the COT Report</a:t>
            </a:r>
          </a:p>
          <a:p>
            <a:pPr lvl="0"/>
            <a:r>
              <a:rPr lang="en-US" dirty="0">
                <a:solidFill>
                  <a:schemeClr val="accent3">
                    <a:lumMod val="20000"/>
                    <a:lumOff val="80000"/>
                  </a:schemeClr>
                </a:solidFill>
              </a:rPr>
              <a:t>Summarize  policies/regulations/ordinances to prevent/minimize/ameliorate the threat </a:t>
            </a:r>
          </a:p>
          <a:p>
            <a:pPr lvl="0"/>
            <a:r>
              <a:rPr lang="en-US" dirty="0" smtClean="0">
                <a:solidFill>
                  <a:schemeClr val="accent3">
                    <a:lumMod val="20000"/>
                    <a:lumOff val="80000"/>
                  </a:schemeClr>
                </a:solidFill>
              </a:rPr>
              <a:t>Upload </a:t>
            </a:r>
            <a:r>
              <a:rPr lang="en-US" dirty="0">
                <a:solidFill>
                  <a:schemeClr val="accent3">
                    <a:lumMod val="20000"/>
                    <a:lumOff val="80000"/>
                  </a:schemeClr>
                </a:solidFill>
              </a:rPr>
              <a:t>relevant documents supporting the summary information </a:t>
            </a:r>
            <a:endParaRPr lang="en-US" dirty="0" smtClean="0">
              <a:solidFill>
                <a:schemeClr val="accent3">
                  <a:lumMod val="20000"/>
                  <a:lumOff val="80000"/>
                </a:schemeClr>
              </a:solidFill>
            </a:endParaRPr>
          </a:p>
          <a:p>
            <a:pPr lvl="0"/>
            <a:r>
              <a:rPr lang="en-US" dirty="0" smtClean="0">
                <a:solidFill>
                  <a:schemeClr val="accent3">
                    <a:lumMod val="20000"/>
                    <a:lumOff val="80000"/>
                  </a:schemeClr>
                </a:solidFill>
              </a:rPr>
              <a:t>Summarize </a:t>
            </a:r>
            <a:r>
              <a:rPr lang="en-US" dirty="0">
                <a:solidFill>
                  <a:schemeClr val="accent3">
                    <a:lumMod val="20000"/>
                    <a:lumOff val="80000"/>
                  </a:schemeClr>
                </a:solidFill>
              </a:rPr>
              <a:t>funding source(s) and funding plan</a:t>
            </a:r>
          </a:p>
          <a:p>
            <a:pPr lvl="0"/>
            <a:r>
              <a:rPr lang="en-US" dirty="0">
                <a:solidFill>
                  <a:schemeClr val="accent3">
                    <a:lumMod val="20000"/>
                    <a:lumOff val="80000"/>
                  </a:schemeClr>
                </a:solidFill>
              </a:rPr>
              <a:t>Describe any obstacles to full implementation of the plan</a:t>
            </a:r>
          </a:p>
          <a:p>
            <a:pPr lvl="0"/>
            <a:r>
              <a:rPr lang="en-US" dirty="0">
                <a:solidFill>
                  <a:schemeClr val="accent3">
                    <a:lumMod val="20000"/>
                    <a:lumOff val="80000"/>
                  </a:schemeClr>
                </a:solidFill>
              </a:rPr>
              <a:t>Describe any successes in implementing the plan </a:t>
            </a:r>
            <a:endParaRPr lang="en-US" dirty="0" smtClean="0">
              <a:solidFill>
                <a:schemeClr val="accent3">
                  <a:lumMod val="20000"/>
                  <a:lumOff val="80000"/>
                </a:schemeClr>
              </a:solidFill>
            </a:endParaRPr>
          </a:p>
          <a:p>
            <a:pPr lvl="0"/>
            <a:r>
              <a:rPr lang="en-US" dirty="0" smtClean="0">
                <a:solidFill>
                  <a:schemeClr val="accent3">
                    <a:lumMod val="20000"/>
                    <a:lumOff val="80000"/>
                  </a:schemeClr>
                </a:solidFill>
              </a:rPr>
              <a:t>Describe </a:t>
            </a:r>
            <a:r>
              <a:rPr lang="en-US" dirty="0">
                <a:solidFill>
                  <a:schemeClr val="accent3">
                    <a:lumMod val="20000"/>
                    <a:lumOff val="80000"/>
                  </a:schemeClr>
                </a:solidFill>
              </a:rPr>
              <a:t>implementation plan for the next five years</a:t>
            </a:r>
          </a:p>
          <a:p>
            <a:pPr lvl="0"/>
            <a:r>
              <a:rPr lang="en-US" dirty="0">
                <a:solidFill>
                  <a:schemeClr val="accent3">
                    <a:lumMod val="20000"/>
                    <a:lumOff val="80000"/>
                  </a:schemeClr>
                </a:solidFill>
              </a:rPr>
              <a:t>Describe plans for monitoring effectiveness</a:t>
            </a:r>
          </a:p>
          <a:p>
            <a:pPr lvl="0"/>
            <a:r>
              <a:rPr lang="en-US" dirty="0">
                <a:solidFill>
                  <a:schemeClr val="accent3">
                    <a:lumMod val="20000"/>
                    <a:lumOff val="80000"/>
                  </a:schemeClr>
                </a:solidFill>
              </a:rPr>
              <a:t>Include any additional information needed to describe the plan</a:t>
            </a:r>
          </a:p>
          <a:p>
            <a:endParaRPr lang="en-US" dirty="0">
              <a:solidFill>
                <a:schemeClr val="accent3">
                  <a:lumMod val="20000"/>
                  <a:lumOff val="80000"/>
                </a:schemeClr>
              </a:solidFill>
            </a:endParaRPr>
          </a:p>
          <a:p>
            <a:pPr marL="114300" indent="0">
              <a:buNone/>
            </a:pPr>
            <a:endParaRPr lang="en-US" dirty="0"/>
          </a:p>
        </p:txBody>
      </p:sp>
    </p:spTree>
    <p:extLst>
      <p:ext uri="{BB962C8B-B14F-4D97-AF65-F5344CB8AC3E}">
        <p14:creationId xmlns:p14="http://schemas.microsoft.com/office/powerpoint/2010/main" val="165790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18346" cy="1143000"/>
          </a:xfrm>
        </p:spPr>
        <p:txBody>
          <a:bodyPr/>
          <a:lstStyle/>
          <a:p>
            <a:pPr algn="ctr"/>
            <a:r>
              <a:rPr lang="en-US" sz="4400" b="1" dirty="0" smtClean="0">
                <a:solidFill>
                  <a:schemeClr val="accent6"/>
                </a:solidFill>
                <a:latin typeface="+mn-lt"/>
              </a:rPr>
              <a:t>Plan Information Questions?</a:t>
            </a:r>
            <a:endParaRPr lang="en-US" sz="4400" b="1" dirty="0">
              <a:solidFill>
                <a:schemeClr val="accent6"/>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99" y="1295400"/>
            <a:ext cx="7930501" cy="5303520"/>
          </a:xfrm>
          <a:prstGeom prst="rect">
            <a:avLst/>
          </a:prstGeom>
          <a:ln w="12700">
            <a:solidFill>
              <a:schemeClr val="accent3">
                <a:lumMod val="20000"/>
                <a:lumOff val="80000"/>
              </a:schemeClr>
            </a:solidFill>
          </a:ln>
        </p:spPr>
      </p:pic>
    </p:spTree>
    <p:extLst>
      <p:ext uri="{BB962C8B-B14F-4D97-AF65-F5344CB8AC3E}">
        <p14:creationId xmlns:p14="http://schemas.microsoft.com/office/powerpoint/2010/main" val="3806132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latin typeface="+mn-lt"/>
              </a:rPr>
              <a:t>Today’s </a:t>
            </a:r>
            <a:r>
              <a:rPr lang="en-US" dirty="0">
                <a:solidFill>
                  <a:schemeClr val="accent6"/>
                </a:solidFill>
                <a:latin typeface="+mn-lt"/>
              </a:rPr>
              <a:t>Agenda</a:t>
            </a:r>
          </a:p>
        </p:txBody>
      </p:sp>
      <p:sp>
        <p:nvSpPr>
          <p:cNvPr id="3" name="Content Placeholder 2"/>
          <p:cNvSpPr>
            <a:spLocks noGrp="1"/>
          </p:cNvSpPr>
          <p:nvPr>
            <p:ph idx="1"/>
          </p:nvPr>
        </p:nvSpPr>
        <p:spPr>
          <a:xfrm>
            <a:off x="435138" y="1371600"/>
            <a:ext cx="7620000" cy="4800600"/>
          </a:xfrm>
        </p:spPr>
        <p:txBody>
          <a:bodyPr>
            <a:normAutofit/>
          </a:bodyPr>
          <a:lstStyle/>
          <a:p>
            <a:pPr marL="285750" indent="-285750" eaLnBrk="0" fontAlgn="base" hangingPunct="0">
              <a:spcBef>
                <a:spcPct val="0"/>
              </a:spcBef>
              <a:spcAft>
                <a:spcPct val="0"/>
              </a:spcAft>
            </a:pPr>
            <a:r>
              <a:rPr lang="en-US" sz="3200" dirty="0">
                <a:solidFill>
                  <a:schemeClr val="accent3">
                    <a:lumMod val="20000"/>
                    <a:lumOff val="80000"/>
                  </a:schemeClr>
                </a:solidFill>
                <a:latin typeface="Calibri" pitchFamily="34" charset="0"/>
                <a:ea typeface="Times New Roman" pitchFamily="18" charset="0"/>
                <a:cs typeface="Times New Roman" pitchFamily="18" charset="0"/>
              </a:rPr>
              <a:t>CED Overview – Kathy Hollar</a:t>
            </a:r>
          </a:p>
          <a:p>
            <a:pPr marL="285750" indent="-285750" eaLnBrk="0" fontAlgn="base" hangingPunct="0">
              <a:spcBef>
                <a:spcPct val="0"/>
              </a:spcBef>
              <a:spcAft>
                <a:spcPct val="0"/>
              </a:spcAft>
            </a:pPr>
            <a:r>
              <a:rPr lang="en-US" sz="3200" dirty="0">
                <a:solidFill>
                  <a:schemeClr val="accent3">
                    <a:lumMod val="20000"/>
                    <a:lumOff val="80000"/>
                  </a:schemeClr>
                </a:solidFill>
                <a:latin typeface="Calibri" pitchFamily="34" charset="0"/>
                <a:ea typeface="Times New Roman" pitchFamily="18" charset="0"/>
                <a:cs typeface="Times New Roman" pitchFamily="18" charset="0"/>
              </a:rPr>
              <a:t>Registering Process – Kathy Hollar</a:t>
            </a:r>
          </a:p>
          <a:p>
            <a:pPr marL="285750" indent="-285750" eaLnBrk="0" fontAlgn="base" hangingPunct="0">
              <a:spcBef>
                <a:spcPct val="0"/>
              </a:spcBef>
              <a:spcAft>
                <a:spcPct val="0"/>
              </a:spcAft>
            </a:pPr>
            <a:r>
              <a:rPr lang="en-US" sz="3200" dirty="0">
                <a:solidFill>
                  <a:schemeClr val="accent3">
                    <a:lumMod val="20000"/>
                    <a:lumOff val="80000"/>
                  </a:schemeClr>
                </a:solidFill>
                <a:latin typeface="Calibri" pitchFamily="34" charset="0"/>
                <a:ea typeface="Times New Roman" pitchFamily="18" charset="0"/>
                <a:cs typeface="Times New Roman" pitchFamily="18" charset="0"/>
              </a:rPr>
              <a:t>Live Demo of Project Entry – Justin Welty</a:t>
            </a:r>
          </a:p>
          <a:p>
            <a:pPr marL="285750" indent="-285750" eaLnBrk="0" fontAlgn="base" hangingPunct="0">
              <a:spcBef>
                <a:spcPct val="0"/>
              </a:spcBef>
              <a:spcAft>
                <a:spcPct val="0"/>
              </a:spcAft>
            </a:pPr>
            <a:r>
              <a:rPr lang="en-US" sz="3200" dirty="0">
                <a:solidFill>
                  <a:schemeClr val="accent3">
                    <a:lumMod val="20000"/>
                    <a:lumOff val="80000"/>
                  </a:schemeClr>
                </a:solidFill>
                <a:latin typeface="Calibri" pitchFamily="34" charset="0"/>
                <a:ea typeface="Times New Roman" pitchFamily="18" charset="0"/>
                <a:cs typeface="Times New Roman" pitchFamily="18" charset="0"/>
              </a:rPr>
              <a:t>Plan Entry – Kathy Hollar</a:t>
            </a:r>
          </a:p>
          <a:p>
            <a:pPr marL="285750" indent="-285750" eaLnBrk="0" fontAlgn="base" hangingPunct="0">
              <a:spcBef>
                <a:spcPct val="0"/>
              </a:spcBef>
              <a:spcAft>
                <a:spcPct val="0"/>
              </a:spcAft>
            </a:pPr>
            <a:r>
              <a:rPr lang="en-US" sz="3200" dirty="0">
                <a:solidFill>
                  <a:schemeClr val="accent3">
                    <a:lumMod val="20000"/>
                    <a:lumOff val="80000"/>
                  </a:schemeClr>
                </a:solidFill>
                <a:latin typeface="Calibri" pitchFamily="34" charset="0"/>
                <a:ea typeface="Times New Roman" pitchFamily="18" charset="0"/>
                <a:cs typeface="Times New Roman" pitchFamily="18" charset="0"/>
              </a:rPr>
              <a:t>Batch Uploads – Matt Heller</a:t>
            </a:r>
          </a:p>
          <a:p>
            <a:pPr marL="285750" indent="-285750" eaLnBrk="0" fontAlgn="base" hangingPunct="0">
              <a:spcBef>
                <a:spcPct val="0"/>
              </a:spcBef>
              <a:spcAft>
                <a:spcPct val="0"/>
              </a:spcAft>
            </a:pPr>
            <a:r>
              <a:rPr lang="en-US" sz="3200" dirty="0">
                <a:solidFill>
                  <a:schemeClr val="accent3">
                    <a:lumMod val="20000"/>
                    <a:lumOff val="80000"/>
                  </a:schemeClr>
                </a:solidFill>
                <a:latin typeface="Calibri" pitchFamily="34" charset="0"/>
                <a:ea typeface="Times New Roman" pitchFamily="18" charset="0"/>
                <a:cs typeface="Times New Roman" pitchFamily="18" charset="0"/>
              </a:rPr>
              <a:t>Questions </a:t>
            </a:r>
            <a:r>
              <a:rPr lang="en-US" sz="3200" dirty="0" smtClean="0">
                <a:solidFill>
                  <a:schemeClr val="accent3">
                    <a:lumMod val="20000"/>
                    <a:lumOff val="80000"/>
                  </a:schemeClr>
                </a:solidFill>
                <a:latin typeface="Calibri" pitchFamily="34" charset="0"/>
                <a:ea typeface="Times New Roman" pitchFamily="18" charset="0"/>
                <a:cs typeface="Times New Roman" pitchFamily="18" charset="0"/>
              </a:rPr>
              <a:t>- All</a:t>
            </a:r>
            <a:endParaRPr lang="en-US" sz="3200" dirty="0">
              <a:solidFill>
                <a:schemeClr val="accent3">
                  <a:lumMod val="20000"/>
                  <a:lumOff val="80000"/>
                </a:schemeClr>
              </a:solidFill>
              <a:latin typeface="Calibri" pitchFamily="34" charset="0"/>
              <a:ea typeface="Times New Roman" pitchFamily="18" charset="0"/>
              <a:cs typeface="Times New Roman"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55" b="16278"/>
          <a:stretch/>
        </p:blipFill>
        <p:spPr>
          <a:xfrm>
            <a:off x="0" y="4888173"/>
            <a:ext cx="8464268" cy="1966415"/>
          </a:xfrm>
          <a:prstGeom prst="rect">
            <a:avLst/>
          </a:prstGeom>
          <a:ln w="28575">
            <a:solidFill>
              <a:schemeClr val="accent3">
                <a:lumMod val="20000"/>
                <a:lumOff val="80000"/>
              </a:schemeClr>
            </a:solidFill>
          </a:ln>
        </p:spPr>
      </p:pic>
    </p:spTree>
    <p:extLst>
      <p:ext uri="{BB962C8B-B14F-4D97-AF65-F5344CB8AC3E}">
        <p14:creationId xmlns:p14="http://schemas.microsoft.com/office/powerpoint/2010/main" val="3537706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latin typeface="+mn-lt"/>
              </a:rPr>
              <a:t>CED Overview – What is it?</a:t>
            </a:r>
            <a:endParaRPr lang="en-US" dirty="0">
              <a:solidFill>
                <a:schemeClr val="accent6"/>
              </a:solidFill>
              <a:latin typeface="+mn-lt"/>
            </a:endParaRPr>
          </a:p>
        </p:txBody>
      </p:sp>
      <p:sp>
        <p:nvSpPr>
          <p:cNvPr id="3" name="Content Placeholder 2"/>
          <p:cNvSpPr>
            <a:spLocks noGrp="1"/>
          </p:cNvSpPr>
          <p:nvPr>
            <p:ph idx="1"/>
          </p:nvPr>
        </p:nvSpPr>
        <p:spPr/>
        <p:txBody>
          <a:bodyPr>
            <a:normAutofit/>
          </a:bodyPr>
          <a:lstStyle/>
          <a:p>
            <a:pPr marL="285750" lvl="0" indent="-285750" eaLnBrk="0" fontAlgn="base" hangingPunct="0">
              <a:spcBef>
                <a:spcPct val="0"/>
              </a:spcBef>
              <a:spcAft>
                <a:spcPct val="0"/>
              </a:spcAft>
            </a:pPr>
            <a:r>
              <a:rPr lang="en-US" altLang="en-US" sz="2400" dirty="0" smtClean="0">
                <a:solidFill>
                  <a:schemeClr val="accent3">
                    <a:lumMod val="20000"/>
                    <a:lumOff val="80000"/>
                  </a:schemeClr>
                </a:solidFill>
                <a:latin typeface="Calibri" pitchFamily="34" charset="0"/>
                <a:ea typeface="Times New Roman" pitchFamily="18" charset="0"/>
                <a:cs typeface="Times New Roman" pitchFamily="18" charset="0"/>
              </a:rPr>
              <a:t>Web-based</a:t>
            </a:r>
            <a:r>
              <a:rPr lang="en-US" altLang="en-US" sz="2400" dirty="0">
                <a:solidFill>
                  <a:schemeClr val="accent3">
                    <a:lumMod val="20000"/>
                    <a:lumOff val="80000"/>
                  </a:schemeClr>
                </a:solidFill>
                <a:latin typeface="Calibri" pitchFamily="34" charset="0"/>
                <a:ea typeface="Times New Roman" pitchFamily="18" charset="0"/>
                <a:cs typeface="Times New Roman" pitchFamily="18" charset="0"/>
              </a:rPr>
              <a:t>, geospatial </a:t>
            </a:r>
            <a:r>
              <a:rPr lang="en-US" altLang="en-US" sz="2400" dirty="0" smtClean="0">
                <a:solidFill>
                  <a:schemeClr val="accent3">
                    <a:lumMod val="20000"/>
                    <a:lumOff val="80000"/>
                  </a:schemeClr>
                </a:solidFill>
                <a:latin typeface="Calibri" pitchFamily="34" charset="0"/>
                <a:ea typeface="Times New Roman" pitchFamily="18" charset="0"/>
                <a:cs typeface="Times New Roman" pitchFamily="18" charset="0"/>
              </a:rPr>
              <a:t>components </a:t>
            </a:r>
            <a:endParaRPr lang="en-US" altLang="en-US" sz="2400" dirty="0">
              <a:solidFill>
                <a:schemeClr val="accent3">
                  <a:lumMod val="20000"/>
                  <a:lumOff val="80000"/>
                </a:schemeClr>
              </a:solidFill>
              <a:latin typeface="Calibri" pitchFamily="34" charset="0"/>
              <a:ea typeface="Times New Roman" pitchFamily="18" charset="0"/>
              <a:cs typeface="Times New Roman" pitchFamily="18" charset="0"/>
            </a:endParaRPr>
          </a:p>
          <a:p>
            <a:pPr marL="285750" lvl="0" indent="-285750" eaLnBrk="0" fontAlgn="base" hangingPunct="0">
              <a:spcBef>
                <a:spcPct val="0"/>
              </a:spcBef>
              <a:spcAft>
                <a:spcPct val="0"/>
              </a:spcAft>
            </a:pPr>
            <a:r>
              <a:rPr lang="en-US" altLang="en-US" sz="2400" dirty="0">
                <a:solidFill>
                  <a:schemeClr val="accent3">
                    <a:lumMod val="20000"/>
                    <a:lumOff val="80000"/>
                  </a:schemeClr>
                </a:solidFill>
                <a:latin typeface="Calibri" pitchFamily="34" charset="0"/>
                <a:ea typeface="Times New Roman" pitchFamily="18" charset="0"/>
                <a:cs typeface="Times New Roman" pitchFamily="18" charset="0"/>
              </a:rPr>
              <a:t>Collects information on the plans and projects </a:t>
            </a:r>
            <a:r>
              <a:rPr lang="en-US" altLang="en-US" sz="2400" dirty="0" smtClean="0">
                <a:solidFill>
                  <a:schemeClr val="accent3">
                    <a:lumMod val="20000"/>
                    <a:lumOff val="80000"/>
                  </a:schemeClr>
                </a:solidFill>
                <a:latin typeface="Calibri" pitchFamily="34" charset="0"/>
                <a:ea typeface="Times New Roman" pitchFamily="18" charset="0"/>
                <a:cs typeface="Times New Roman" pitchFamily="18" charset="0"/>
              </a:rPr>
              <a:t>to </a:t>
            </a:r>
            <a:r>
              <a:rPr lang="en-US" altLang="en-US" sz="2400" dirty="0">
                <a:solidFill>
                  <a:schemeClr val="accent3">
                    <a:lumMod val="20000"/>
                    <a:lumOff val="80000"/>
                  </a:schemeClr>
                </a:solidFill>
                <a:latin typeface="Calibri" pitchFamily="34" charset="0"/>
                <a:ea typeface="Times New Roman" pitchFamily="18" charset="0"/>
                <a:cs typeface="Times New Roman" pitchFamily="18" charset="0"/>
              </a:rPr>
              <a:t>conserve </a:t>
            </a:r>
            <a:r>
              <a:rPr lang="en-US" altLang="en-US" sz="2400" dirty="0" smtClean="0">
                <a:solidFill>
                  <a:schemeClr val="accent3">
                    <a:lumMod val="20000"/>
                    <a:lumOff val="80000"/>
                  </a:schemeClr>
                </a:solidFill>
                <a:latin typeface="Calibri" pitchFamily="34" charset="0"/>
                <a:ea typeface="Times New Roman" pitchFamily="18" charset="0"/>
                <a:cs typeface="Times New Roman" pitchFamily="18" charset="0"/>
              </a:rPr>
              <a:t>greater sage-grouse</a:t>
            </a:r>
            <a:r>
              <a:rPr lang="en-US" altLang="en-US" sz="2400" dirty="0">
                <a:solidFill>
                  <a:schemeClr val="accent3">
                    <a:lumMod val="20000"/>
                    <a:lumOff val="80000"/>
                  </a:schemeClr>
                </a:solidFill>
                <a:latin typeface="Calibri" pitchFamily="34" charset="0"/>
                <a:ea typeface="Times New Roman" pitchFamily="18" charset="0"/>
                <a:cs typeface="Times New Roman" pitchFamily="18" charset="0"/>
              </a:rPr>
              <a:t> </a:t>
            </a:r>
            <a:r>
              <a:rPr lang="en-US" altLang="en-US" sz="2400" dirty="0" smtClean="0">
                <a:solidFill>
                  <a:schemeClr val="accent3">
                    <a:lumMod val="20000"/>
                    <a:lumOff val="80000"/>
                  </a:schemeClr>
                </a:solidFill>
                <a:latin typeface="Calibri" pitchFamily="34" charset="0"/>
                <a:ea typeface="Times New Roman" pitchFamily="18" charset="0"/>
                <a:cs typeface="Times New Roman" pitchFamily="18" charset="0"/>
              </a:rPr>
              <a:t>from 2009 to present  </a:t>
            </a:r>
            <a:endParaRPr lang="en-US" altLang="en-US" sz="2400" dirty="0">
              <a:solidFill>
                <a:schemeClr val="accent3">
                  <a:lumMod val="20000"/>
                  <a:lumOff val="80000"/>
                </a:schemeClr>
              </a:solidFill>
              <a:latin typeface="Calibri" pitchFamily="34" charset="0"/>
              <a:ea typeface="Times New Roman" pitchFamily="18" charset="0"/>
              <a:cs typeface="Times New Roman" pitchFamily="18" charset="0"/>
            </a:endParaRPr>
          </a:p>
          <a:p>
            <a:pPr marL="285750" lvl="0" indent="-285750" eaLnBrk="0" fontAlgn="base" hangingPunct="0">
              <a:spcBef>
                <a:spcPct val="0"/>
              </a:spcBef>
              <a:spcAft>
                <a:spcPct val="0"/>
              </a:spcAft>
            </a:pPr>
            <a:r>
              <a:rPr lang="en-US" altLang="en-US" sz="2400" dirty="0">
                <a:solidFill>
                  <a:schemeClr val="accent3">
                    <a:lumMod val="20000"/>
                    <a:lumOff val="80000"/>
                  </a:schemeClr>
                </a:solidFill>
                <a:latin typeface="Calibri" pitchFamily="34" charset="0"/>
                <a:ea typeface="Times New Roman" pitchFamily="18" charset="0"/>
                <a:cs typeface="Times New Roman" pitchFamily="18" charset="0"/>
              </a:rPr>
              <a:t>Allows multiple users to enter data at different scales, upload documents and spatial information, and link conservation actions to one or more threats to the species.</a:t>
            </a:r>
          </a:p>
          <a:p>
            <a:pPr marL="285750" lvl="0" indent="-285750" eaLnBrk="0" fontAlgn="base" hangingPunct="0">
              <a:spcBef>
                <a:spcPct val="0"/>
              </a:spcBef>
              <a:spcAft>
                <a:spcPct val="0"/>
              </a:spcAft>
            </a:pPr>
            <a:r>
              <a:rPr lang="en-US" altLang="en-US" sz="2400" dirty="0">
                <a:solidFill>
                  <a:schemeClr val="accent3">
                    <a:lumMod val="20000"/>
                    <a:lumOff val="80000"/>
                  </a:schemeClr>
                </a:solidFill>
                <a:latin typeface="Calibri" pitchFamily="34" charset="0"/>
                <a:ea typeface="Times New Roman" pitchFamily="18" charset="0"/>
                <a:cs typeface="Times New Roman" pitchFamily="18" charset="0"/>
              </a:rPr>
              <a:t>Conservation plans, individual projects, tabular data from large data sets, spatial data, and documentation of the data sources can all be entered in the CED</a:t>
            </a:r>
          </a:p>
          <a:p>
            <a:pPr marL="285750" lvl="0" indent="-285750" eaLnBrk="0" fontAlgn="base" hangingPunct="0">
              <a:spcBef>
                <a:spcPct val="0"/>
              </a:spcBef>
              <a:spcAft>
                <a:spcPct val="0"/>
              </a:spcAft>
            </a:pPr>
            <a:r>
              <a:rPr lang="en-US" altLang="en-US" sz="2400" dirty="0">
                <a:solidFill>
                  <a:schemeClr val="accent3">
                    <a:lumMod val="20000"/>
                    <a:lumOff val="80000"/>
                  </a:schemeClr>
                </a:solidFill>
                <a:latin typeface="Calibri" pitchFamily="34" charset="0"/>
                <a:ea typeface="Times New Roman" pitchFamily="18" charset="0"/>
                <a:cs typeface="Times New Roman" pitchFamily="18" charset="0"/>
              </a:rPr>
              <a:t>Housed on the data sharing platform, LC Map (aka </a:t>
            </a:r>
            <a:r>
              <a:rPr lang="en-US" altLang="en-US" sz="2400" dirty="0" err="1">
                <a:solidFill>
                  <a:schemeClr val="accent3">
                    <a:lumMod val="20000"/>
                    <a:lumOff val="80000"/>
                  </a:schemeClr>
                </a:solidFill>
                <a:latin typeface="Calibri" pitchFamily="34" charset="0"/>
                <a:ea typeface="Times New Roman" pitchFamily="18" charset="0"/>
                <a:cs typeface="Times New Roman" pitchFamily="18" charset="0"/>
              </a:rPr>
              <a:t>ScienceBase</a:t>
            </a:r>
            <a:r>
              <a:rPr lang="en-US" altLang="en-US" sz="2400" dirty="0" smtClean="0">
                <a:solidFill>
                  <a:schemeClr val="accent3">
                    <a:lumMod val="20000"/>
                    <a:lumOff val="80000"/>
                  </a:schemeClr>
                </a:solidFill>
                <a:latin typeface="Calibri" pitchFamily="34" charset="0"/>
                <a:ea typeface="Times New Roman" pitchFamily="18" charset="0"/>
                <a:cs typeface="Times New Roman" pitchFamily="18" charset="0"/>
              </a:rPr>
              <a:t>)</a:t>
            </a:r>
            <a:endParaRPr lang="en-US" sz="2400" dirty="0">
              <a:solidFill>
                <a:schemeClr val="accent3">
                  <a:lumMod val="20000"/>
                  <a:lumOff val="80000"/>
                </a:schemeClr>
              </a:solidFill>
            </a:endParaRPr>
          </a:p>
          <a:p>
            <a:endParaRPr lang="en-US" dirty="0">
              <a:solidFill>
                <a:schemeClr val="accent3">
                  <a:lumMod val="20000"/>
                  <a:lumOff val="80000"/>
                </a:schemeClr>
              </a:solidFill>
            </a:endParaRPr>
          </a:p>
        </p:txBody>
      </p:sp>
    </p:spTree>
    <p:extLst>
      <p:ext uri="{BB962C8B-B14F-4D97-AF65-F5344CB8AC3E}">
        <p14:creationId xmlns:p14="http://schemas.microsoft.com/office/powerpoint/2010/main" val="401352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447800"/>
            <a:ext cx="7467600" cy="5047536"/>
          </a:xfrm>
          <a:prstGeom prst="rect">
            <a:avLst/>
          </a:prstGeom>
        </p:spPr>
        <p:txBody>
          <a:bodyPr wrap="square">
            <a:spAutoFit/>
          </a:bodyPr>
          <a:lstStyle/>
          <a:p>
            <a:pPr marL="342900" lvl="0" indent="-342900" eaLnBrk="0" fontAlgn="base" hangingPunct="0">
              <a:spcBef>
                <a:spcPct val="0"/>
              </a:spcBef>
              <a:spcAft>
                <a:spcPct val="0"/>
              </a:spcAft>
              <a:buClr>
                <a:schemeClr val="accent2"/>
              </a:buClr>
              <a:buFont typeface="Arial" panose="020B0604020202020204" pitchFamily="34" charset="0"/>
              <a:buChar char="•"/>
            </a:pPr>
            <a:r>
              <a:rPr lang="en-US" altLang="en-US" sz="2400" b="1" dirty="0" smtClean="0">
                <a:solidFill>
                  <a:schemeClr val="accent3">
                    <a:lumMod val="20000"/>
                    <a:lumOff val="80000"/>
                  </a:schemeClr>
                </a:solidFill>
                <a:ea typeface="Calibri" pitchFamily="34" charset="0"/>
                <a:cs typeface="Arial" panose="020B0604020202020204" pitchFamily="34" charset="0"/>
              </a:rPr>
              <a:t>Easy </a:t>
            </a:r>
            <a:r>
              <a:rPr lang="en-US" altLang="en-US" sz="2400" b="1" dirty="0">
                <a:solidFill>
                  <a:schemeClr val="accent3">
                    <a:lumMod val="20000"/>
                    <a:lumOff val="80000"/>
                  </a:schemeClr>
                </a:solidFill>
                <a:ea typeface="Calibri" pitchFamily="34" charset="0"/>
                <a:cs typeface="Arial" panose="020B0604020202020204" pitchFamily="34" charset="0"/>
              </a:rPr>
              <a:t>to use </a:t>
            </a:r>
          </a:p>
          <a:p>
            <a:pPr marL="742950" lvl="1" indent="-285750" eaLnBrk="0" fontAlgn="base" hangingPunct="0">
              <a:spcBef>
                <a:spcPct val="0"/>
              </a:spcBef>
              <a:spcAft>
                <a:spcPct val="0"/>
              </a:spcAft>
              <a:buClr>
                <a:schemeClr val="accent2"/>
              </a:buClr>
              <a:buFont typeface="Arial" panose="020B0604020202020204" pitchFamily="34" charset="0"/>
              <a:buChar char="•"/>
            </a:pPr>
            <a:r>
              <a:rPr kumimoji="0" lang="en-US" altLang="en-US" sz="1600" b="0" i="0" u="none" strike="noStrike" cap="none" normalizeH="0" baseline="0" dirty="0" smtClean="0">
                <a:ln>
                  <a:noFill/>
                </a:ln>
                <a:solidFill>
                  <a:schemeClr val="accent3">
                    <a:lumMod val="20000"/>
                    <a:lumOff val="80000"/>
                  </a:schemeClr>
                </a:solidFill>
                <a:effectLst/>
                <a:latin typeface="Calibri" pitchFamily="34" charset="0"/>
                <a:ea typeface="Calibri" pitchFamily="34" charset="0"/>
                <a:cs typeface="Times New Roman" pitchFamily="18" charset="0"/>
              </a:rPr>
              <a:t>No GIS skills are required for entering data on individual plans or projects.</a:t>
            </a:r>
          </a:p>
          <a:p>
            <a:pPr marL="742950" lvl="1" indent="-285750" eaLnBrk="0" fontAlgn="base" hangingPunct="0">
              <a:spcBef>
                <a:spcPct val="0"/>
              </a:spcBef>
              <a:spcAft>
                <a:spcPct val="0"/>
              </a:spcAft>
              <a:buClr>
                <a:schemeClr val="accent2"/>
              </a:buClr>
              <a:buFont typeface="Arial" panose="020B0604020202020204" pitchFamily="34" charset="0"/>
              <a:buChar char="•"/>
            </a:pPr>
            <a:r>
              <a:rPr kumimoji="0" lang="en-US" altLang="en-US" sz="1600" b="0" i="0" u="none" strike="noStrike" cap="none" normalizeH="0" baseline="0" dirty="0" smtClean="0">
                <a:ln>
                  <a:noFill/>
                </a:ln>
                <a:solidFill>
                  <a:schemeClr val="accent3">
                    <a:lumMod val="20000"/>
                    <a:lumOff val="80000"/>
                  </a:schemeClr>
                </a:solidFill>
                <a:effectLst/>
                <a:latin typeface="Calibri" pitchFamily="34" charset="0"/>
                <a:ea typeface="Calibri" pitchFamily="34" charset="0"/>
                <a:cs typeface="Times New Roman" pitchFamily="18" charset="0"/>
              </a:rPr>
              <a:t>USGS programmers are available to help with batch uploads of large data sets</a:t>
            </a:r>
          </a:p>
          <a:p>
            <a:pPr marL="742950" lvl="1" indent="-285750" eaLnBrk="0" fontAlgn="base" hangingPunct="0">
              <a:spcBef>
                <a:spcPct val="0"/>
              </a:spcBef>
              <a:spcAft>
                <a:spcPct val="0"/>
              </a:spcAft>
              <a:buClr>
                <a:schemeClr val="accent2"/>
              </a:buClr>
              <a:buFont typeface="Arial" panose="020B0604020202020204" pitchFamily="34" charset="0"/>
              <a:buChar char="•"/>
            </a:pPr>
            <a:r>
              <a:rPr lang="en-US" altLang="en-US" sz="1600" dirty="0" smtClean="0">
                <a:solidFill>
                  <a:schemeClr val="accent3">
                    <a:lumMod val="20000"/>
                    <a:lumOff val="80000"/>
                  </a:schemeClr>
                </a:solidFill>
                <a:latin typeface="Calibri" pitchFamily="34" charset="0"/>
                <a:ea typeface="Calibri" pitchFamily="34" charset="0"/>
                <a:cs typeface="Times New Roman" pitchFamily="18" charset="0"/>
              </a:rPr>
              <a:t>User Guide and Help Document </a:t>
            </a:r>
            <a:r>
              <a:rPr kumimoji="0" lang="en-US" altLang="en-US" sz="1600" b="0" i="0" u="none" strike="noStrike" cap="none" normalizeH="0" baseline="0" dirty="0" smtClean="0">
                <a:ln>
                  <a:noFill/>
                </a:ln>
                <a:solidFill>
                  <a:schemeClr val="accent3">
                    <a:lumMod val="20000"/>
                    <a:lumOff val="80000"/>
                  </a:schemeClr>
                </a:solidFill>
                <a:effectLst/>
                <a:latin typeface="Calibri" pitchFamily="34" charset="0"/>
                <a:ea typeface="Calibri" pitchFamily="34" charset="0"/>
                <a:cs typeface="Times New Roman" pitchFamily="18" charset="0"/>
              </a:rPr>
              <a:t> </a:t>
            </a:r>
          </a:p>
          <a:p>
            <a:pPr marL="342900" lvl="0" indent="-342900" eaLnBrk="0" fontAlgn="base" hangingPunct="0">
              <a:spcBef>
                <a:spcPct val="0"/>
              </a:spcBef>
              <a:spcAft>
                <a:spcPct val="0"/>
              </a:spcAft>
              <a:buClr>
                <a:schemeClr val="accent2"/>
              </a:buClr>
              <a:buFont typeface="Arial" panose="020B0604020202020204" pitchFamily="34" charset="0"/>
              <a:buChar char="•"/>
            </a:pPr>
            <a:r>
              <a:rPr lang="en-US" altLang="en-US" sz="2400" b="1" dirty="0" smtClean="0">
                <a:solidFill>
                  <a:schemeClr val="accent3">
                    <a:lumMod val="20000"/>
                    <a:lumOff val="80000"/>
                  </a:schemeClr>
                </a:solidFill>
                <a:ea typeface="Calibri" pitchFamily="34" charset="0"/>
                <a:cs typeface="Arial" panose="020B0604020202020204" pitchFamily="34" charset="0"/>
              </a:rPr>
              <a:t>Secure</a:t>
            </a:r>
            <a:r>
              <a:rPr kumimoji="0" lang="en-US" altLang="en-US" sz="4000" b="0" i="0" u="none" strike="noStrike" cap="none" normalizeH="0" baseline="0" dirty="0" smtClean="0">
                <a:ln>
                  <a:noFill/>
                </a:ln>
                <a:solidFill>
                  <a:schemeClr val="accent3">
                    <a:lumMod val="20000"/>
                    <a:lumOff val="80000"/>
                  </a:schemeClr>
                </a:solidFill>
                <a:effectLst/>
                <a:latin typeface="Arial" panose="020B0604020202020204" pitchFamily="34" charset="0"/>
                <a:ea typeface="Calibri" pitchFamily="34" charset="0"/>
                <a:cs typeface="Arial" panose="020B0604020202020204" pitchFamily="34" charset="0"/>
              </a:rPr>
              <a:t>  </a:t>
            </a:r>
          </a:p>
          <a:p>
            <a:pPr marL="742950" lvl="1" indent="-285750" eaLnBrk="0" fontAlgn="base" hangingPunct="0">
              <a:spcBef>
                <a:spcPct val="0"/>
              </a:spcBef>
              <a:spcAft>
                <a:spcPct val="0"/>
              </a:spcAft>
              <a:buClr>
                <a:schemeClr val="accent2"/>
              </a:buClr>
              <a:buFont typeface="Arial" panose="020B0604020202020204" pitchFamily="34" charset="0"/>
              <a:buChar char="•"/>
            </a:pPr>
            <a:r>
              <a:rPr kumimoji="0" lang="en-US" altLang="en-US" sz="1600" b="0" i="0" u="none" strike="noStrike" cap="none" normalizeH="0" baseline="0" dirty="0" smtClean="0">
                <a:ln>
                  <a:noFill/>
                </a:ln>
                <a:solidFill>
                  <a:schemeClr val="accent3">
                    <a:lumMod val="20000"/>
                    <a:lumOff val="80000"/>
                  </a:schemeClr>
                </a:solidFill>
                <a:effectLst/>
                <a:latin typeface="Calibri" pitchFamily="34" charset="0"/>
                <a:ea typeface="Calibri" pitchFamily="34" charset="0"/>
                <a:cs typeface="Times New Roman" pitchFamily="18" charset="0"/>
              </a:rPr>
              <a:t>Agencies/organizations establish “approving officials” to act as gatekeepers</a:t>
            </a:r>
          </a:p>
          <a:p>
            <a:pPr marL="1200150" lvl="2" indent="-285750" eaLnBrk="0" fontAlgn="base" hangingPunct="0">
              <a:spcBef>
                <a:spcPct val="0"/>
              </a:spcBef>
              <a:spcAft>
                <a:spcPct val="0"/>
              </a:spcAft>
              <a:buClr>
                <a:schemeClr val="accent2"/>
              </a:buClr>
              <a:buFont typeface="Arial" panose="020B0604020202020204" pitchFamily="34" charset="0"/>
              <a:buChar char="•"/>
            </a:pPr>
            <a:r>
              <a:rPr kumimoji="0" lang="en-US" altLang="en-US" sz="1600" b="0" i="0" u="none" strike="noStrike" cap="none" normalizeH="0" baseline="0" dirty="0" smtClean="0">
                <a:ln>
                  <a:noFill/>
                </a:ln>
                <a:solidFill>
                  <a:schemeClr val="accent3">
                    <a:lumMod val="20000"/>
                    <a:lumOff val="80000"/>
                  </a:schemeClr>
                </a:solidFill>
                <a:effectLst/>
                <a:latin typeface="Calibri" pitchFamily="34" charset="0"/>
                <a:ea typeface="Calibri" pitchFamily="34" charset="0"/>
                <a:cs typeface="Times New Roman" pitchFamily="18" charset="0"/>
              </a:rPr>
              <a:t>Determine who can enter and edit data in the CED on behalf of that agency </a:t>
            </a:r>
          </a:p>
          <a:p>
            <a:pPr marL="1200150" lvl="2" indent="-285750" eaLnBrk="0" fontAlgn="base" hangingPunct="0">
              <a:spcBef>
                <a:spcPct val="0"/>
              </a:spcBef>
              <a:spcAft>
                <a:spcPct val="0"/>
              </a:spcAft>
              <a:buClr>
                <a:schemeClr val="accent2"/>
              </a:buClr>
              <a:buFont typeface="Arial" panose="020B0604020202020204" pitchFamily="34" charset="0"/>
              <a:buChar char="•"/>
            </a:pPr>
            <a:r>
              <a:rPr lang="en-US" altLang="en-US" sz="1600" dirty="0" smtClean="0">
                <a:solidFill>
                  <a:schemeClr val="accent3">
                    <a:lumMod val="20000"/>
                    <a:lumOff val="80000"/>
                  </a:schemeClr>
                </a:solidFill>
                <a:latin typeface="Calibri" pitchFamily="34" charset="0"/>
                <a:ea typeface="Calibri" pitchFamily="34" charset="0"/>
                <a:cs typeface="Times New Roman" pitchFamily="18" charset="0"/>
              </a:rPr>
              <a:t>Establish what will be “batch upload” or individual project entry</a:t>
            </a:r>
            <a:endParaRPr kumimoji="0" lang="en-US" altLang="en-US" sz="1600" b="0" i="0" u="none" strike="noStrike" cap="none" normalizeH="0" baseline="0" dirty="0" smtClean="0">
              <a:ln>
                <a:noFill/>
              </a:ln>
              <a:solidFill>
                <a:schemeClr val="accent3">
                  <a:lumMod val="20000"/>
                  <a:lumOff val="80000"/>
                </a:schemeClr>
              </a:solidFill>
              <a:effectLst/>
              <a:latin typeface="Calibri" pitchFamily="34" charset="0"/>
              <a:ea typeface="Calibri" pitchFamily="34" charset="0"/>
              <a:cs typeface="Times New Roman" pitchFamily="18" charset="0"/>
            </a:endParaRPr>
          </a:p>
          <a:p>
            <a:pPr marL="742950" lvl="1" indent="-285750" eaLnBrk="0" fontAlgn="base" hangingPunct="0">
              <a:spcBef>
                <a:spcPct val="0"/>
              </a:spcBef>
              <a:spcAft>
                <a:spcPct val="0"/>
              </a:spcAft>
              <a:buClr>
                <a:schemeClr val="accent2"/>
              </a:buClr>
              <a:buFont typeface="Arial" panose="020B0604020202020204" pitchFamily="34" charset="0"/>
              <a:buChar char="•"/>
            </a:pPr>
            <a:r>
              <a:rPr kumimoji="0" lang="en-US" altLang="en-US" sz="1600" b="0" i="0" u="none" strike="noStrike" cap="none" normalizeH="0" baseline="0" dirty="0" smtClean="0">
                <a:ln>
                  <a:noFill/>
                </a:ln>
                <a:solidFill>
                  <a:schemeClr val="accent3">
                    <a:lumMod val="20000"/>
                    <a:lumOff val="80000"/>
                  </a:schemeClr>
                </a:solidFill>
                <a:effectLst/>
                <a:latin typeface="Calibri" pitchFamily="34" charset="0"/>
                <a:ea typeface="Calibri" pitchFamily="34" charset="0"/>
                <a:cs typeface="Times New Roman" pitchFamily="18" charset="0"/>
              </a:rPr>
              <a:t>Designated “approving officials” will allow for </a:t>
            </a:r>
            <a:r>
              <a:rPr lang="en-US" altLang="en-US" sz="1600" dirty="0" smtClean="0">
                <a:solidFill>
                  <a:schemeClr val="accent3">
                    <a:lumMod val="20000"/>
                    <a:lumOff val="80000"/>
                  </a:schemeClr>
                </a:solidFill>
                <a:latin typeface="Calibri" pitchFamily="34" charset="0"/>
                <a:ea typeface="Calibri" pitchFamily="34" charset="0"/>
                <a:cs typeface="Times New Roman" pitchFamily="18" charset="0"/>
              </a:rPr>
              <a:t>quality control  and oversight by </a:t>
            </a:r>
            <a:r>
              <a:rPr kumimoji="0" lang="en-US" altLang="en-US" sz="1600" b="0" i="0" u="none" strike="noStrike" cap="none" normalizeH="0" baseline="0" dirty="0" smtClean="0">
                <a:ln>
                  <a:noFill/>
                </a:ln>
                <a:solidFill>
                  <a:schemeClr val="accent3">
                    <a:lumMod val="20000"/>
                    <a:lumOff val="80000"/>
                  </a:schemeClr>
                </a:solidFill>
                <a:effectLst/>
                <a:latin typeface="Calibri" pitchFamily="34" charset="0"/>
                <a:ea typeface="Calibri" pitchFamily="34" charset="0"/>
                <a:cs typeface="Times New Roman" pitchFamily="18" charset="0"/>
              </a:rPr>
              <a:t>agency partners</a:t>
            </a:r>
          </a:p>
          <a:p>
            <a:pPr lvl="0" eaLnBrk="0" fontAlgn="base" hangingPunct="0">
              <a:spcBef>
                <a:spcPct val="0"/>
              </a:spcBef>
              <a:spcAft>
                <a:spcPct val="0"/>
              </a:spcAft>
              <a:buClr>
                <a:schemeClr val="accent2"/>
              </a:buClr>
            </a:pPr>
            <a:endParaRPr lang="en-US" altLang="en-US" dirty="0">
              <a:solidFill>
                <a:schemeClr val="accent3">
                  <a:lumMod val="20000"/>
                  <a:lumOff val="80000"/>
                </a:schemeClr>
              </a:solidFill>
              <a:ea typeface="Calibri" pitchFamily="34" charset="0"/>
              <a:cs typeface="Times New Roman" pitchFamily="18" charset="0"/>
            </a:endParaRPr>
          </a:p>
          <a:p>
            <a:pPr marL="342900" lvl="0" indent="-342900" eaLnBrk="0" fontAlgn="base" hangingPunct="0">
              <a:spcBef>
                <a:spcPct val="0"/>
              </a:spcBef>
              <a:spcAft>
                <a:spcPct val="0"/>
              </a:spcAft>
              <a:buClr>
                <a:schemeClr val="accent2"/>
              </a:buClr>
              <a:buFont typeface="Arial" panose="020B0604020202020204" pitchFamily="34" charset="0"/>
              <a:buChar char="•"/>
            </a:pPr>
            <a:r>
              <a:rPr lang="en-US" altLang="en-US" sz="2400" b="1" dirty="0" smtClean="0">
                <a:solidFill>
                  <a:schemeClr val="accent3">
                    <a:lumMod val="20000"/>
                    <a:lumOff val="80000"/>
                  </a:schemeClr>
                </a:solidFill>
                <a:ea typeface="Calibri" pitchFamily="34" charset="0"/>
                <a:cs typeface="Arial" panose="020B0604020202020204" pitchFamily="34" charset="0"/>
              </a:rPr>
              <a:t>Transparent</a:t>
            </a:r>
            <a:endParaRPr kumimoji="0" lang="en-US" altLang="en-US" b="0" i="0" u="none" strike="noStrike" cap="none" normalizeH="0" baseline="0" dirty="0" smtClean="0">
              <a:ln>
                <a:noFill/>
              </a:ln>
              <a:solidFill>
                <a:schemeClr val="accent3">
                  <a:lumMod val="20000"/>
                  <a:lumOff val="80000"/>
                </a:schemeClr>
              </a:solidFill>
              <a:effectLst/>
              <a:ea typeface="Calibri" pitchFamily="34" charset="0"/>
              <a:cs typeface="Times New Roman" pitchFamily="18" charset="0"/>
            </a:endParaRPr>
          </a:p>
          <a:p>
            <a:pPr marL="742950" lvl="1" indent="-285750" eaLnBrk="0" fontAlgn="base" hangingPunct="0">
              <a:spcBef>
                <a:spcPct val="0"/>
              </a:spcBef>
              <a:spcAft>
                <a:spcPct val="0"/>
              </a:spcAft>
              <a:buClr>
                <a:schemeClr val="accent2"/>
              </a:buClr>
              <a:buFont typeface="Arial" panose="020B0604020202020204" pitchFamily="34" charset="0"/>
              <a:buChar char="•"/>
            </a:pPr>
            <a:r>
              <a:rPr kumimoji="0" lang="en-US" altLang="en-US" sz="1600" b="0" i="0" u="none" strike="noStrike" cap="none" normalizeH="0" baseline="0" dirty="0" smtClean="0">
                <a:ln>
                  <a:noFill/>
                </a:ln>
                <a:solidFill>
                  <a:schemeClr val="accent3">
                    <a:lumMod val="20000"/>
                    <a:lumOff val="80000"/>
                  </a:schemeClr>
                </a:solidFill>
                <a:effectLst/>
                <a:latin typeface="Calibri" pitchFamily="34" charset="0"/>
                <a:ea typeface="Calibri" pitchFamily="34" charset="0"/>
                <a:cs typeface="Times New Roman" pitchFamily="18" charset="0"/>
              </a:rPr>
              <a:t>Information on the CED will become part of the public record and may be publicly disclosed as part of the Service’s administrative record or in response to a request under the Freedom of Information Act (FOIA). </a:t>
            </a:r>
          </a:p>
          <a:p>
            <a:pPr marL="742950" lvl="1" indent="-285750" eaLnBrk="0" fontAlgn="base" hangingPunct="0">
              <a:spcBef>
                <a:spcPct val="0"/>
              </a:spcBef>
              <a:spcAft>
                <a:spcPct val="0"/>
              </a:spcAft>
              <a:buClr>
                <a:schemeClr val="accent2"/>
              </a:buClr>
              <a:buFont typeface="Arial" panose="020B0604020202020204" pitchFamily="34" charset="0"/>
              <a:buChar char="•"/>
            </a:pPr>
            <a:r>
              <a:rPr lang="en-US" altLang="en-US" sz="1600" dirty="0" smtClean="0">
                <a:solidFill>
                  <a:schemeClr val="accent3">
                    <a:lumMod val="20000"/>
                    <a:lumOff val="80000"/>
                  </a:schemeClr>
                </a:solidFill>
                <a:latin typeface="Calibri" pitchFamily="34" charset="0"/>
                <a:cs typeface="Times New Roman" pitchFamily="18" charset="0"/>
              </a:rPr>
              <a:t>Viewable map  of approved projects – finest scale </a:t>
            </a:r>
            <a:r>
              <a:rPr lang="en-US" altLang="en-US" sz="1600" dirty="0" smtClean="0">
                <a:solidFill>
                  <a:schemeClr val="accent3">
                    <a:lumMod val="20000"/>
                    <a:lumOff val="80000"/>
                  </a:schemeClr>
                </a:solidFill>
                <a:latin typeface="Calibri" pitchFamily="34" charset="0"/>
                <a:cs typeface="Times New Roman" pitchFamily="18" charset="0"/>
              </a:rPr>
              <a:t> 1” = 1 mile </a:t>
            </a:r>
            <a:endParaRPr kumimoji="0" lang="en-US" altLang="en-US" sz="1600" b="0" i="0" u="none" strike="noStrike" cap="none" normalizeH="0" baseline="0" dirty="0" smtClean="0">
              <a:ln>
                <a:noFill/>
              </a:ln>
              <a:solidFill>
                <a:schemeClr val="accent3">
                  <a:lumMod val="20000"/>
                  <a:lumOff val="80000"/>
                </a:schemeClr>
              </a:solidFill>
              <a:effectLst/>
              <a:latin typeface="Arial" pitchFamily="34" charset="0"/>
              <a:cs typeface="Arial" pitchFamily="34" charset="0"/>
            </a:endParaRPr>
          </a:p>
          <a:p>
            <a:pPr marL="1200150" lvl="2" indent="-285750" eaLnBrk="0" fontAlgn="base" hangingPunct="0">
              <a:spcBef>
                <a:spcPct val="0"/>
              </a:spcBef>
              <a:spcAft>
                <a:spcPct val="0"/>
              </a:spcAft>
              <a:buFont typeface="Arial" panose="020B0604020202020204" pitchFamily="34" charset="0"/>
              <a:buChar char="•"/>
            </a:pPr>
            <a:endParaRPr kumimoji="0" lang="en-US" altLang="en-US" sz="800" b="0" i="0" u="none" strike="noStrike" cap="none" normalizeH="0" baseline="0" dirty="0" smtClean="0">
              <a:ln>
                <a:noFill/>
              </a:ln>
              <a:solidFill>
                <a:schemeClr val="accent3">
                  <a:lumMod val="20000"/>
                  <a:lumOff val="80000"/>
                </a:schemeClr>
              </a:solidFill>
              <a:effectLst/>
              <a:latin typeface="Arial" pitchFamily="34" charset="0"/>
              <a:cs typeface="Arial" pitchFamily="34" charset="0"/>
            </a:endParaRPr>
          </a:p>
        </p:txBody>
      </p:sp>
      <p:sp>
        <p:nvSpPr>
          <p:cNvPr id="5" name="Title 4"/>
          <p:cNvSpPr>
            <a:spLocks noGrp="1"/>
          </p:cNvSpPr>
          <p:nvPr>
            <p:ph type="title"/>
          </p:nvPr>
        </p:nvSpPr>
        <p:spPr/>
        <p:txBody>
          <a:bodyPr/>
          <a:lstStyle/>
          <a:p>
            <a:r>
              <a:rPr lang="en-US" dirty="0" smtClean="0">
                <a:solidFill>
                  <a:schemeClr val="accent6"/>
                </a:solidFill>
                <a:latin typeface="+mn-lt"/>
              </a:rPr>
              <a:t>CED Overview</a:t>
            </a:r>
            <a:endParaRPr lang="en-US" dirty="0">
              <a:solidFill>
                <a:schemeClr val="accent6"/>
              </a:solidFill>
              <a:latin typeface="+mn-lt"/>
            </a:endParaRPr>
          </a:p>
        </p:txBody>
      </p:sp>
    </p:spTree>
    <p:extLst>
      <p:ext uri="{BB962C8B-B14F-4D97-AF65-F5344CB8AC3E}">
        <p14:creationId xmlns:p14="http://schemas.microsoft.com/office/powerpoint/2010/main" val="507421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CED Overview</a:t>
            </a:r>
            <a:endParaRPr lang="en-US" dirty="0"/>
          </a:p>
        </p:txBody>
      </p:sp>
      <p:pic>
        <p:nvPicPr>
          <p:cNvPr id="2050" name="Picture 2" descr="C:\Users\khollar\Desktop\Sage Grouse\Conservation Efforts Database\map mock-ups from Matt H\CED_Map_Mockup_zoomed_I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65984"/>
            <a:ext cx="7868946" cy="539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195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869" y="1295400"/>
            <a:ext cx="7696200" cy="4462760"/>
          </a:xfrm>
          <a:prstGeom prst="rect">
            <a:avLst/>
          </a:prstGeom>
        </p:spPr>
        <p:txBody>
          <a:bodyPr wrap="square">
            <a:spAutoFit/>
          </a:bodyPr>
          <a:lstStyle/>
          <a:p>
            <a:pPr lvl="0" eaLnBrk="0" fontAlgn="base" hangingPunct="0">
              <a:spcBef>
                <a:spcPct val="0"/>
              </a:spcBef>
              <a:spcAft>
                <a:spcPct val="0"/>
              </a:spcAft>
              <a:buClr>
                <a:schemeClr val="accent2"/>
              </a:buClr>
            </a:pPr>
            <a:r>
              <a:rPr lang="en-US" altLang="en-US" sz="2000" b="1" dirty="0">
                <a:solidFill>
                  <a:schemeClr val="accent3">
                    <a:lumMod val="20000"/>
                    <a:lumOff val="80000"/>
                  </a:schemeClr>
                </a:solidFill>
                <a:ea typeface="Calibri" pitchFamily="34" charset="0"/>
                <a:cs typeface="Arial" panose="020B0604020202020204" pitchFamily="34" charset="0"/>
              </a:rPr>
              <a:t>Each </a:t>
            </a:r>
            <a:r>
              <a:rPr lang="en-US" altLang="en-US" sz="2000" b="1" dirty="0" smtClean="0">
                <a:solidFill>
                  <a:schemeClr val="accent3">
                    <a:lumMod val="20000"/>
                    <a:lumOff val="80000"/>
                  </a:schemeClr>
                </a:solidFill>
                <a:ea typeface="Calibri" pitchFamily="34" charset="0"/>
                <a:cs typeface="Arial" panose="020B0604020202020204" pitchFamily="34" charset="0"/>
              </a:rPr>
              <a:t>effort (project </a:t>
            </a:r>
            <a:r>
              <a:rPr lang="en-US" altLang="en-US" sz="2000" b="1" dirty="0">
                <a:solidFill>
                  <a:schemeClr val="accent3">
                    <a:lumMod val="20000"/>
                    <a:lumOff val="80000"/>
                  </a:schemeClr>
                </a:solidFill>
                <a:ea typeface="Calibri" pitchFamily="34" charset="0"/>
                <a:cs typeface="Arial" panose="020B0604020202020204" pitchFamily="34" charset="0"/>
              </a:rPr>
              <a:t>or </a:t>
            </a:r>
            <a:r>
              <a:rPr lang="en-US" altLang="en-US" sz="2000" b="1" dirty="0" smtClean="0">
                <a:solidFill>
                  <a:schemeClr val="accent3">
                    <a:lumMod val="20000"/>
                    <a:lumOff val="80000"/>
                  </a:schemeClr>
                </a:solidFill>
                <a:ea typeface="Calibri" pitchFamily="34" charset="0"/>
                <a:cs typeface="Arial" panose="020B0604020202020204" pitchFamily="34" charset="0"/>
              </a:rPr>
              <a:t>plan) consists </a:t>
            </a:r>
            <a:r>
              <a:rPr lang="en-US" altLang="en-US" sz="2000" b="1" dirty="0">
                <a:solidFill>
                  <a:schemeClr val="accent3">
                    <a:lumMod val="20000"/>
                    <a:lumOff val="80000"/>
                  </a:schemeClr>
                </a:solidFill>
                <a:ea typeface="Calibri" pitchFamily="34" charset="0"/>
                <a:cs typeface="Arial" panose="020B0604020202020204" pitchFamily="34" charset="0"/>
              </a:rPr>
              <a:t>of </a:t>
            </a:r>
            <a:r>
              <a:rPr lang="en-US" altLang="en-US" sz="2000" b="1" dirty="0" smtClean="0">
                <a:solidFill>
                  <a:schemeClr val="accent3">
                    <a:lumMod val="20000"/>
                    <a:lumOff val="80000"/>
                  </a:schemeClr>
                </a:solidFill>
                <a:ea typeface="Calibri" pitchFamily="34" charset="0"/>
                <a:cs typeface="Arial" panose="020B0604020202020204" pitchFamily="34" charset="0"/>
              </a:rPr>
              <a:t>six main components</a:t>
            </a:r>
            <a:r>
              <a:rPr lang="en-US" altLang="en-US" sz="2000" b="1" dirty="0">
                <a:solidFill>
                  <a:schemeClr val="accent3">
                    <a:lumMod val="20000"/>
                    <a:lumOff val="80000"/>
                  </a:schemeClr>
                </a:solidFill>
                <a:ea typeface="Calibri" pitchFamily="34" charset="0"/>
                <a:cs typeface="Arial" panose="020B0604020202020204" pitchFamily="34" charset="0"/>
              </a:rPr>
              <a:t>:</a:t>
            </a:r>
          </a:p>
          <a:p>
            <a:pPr lvl="0" eaLnBrk="0" fontAlgn="base" hangingPunct="0">
              <a:spcBef>
                <a:spcPct val="0"/>
              </a:spcBef>
              <a:spcAft>
                <a:spcPct val="0"/>
              </a:spcAft>
              <a:buClr>
                <a:schemeClr val="accent2"/>
              </a:buClr>
            </a:pPr>
            <a:endParaRPr lang="en-US" altLang="en-US" sz="2000" b="1" dirty="0">
              <a:solidFill>
                <a:schemeClr val="accent3">
                  <a:lumMod val="20000"/>
                  <a:lumOff val="80000"/>
                </a:schemeClr>
              </a:solidFill>
              <a:ea typeface="Calibri" pitchFamily="34" charset="0"/>
              <a:cs typeface="Arial" panose="020B0604020202020204" pitchFamily="34" charset="0"/>
            </a:endParaRPr>
          </a:p>
          <a:p>
            <a:pPr marL="457200" indent="-457200" eaLnBrk="0" fontAlgn="base" hangingPunct="0">
              <a:spcBef>
                <a:spcPct val="0"/>
              </a:spcBef>
              <a:spcAft>
                <a:spcPct val="0"/>
              </a:spcAft>
              <a:buClr>
                <a:schemeClr val="accent2"/>
              </a:buClr>
              <a:buFont typeface="+mj-lt"/>
              <a:buAutoNum type="arabicPeriod"/>
            </a:pPr>
            <a:r>
              <a:rPr lang="en-US" sz="2000" dirty="0" smtClean="0">
                <a:solidFill>
                  <a:schemeClr val="accent3">
                    <a:lumMod val="20000"/>
                    <a:lumOff val="80000"/>
                  </a:schemeClr>
                </a:solidFill>
                <a:ea typeface="Calibri" pitchFamily="34" charset="0"/>
                <a:cs typeface="Arial" panose="020B0604020202020204" pitchFamily="34" charset="0"/>
              </a:rPr>
              <a:t>Basic </a:t>
            </a:r>
            <a:r>
              <a:rPr lang="en-US" sz="2000" dirty="0">
                <a:solidFill>
                  <a:schemeClr val="accent3">
                    <a:lumMod val="20000"/>
                    <a:lumOff val="80000"/>
                  </a:schemeClr>
                </a:solidFill>
                <a:ea typeface="Calibri" pitchFamily="34" charset="0"/>
                <a:cs typeface="Arial" panose="020B0604020202020204" pitchFamily="34" charset="0"/>
              </a:rPr>
              <a:t>project </a:t>
            </a:r>
            <a:r>
              <a:rPr lang="en-US" sz="2000" dirty="0" smtClean="0">
                <a:solidFill>
                  <a:schemeClr val="accent3">
                    <a:lumMod val="20000"/>
                    <a:lumOff val="80000"/>
                  </a:schemeClr>
                </a:solidFill>
                <a:ea typeface="Calibri" pitchFamily="34" charset="0"/>
                <a:cs typeface="Arial" panose="020B0604020202020204" pitchFamily="34" charset="0"/>
              </a:rPr>
              <a:t>information</a:t>
            </a:r>
          </a:p>
          <a:p>
            <a:pPr lvl="1" eaLnBrk="0" fontAlgn="base" hangingPunct="0">
              <a:spcBef>
                <a:spcPct val="0"/>
              </a:spcBef>
              <a:spcAft>
                <a:spcPct val="0"/>
              </a:spcAft>
              <a:buClr>
                <a:schemeClr val="accent2"/>
              </a:buClr>
            </a:pPr>
            <a:r>
              <a:rPr lang="en-US" sz="2000" dirty="0" smtClean="0">
                <a:solidFill>
                  <a:schemeClr val="accent3">
                    <a:lumMod val="20000"/>
                    <a:lumOff val="80000"/>
                  </a:schemeClr>
                </a:solidFill>
                <a:ea typeface="Calibri" pitchFamily="34" charset="0"/>
                <a:cs typeface="Arial" panose="020B0604020202020204" pitchFamily="34" charset="0"/>
              </a:rPr>
              <a:t>	- Name, agency/group, status</a:t>
            </a:r>
            <a:endParaRPr lang="en-US" sz="2000" dirty="0">
              <a:solidFill>
                <a:schemeClr val="accent3">
                  <a:lumMod val="20000"/>
                  <a:lumOff val="80000"/>
                </a:schemeClr>
              </a:solidFill>
              <a:ea typeface="Calibri" pitchFamily="34" charset="0"/>
              <a:cs typeface="Arial" panose="020B0604020202020204" pitchFamily="34" charset="0"/>
            </a:endParaRPr>
          </a:p>
          <a:p>
            <a:pPr marL="457200" indent="-457200" eaLnBrk="0" fontAlgn="base" hangingPunct="0">
              <a:spcBef>
                <a:spcPct val="0"/>
              </a:spcBef>
              <a:spcAft>
                <a:spcPct val="0"/>
              </a:spcAft>
              <a:buClr>
                <a:schemeClr val="accent2"/>
              </a:buClr>
              <a:buFont typeface="+mj-lt"/>
              <a:buAutoNum type="arabicPeriod"/>
            </a:pPr>
            <a:r>
              <a:rPr lang="en-US" sz="2000" dirty="0" smtClean="0">
                <a:solidFill>
                  <a:schemeClr val="accent3">
                    <a:lumMod val="20000"/>
                    <a:lumOff val="80000"/>
                  </a:schemeClr>
                </a:solidFill>
                <a:ea typeface="Calibri" pitchFamily="34" charset="0"/>
                <a:cs typeface="Arial" panose="020B0604020202020204" pitchFamily="34" charset="0"/>
              </a:rPr>
              <a:t>Location </a:t>
            </a:r>
            <a:r>
              <a:rPr lang="en-US" sz="2000" dirty="0">
                <a:solidFill>
                  <a:schemeClr val="accent3">
                    <a:lumMod val="20000"/>
                    <a:lumOff val="80000"/>
                  </a:schemeClr>
                </a:solidFill>
                <a:ea typeface="Calibri" pitchFamily="34" charset="0"/>
                <a:cs typeface="Arial" panose="020B0604020202020204" pitchFamily="34" charset="0"/>
              </a:rPr>
              <a:t>information </a:t>
            </a:r>
            <a:endParaRPr lang="en-US" sz="2000" dirty="0" smtClean="0">
              <a:solidFill>
                <a:schemeClr val="accent3">
                  <a:lumMod val="20000"/>
                  <a:lumOff val="80000"/>
                </a:schemeClr>
              </a:solidFill>
              <a:ea typeface="Calibri" pitchFamily="34" charset="0"/>
              <a:cs typeface="Arial" panose="020B0604020202020204" pitchFamily="34" charset="0"/>
            </a:endParaRPr>
          </a:p>
          <a:p>
            <a:pPr lvl="1" eaLnBrk="0" fontAlgn="base" hangingPunct="0">
              <a:spcBef>
                <a:spcPct val="0"/>
              </a:spcBef>
              <a:spcAft>
                <a:spcPct val="0"/>
              </a:spcAft>
              <a:buClr>
                <a:schemeClr val="accent2"/>
              </a:buClr>
            </a:pPr>
            <a:r>
              <a:rPr lang="en-US" sz="2000" dirty="0">
                <a:solidFill>
                  <a:schemeClr val="accent3">
                    <a:lumMod val="20000"/>
                    <a:lumOff val="80000"/>
                  </a:schemeClr>
                </a:solidFill>
                <a:ea typeface="Calibri" pitchFamily="34" charset="0"/>
                <a:cs typeface="Arial" panose="020B0604020202020204" pitchFamily="34" charset="0"/>
              </a:rPr>
              <a:t>	</a:t>
            </a:r>
            <a:r>
              <a:rPr lang="en-US" sz="2000" dirty="0" smtClean="0">
                <a:solidFill>
                  <a:schemeClr val="accent3">
                    <a:lumMod val="20000"/>
                    <a:lumOff val="80000"/>
                  </a:schemeClr>
                </a:solidFill>
                <a:ea typeface="Calibri" pitchFamily="34" charset="0"/>
                <a:cs typeface="Arial" panose="020B0604020202020204" pitchFamily="34" charset="0"/>
              </a:rPr>
              <a:t>- </a:t>
            </a:r>
            <a:r>
              <a:rPr lang="en-US" sz="2000" dirty="0">
                <a:solidFill>
                  <a:schemeClr val="accent3">
                    <a:lumMod val="20000"/>
                    <a:lumOff val="80000"/>
                  </a:schemeClr>
                </a:solidFill>
                <a:ea typeface="Calibri" pitchFamily="34" charset="0"/>
                <a:cs typeface="Arial" panose="020B0604020202020204" pitchFamily="34" charset="0"/>
              </a:rPr>
              <a:t> </a:t>
            </a:r>
            <a:r>
              <a:rPr lang="en-US" sz="2000" dirty="0" smtClean="0">
                <a:solidFill>
                  <a:schemeClr val="accent3">
                    <a:lumMod val="20000"/>
                    <a:lumOff val="80000"/>
                  </a:schemeClr>
                </a:solidFill>
                <a:ea typeface="Calibri" pitchFamily="34" charset="0"/>
                <a:cs typeface="Arial" panose="020B0604020202020204" pitchFamily="34" charset="0"/>
              </a:rPr>
              <a:t>Easy-to-use </a:t>
            </a:r>
            <a:r>
              <a:rPr lang="en-US" sz="2000" dirty="0">
                <a:solidFill>
                  <a:schemeClr val="accent3">
                    <a:lumMod val="20000"/>
                    <a:lumOff val="80000"/>
                  </a:schemeClr>
                </a:solidFill>
                <a:ea typeface="Calibri" pitchFamily="34" charset="0"/>
                <a:cs typeface="Arial" panose="020B0604020202020204" pitchFamily="34" charset="0"/>
              </a:rPr>
              <a:t>onscreen digitizer, </a:t>
            </a:r>
            <a:r>
              <a:rPr lang="en-US" sz="2000" dirty="0" smtClean="0">
                <a:solidFill>
                  <a:schemeClr val="accent3">
                    <a:lumMod val="20000"/>
                    <a:lumOff val="80000"/>
                  </a:schemeClr>
                </a:solidFill>
                <a:ea typeface="Calibri" pitchFamily="34" charset="0"/>
                <a:cs typeface="Arial" panose="020B0604020202020204" pitchFamily="34" charset="0"/>
              </a:rPr>
              <a:t>or </a:t>
            </a:r>
            <a:r>
              <a:rPr lang="en-US" sz="2000" dirty="0">
                <a:solidFill>
                  <a:schemeClr val="accent3">
                    <a:lumMod val="20000"/>
                    <a:lumOff val="80000"/>
                  </a:schemeClr>
                </a:solidFill>
                <a:ea typeface="Calibri" pitchFamily="34" charset="0"/>
                <a:cs typeface="Arial" panose="020B0604020202020204" pitchFamily="34" charset="0"/>
              </a:rPr>
              <a:t>upload shape </a:t>
            </a:r>
            <a:r>
              <a:rPr lang="en-US" sz="2000" dirty="0" smtClean="0">
                <a:solidFill>
                  <a:schemeClr val="accent3">
                    <a:lumMod val="20000"/>
                    <a:lumOff val="80000"/>
                  </a:schemeClr>
                </a:solidFill>
                <a:ea typeface="Calibri" pitchFamily="34" charset="0"/>
                <a:cs typeface="Arial" panose="020B0604020202020204" pitchFamily="34" charset="0"/>
              </a:rPr>
              <a:t>files</a:t>
            </a:r>
            <a:endParaRPr lang="en-US" sz="2000" dirty="0">
              <a:solidFill>
                <a:schemeClr val="accent3">
                  <a:lumMod val="20000"/>
                  <a:lumOff val="80000"/>
                </a:schemeClr>
              </a:solidFill>
              <a:ea typeface="Calibri" pitchFamily="34" charset="0"/>
              <a:cs typeface="Arial" panose="020B0604020202020204" pitchFamily="34" charset="0"/>
            </a:endParaRPr>
          </a:p>
          <a:p>
            <a:pPr marL="457200" indent="-457200" eaLnBrk="0" fontAlgn="base" hangingPunct="0">
              <a:spcBef>
                <a:spcPct val="0"/>
              </a:spcBef>
              <a:spcAft>
                <a:spcPct val="0"/>
              </a:spcAft>
              <a:buClr>
                <a:schemeClr val="accent2"/>
              </a:buClr>
              <a:buFont typeface="+mj-lt"/>
              <a:buAutoNum type="arabicPeriod"/>
            </a:pPr>
            <a:r>
              <a:rPr lang="en-US" sz="2000" dirty="0">
                <a:solidFill>
                  <a:schemeClr val="accent3">
                    <a:lumMod val="20000"/>
                    <a:lumOff val="80000"/>
                  </a:schemeClr>
                </a:solidFill>
                <a:ea typeface="Calibri" pitchFamily="34" charset="0"/>
                <a:cs typeface="Arial" panose="020B0604020202020204" pitchFamily="34" charset="0"/>
              </a:rPr>
              <a:t>Activity and metrics</a:t>
            </a:r>
          </a:p>
          <a:p>
            <a:pPr marL="457200" indent="-457200" eaLnBrk="0" fontAlgn="base" hangingPunct="0">
              <a:spcBef>
                <a:spcPct val="0"/>
              </a:spcBef>
              <a:spcAft>
                <a:spcPct val="0"/>
              </a:spcAft>
              <a:buClr>
                <a:schemeClr val="accent2"/>
              </a:buClr>
              <a:buFont typeface="+mj-lt"/>
              <a:buAutoNum type="arabicPeriod"/>
            </a:pPr>
            <a:r>
              <a:rPr lang="en-US" sz="2000" dirty="0">
                <a:solidFill>
                  <a:schemeClr val="accent3">
                    <a:lumMod val="20000"/>
                    <a:lumOff val="80000"/>
                  </a:schemeClr>
                </a:solidFill>
                <a:ea typeface="Calibri" pitchFamily="34" charset="0"/>
                <a:cs typeface="Arial" panose="020B0604020202020204" pitchFamily="34" charset="0"/>
              </a:rPr>
              <a:t>Threats </a:t>
            </a:r>
            <a:r>
              <a:rPr lang="en-US" sz="2000" dirty="0" smtClean="0">
                <a:solidFill>
                  <a:schemeClr val="accent3">
                    <a:lumMod val="20000"/>
                    <a:lumOff val="80000"/>
                  </a:schemeClr>
                </a:solidFill>
                <a:ea typeface="Calibri" pitchFamily="34" charset="0"/>
                <a:cs typeface="Arial" panose="020B0604020202020204" pitchFamily="34" charset="0"/>
              </a:rPr>
              <a:t>addressed</a:t>
            </a:r>
          </a:p>
          <a:p>
            <a:pPr lvl="1" eaLnBrk="0" fontAlgn="base" hangingPunct="0">
              <a:spcBef>
                <a:spcPct val="0"/>
              </a:spcBef>
              <a:spcAft>
                <a:spcPct val="0"/>
              </a:spcAft>
              <a:buClr>
                <a:schemeClr val="accent2"/>
              </a:buClr>
            </a:pPr>
            <a:r>
              <a:rPr lang="en-US" sz="2000" dirty="0" smtClean="0">
                <a:solidFill>
                  <a:schemeClr val="accent3">
                    <a:lumMod val="20000"/>
                    <a:lumOff val="80000"/>
                  </a:schemeClr>
                </a:solidFill>
                <a:ea typeface="Calibri" pitchFamily="34" charset="0"/>
                <a:cs typeface="Arial" panose="020B0604020202020204" pitchFamily="34" charset="0"/>
              </a:rPr>
              <a:t>	- Thirteen threats from COT Report</a:t>
            </a:r>
            <a:endParaRPr lang="en-US" sz="2000" dirty="0">
              <a:solidFill>
                <a:schemeClr val="accent3">
                  <a:lumMod val="20000"/>
                  <a:lumOff val="80000"/>
                </a:schemeClr>
              </a:solidFill>
              <a:ea typeface="Calibri" pitchFamily="34" charset="0"/>
              <a:cs typeface="Arial" panose="020B0604020202020204" pitchFamily="34" charset="0"/>
            </a:endParaRPr>
          </a:p>
          <a:p>
            <a:pPr marL="457200" indent="-457200" eaLnBrk="0" fontAlgn="base" hangingPunct="0">
              <a:spcBef>
                <a:spcPct val="0"/>
              </a:spcBef>
              <a:spcAft>
                <a:spcPct val="0"/>
              </a:spcAft>
              <a:buClr>
                <a:schemeClr val="accent2"/>
              </a:buClr>
              <a:buFont typeface="+mj-lt"/>
              <a:buAutoNum type="arabicPeriod"/>
            </a:pPr>
            <a:r>
              <a:rPr lang="en-US" sz="2000" dirty="0">
                <a:solidFill>
                  <a:schemeClr val="accent3">
                    <a:lumMod val="20000"/>
                    <a:lumOff val="80000"/>
                  </a:schemeClr>
                </a:solidFill>
                <a:ea typeface="Calibri" pitchFamily="34" charset="0"/>
                <a:cs typeface="Arial" panose="020B0604020202020204" pitchFamily="34" charset="0"/>
              </a:rPr>
              <a:t>Upload supporting documents (optional</a:t>
            </a:r>
            <a:r>
              <a:rPr lang="en-US" sz="2000" dirty="0" smtClean="0">
                <a:solidFill>
                  <a:schemeClr val="accent3">
                    <a:lumMod val="20000"/>
                    <a:lumOff val="80000"/>
                  </a:schemeClr>
                </a:solidFill>
                <a:ea typeface="Calibri" pitchFamily="34" charset="0"/>
                <a:cs typeface="Arial" panose="020B0604020202020204" pitchFamily="34" charset="0"/>
              </a:rPr>
              <a:t>)</a:t>
            </a:r>
          </a:p>
          <a:p>
            <a:pPr lvl="1" eaLnBrk="0" fontAlgn="base" hangingPunct="0">
              <a:spcBef>
                <a:spcPct val="0"/>
              </a:spcBef>
              <a:spcAft>
                <a:spcPct val="0"/>
              </a:spcAft>
              <a:buClr>
                <a:schemeClr val="accent2"/>
              </a:buClr>
            </a:pPr>
            <a:r>
              <a:rPr lang="en-US" sz="2000" dirty="0" smtClean="0">
                <a:solidFill>
                  <a:schemeClr val="accent3">
                    <a:lumMod val="20000"/>
                    <a:lumOff val="80000"/>
                  </a:schemeClr>
                </a:solidFill>
                <a:ea typeface="Calibri" pitchFamily="34" charset="0"/>
                <a:cs typeface="Arial" panose="020B0604020202020204" pitchFamily="34" charset="0"/>
              </a:rPr>
              <a:t>	- Provide context, ‘</a:t>
            </a:r>
            <a:r>
              <a:rPr lang="en-US" sz="2000" i="1" dirty="0" smtClean="0">
                <a:solidFill>
                  <a:schemeClr val="accent3">
                    <a:lumMod val="20000"/>
                    <a:lumOff val="80000"/>
                  </a:schemeClr>
                </a:solidFill>
                <a:ea typeface="Calibri" pitchFamily="34" charset="0"/>
                <a:cs typeface="Arial" panose="020B0604020202020204" pitchFamily="34" charset="0"/>
              </a:rPr>
              <a:t>tell the story</a:t>
            </a:r>
            <a:r>
              <a:rPr lang="en-US" sz="2000" dirty="0" smtClean="0">
                <a:solidFill>
                  <a:schemeClr val="accent3">
                    <a:lumMod val="20000"/>
                    <a:lumOff val="80000"/>
                  </a:schemeClr>
                </a:solidFill>
                <a:ea typeface="Calibri" pitchFamily="34" charset="0"/>
                <a:cs typeface="Arial" panose="020B0604020202020204" pitchFamily="34" charset="0"/>
              </a:rPr>
              <a:t>’</a:t>
            </a:r>
            <a:endParaRPr lang="en-US" sz="2000" dirty="0">
              <a:solidFill>
                <a:schemeClr val="accent3">
                  <a:lumMod val="20000"/>
                  <a:lumOff val="80000"/>
                </a:schemeClr>
              </a:solidFill>
              <a:ea typeface="Calibri" pitchFamily="34" charset="0"/>
              <a:cs typeface="Arial" panose="020B0604020202020204" pitchFamily="34" charset="0"/>
            </a:endParaRPr>
          </a:p>
          <a:p>
            <a:pPr marL="457200" indent="-457200" eaLnBrk="0" fontAlgn="base" hangingPunct="0">
              <a:spcBef>
                <a:spcPct val="0"/>
              </a:spcBef>
              <a:spcAft>
                <a:spcPct val="0"/>
              </a:spcAft>
              <a:buClr>
                <a:schemeClr val="accent2"/>
              </a:buClr>
              <a:buFont typeface="+mj-lt"/>
              <a:buAutoNum type="arabicPeriod"/>
            </a:pPr>
            <a:r>
              <a:rPr lang="en-US" sz="2000" dirty="0" smtClean="0">
                <a:solidFill>
                  <a:schemeClr val="accent3">
                    <a:lumMod val="20000"/>
                    <a:lumOff val="80000"/>
                  </a:schemeClr>
                </a:solidFill>
                <a:ea typeface="Calibri" pitchFamily="34" charset="0"/>
                <a:cs typeface="Arial" panose="020B0604020202020204" pitchFamily="34" charset="0"/>
              </a:rPr>
              <a:t>Implementation </a:t>
            </a:r>
            <a:r>
              <a:rPr lang="en-US" sz="2000" dirty="0">
                <a:solidFill>
                  <a:schemeClr val="accent3">
                    <a:lumMod val="20000"/>
                    <a:lumOff val="80000"/>
                  </a:schemeClr>
                </a:solidFill>
                <a:ea typeface="Calibri" pitchFamily="34" charset="0"/>
                <a:cs typeface="Arial" panose="020B0604020202020204" pitchFamily="34" charset="0"/>
              </a:rPr>
              <a:t>and </a:t>
            </a:r>
            <a:endParaRPr lang="en-US" sz="2000" dirty="0" smtClean="0">
              <a:solidFill>
                <a:schemeClr val="accent3">
                  <a:lumMod val="20000"/>
                  <a:lumOff val="80000"/>
                </a:schemeClr>
              </a:solidFill>
              <a:ea typeface="Calibri" pitchFamily="34" charset="0"/>
              <a:cs typeface="Arial" panose="020B0604020202020204" pitchFamily="34" charset="0"/>
            </a:endParaRPr>
          </a:p>
          <a:p>
            <a:pPr eaLnBrk="0" fontAlgn="base" hangingPunct="0">
              <a:spcBef>
                <a:spcPct val="0"/>
              </a:spcBef>
              <a:spcAft>
                <a:spcPct val="0"/>
              </a:spcAft>
              <a:buClr>
                <a:schemeClr val="accent2"/>
              </a:buClr>
            </a:pPr>
            <a:r>
              <a:rPr lang="en-US" sz="2000" dirty="0" smtClean="0">
                <a:solidFill>
                  <a:schemeClr val="accent3">
                    <a:lumMod val="20000"/>
                    <a:lumOff val="80000"/>
                  </a:schemeClr>
                </a:solidFill>
                <a:ea typeface="Calibri" pitchFamily="34" charset="0"/>
                <a:cs typeface="Arial" panose="020B0604020202020204" pitchFamily="34" charset="0"/>
              </a:rPr>
              <a:t>         effectiveness </a:t>
            </a:r>
            <a:r>
              <a:rPr lang="en-US" sz="2000" dirty="0">
                <a:solidFill>
                  <a:schemeClr val="accent3">
                    <a:lumMod val="20000"/>
                    <a:lumOff val="80000"/>
                  </a:schemeClr>
                </a:solidFill>
                <a:ea typeface="Calibri" pitchFamily="34" charset="0"/>
                <a:cs typeface="Arial" panose="020B0604020202020204" pitchFamily="34" charset="0"/>
              </a:rPr>
              <a:t>information</a:t>
            </a:r>
          </a:p>
          <a:p>
            <a:pPr lvl="0" eaLnBrk="0" fontAlgn="base" hangingPunct="0">
              <a:spcBef>
                <a:spcPct val="0"/>
              </a:spcBef>
              <a:spcAft>
                <a:spcPct val="0"/>
              </a:spcAft>
              <a:buClr>
                <a:schemeClr val="accent2"/>
              </a:buClr>
            </a:pPr>
            <a:endParaRPr lang="en-US" altLang="en-US" sz="2400" b="1" dirty="0">
              <a:solidFill>
                <a:schemeClr val="accent3">
                  <a:lumMod val="20000"/>
                  <a:lumOff val="80000"/>
                </a:schemeClr>
              </a:solidFill>
              <a:latin typeface="Arial" panose="020B0604020202020204" pitchFamily="34" charset="0"/>
              <a:ea typeface="Calibri" pitchFamily="34" charset="0"/>
              <a:cs typeface="Arial" panose="020B0604020202020204" pitchFamily="34" charset="0"/>
            </a:endParaRPr>
          </a:p>
        </p:txBody>
      </p:sp>
      <p:sp>
        <p:nvSpPr>
          <p:cNvPr id="4" name="Title 3"/>
          <p:cNvSpPr>
            <a:spLocks noGrp="1"/>
          </p:cNvSpPr>
          <p:nvPr>
            <p:ph type="title"/>
          </p:nvPr>
        </p:nvSpPr>
        <p:spPr/>
        <p:txBody>
          <a:bodyPr/>
          <a:lstStyle/>
          <a:p>
            <a:r>
              <a:rPr lang="en-US" dirty="0" smtClean="0">
                <a:solidFill>
                  <a:schemeClr val="accent6"/>
                </a:solidFill>
                <a:latin typeface="+mn-lt"/>
              </a:rPr>
              <a:t>CED Overview</a:t>
            </a:r>
            <a:endParaRPr lang="en-US" dirty="0">
              <a:solidFill>
                <a:schemeClr val="accent6"/>
              </a:solidFill>
              <a:latin typeface="+mn-lt"/>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76" t="6531" r="3101" b="4143"/>
          <a:stretch/>
        </p:blipFill>
        <p:spPr bwMode="auto">
          <a:xfrm>
            <a:off x="5001703" y="4724400"/>
            <a:ext cx="3377366" cy="2119414"/>
          </a:xfrm>
          <a:prstGeom prst="rect">
            <a:avLst/>
          </a:prstGeom>
          <a:noFill/>
          <a:ln w="38100">
            <a:solidFill>
              <a:schemeClr val="accent3">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31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5303" y="1371600"/>
            <a:ext cx="8686800" cy="1231106"/>
          </a:xfrm>
          <a:prstGeom prst="rect">
            <a:avLst/>
          </a:prstGeom>
        </p:spPr>
        <p:txBody>
          <a:bodyPr wrap="square">
            <a:spAutoFit/>
          </a:bodyPr>
          <a:lstStyle/>
          <a:p>
            <a:pPr lvl="0" eaLnBrk="0" fontAlgn="base" hangingPunct="0">
              <a:spcBef>
                <a:spcPct val="0"/>
              </a:spcBef>
              <a:spcAft>
                <a:spcPct val="0"/>
              </a:spcAft>
            </a:pPr>
            <a:r>
              <a:rPr kumimoji="0" lang="en-US" altLang="en-US" sz="2400" b="1" i="0" u="none" strike="noStrike" cap="none" normalizeH="0" baseline="0" dirty="0" smtClean="0">
                <a:ln>
                  <a:noFill/>
                </a:ln>
                <a:solidFill>
                  <a:schemeClr val="accent3">
                    <a:lumMod val="20000"/>
                    <a:lumOff val="80000"/>
                  </a:schemeClr>
                </a:solidFill>
                <a:effectLst/>
                <a:ea typeface="Calibri" pitchFamily="34" charset="0"/>
                <a:cs typeface="Arial" panose="020B0604020202020204" pitchFamily="34" charset="0"/>
              </a:rPr>
              <a:t>How will the Service use the information in the CED?</a:t>
            </a:r>
            <a:r>
              <a:rPr kumimoji="0" lang="en-US" altLang="en-US" sz="2400" i="0" u="none" strike="noStrike" cap="none" normalizeH="0" baseline="0" dirty="0" smtClean="0">
                <a:ln>
                  <a:noFill/>
                </a:ln>
                <a:solidFill>
                  <a:schemeClr val="accent3">
                    <a:lumMod val="20000"/>
                    <a:lumOff val="80000"/>
                  </a:schemeClr>
                </a:solidFill>
                <a:effectLst/>
                <a:latin typeface="Arial" panose="020B0604020202020204" pitchFamily="34" charset="0"/>
                <a:ea typeface="Calibri" pitchFamily="34" charset="0"/>
                <a:cs typeface="Arial" panose="020B0604020202020204" pitchFamily="34" charset="0"/>
              </a:rPr>
              <a:t> </a:t>
            </a:r>
          </a:p>
          <a:p>
            <a:pPr lvl="0" eaLnBrk="0" fontAlgn="base" hangingPunct="0">
              <a:spcBef>
                <a:spcPct val="0"/>
              </a:spcBef>
              <a:spcAft>
                <a:spcPct val="0"/>
              </a:spcAft>
            </a:pPr>
            <a:endParaRPr kumimoji="0" lang="en-US" altLang="en-US" sz="1400" i="0" u="none" strike="noStrike" cap="none" normalizeH="0" baseline="0" dirty="0" smtClean="0">
              <a:ln>
                <a:noFill/>
              </a:ln>
              <a:solidFill>
                <a:schemeClr val="accent3">
                  <a:lumMod val="20000"/>
                  <a:lumOff val="80000"/>
                </a:schemeClr>
              </a:solidFill>
              <a:effectLst/>
              <a:latin typeface="Arial" panose="020B0604020202020204" pitchFamily="34" charset="0"/>
              <a:ea typeface="Calibri" pitchFamily="34" charset="0"/>
              <a:cs typeface="Arial" panose="020B0604020202020204" pitchFamily="34" charset="0"/>
            </a:endParaRPr>
          </a:p>
          <a:p>
            <a:pPr lvl="0" eaLnBrk="0" fontAlgn="base" hangingPunct="0">
              <a:spcBef>
                <a:spcPct val="0"/>
              </a:spcBef>
              <a:spcAft>
                <a:spcPct val="0"/>
              </a:spcAft>
            </a:pPr>
            <a:r>
              <a:rPr kumimoji="0" lang="en-US" altLang="en-US" b="0" i="0" u="none" strike="noStrike" cap="none" normalizeH="0" baseline="0" dirty="0" smtClean="0">
                <a:ln>
                  <a:noFill/>
                </a:ln>
                <a:solidFill>
                  <a:schemeClr val="accent3">
                    <a:lumMod val="20000"/>
                    <a:lumOff val="80000"/>
                  </a:schemeClr>
                </a:solidFill>
                <a:effectLst/>
                <a:latin typeface="Calibri" pitchFamily="34" charset="0"/>
                <a:ea typeface="Calibri" pitchFamily="34" charset="0"/>
                <a:cs typeface="Times New Roman" pitchFamily="18" charset="0"/>
              </a:rPr>
              <a:t>Each plan or project entered in the CED will be linked to one or more of the following threats:</a:t>
            </a:r>
            <a:endParaRPr kumimoji="0" lang="en-US" altLang="en-US" sz="800" b="0" i="0" u="none" strike="noStrike" cap="none" normalizeH="0" baseline="0" dirty="0" smtClean="0">
              <a:ln>
                <a:noFill/>
              </a:ln>
              <a:solidFill>
                <a:schemeClr val="accent3">
                  <a:lumMod val="20000"/>
                  <a:lumOff val="80000"/>
                </a:schemeClr>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98831456"/>
              </p:ext>
            </p:extLst>
          </p:nvPr>
        </p:nvGraphicFramePr>
        <p:xfrm>
          <a:off x="1074420" y="2590800"/>
          <a:ext cx="6537960" cy="1463040"/>
        </p:xfrm>
        <a:graphic>
          <a:graphicData uri="http://schemas.openxmlformats.org/drawingml/2006/table">
            <a:tbl>
              <a:tblPr firstRow="1" firstCol="1" bandRow="1">
                <a:tableStyleId>{5C22544A-7EE6-4342-B048-85BDC9FD1C3A}</a:tableStyleId>
              </a:tblPr>
              <a:tblGrid>
                <a:gridCol w="1487017"/>
                <a:gridCol w="1966304"/>
                <a:gridCol w="1339659"/>
                <a:gridCol w="1744980"/>
              </a:tblGrid>
              <a:tr h="247650">
                <a:tc>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Agricultural Conversion</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Free Roaming Equids</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Mining</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Urbanization</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7650">
                <a:tc>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Conifer Encroachment</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Grazing/Range Management</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2">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Noxious Weeds/Annual Grasses</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US"/>
                    </a:p>
                  </a:txBody>
                  <a:tcPr/>
                </a:tc>
              </a:tr>
              <a:tr h="247650">
                <a:tc>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Energy Development</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Infrastructure</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2">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Recreation</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US"/>
                    </a:p>
                  </a:txBody>
                  <a:tcPr/>
                </a:tc>
              </a:tr>
              <a:tr h="247650">
                <a:tc>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Fire</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Isolated/Small Population Size</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2">
                  <a:txBody>
                    <a:bodyPr/>
                    <a:lstStyle/>
                    <a:p>
                      <a:pPr marL="0" marR="0" algn="ctr">
                        <a:spcBef>
                          <a:spcPts val="0"/>
                        </a:spcBef>
                        <a:spcAft>
                          <a:spcPts val="0"/>
                        </a:spcAft>
                      </a:pPr>
                      <a:r>
                        <a:rPr lang="en-US" sz="1200" b="1" dirty="0">
                          <a:solidFill>
                            <a:schemeClr val="bg1"/>
                          </a:solidFill>
                          <a:effectLst/>
                          <a:latin typeface="Arial" panose="020B0604020202020204" pitchFamily="34" charset="0"/>
                          <a:cs typeface="Arial" panose="020B0604020202020204" pitchFamily="34" charset="0"/>
                        </a:rPr>
                        <a:t>Sagebrush Elimination</a:t>
                      </a:r>
                      <a:endParaRPr lang="en-US" sz="1200" b="1" dirty="0">
                        <a:solidFill>
                          <a:schemeClr val="bg1"/>
                        </a:solidFill>
                        <a:effectLst/>
                        <a:latin typeface="Arial" panose="020B0604020202020204" pitchFamily="34" charset="0"/>
                        <a:ea typeface="Calibri"/>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US"/>
                    </a:p>
                  </a:txBody>
                  <a:tcPr/>
                </a:tc>
              </a:tr>
            </a:tbl>
          </a:graphicData>
        </a:graphic>
      </p:graphicFrame>
      <p:sp>
        <p:nvSpPr>
          <p:cNvPr id="8" name="Rectangle 7"/>
          <p:cNvSpPr/>
          <p:nvPr/>
        </p:nvSpPr>
        <p:spPr>
          <a:xfrm>
            <a:off x="381000" y="4114800"/>
            <a:ext cx="7924800" cy="2031325"/>
          </a:xfrm>
          <a:prstGeom prst="rect">
            <a:avLst/>
          </a:prstGeom>
        </p:spPr>
        <p:txBody>
          <a:bodyPr wrap="square">
            <a:spAutoFit/>
          </a:bodyPr>
          <a:lstStyle/>
          <a:p>
            <a:r>
              <a:rPr lang="en-US" dirty="0">
                <a:solidFill>
                  <a:schemeClr val="accent3">
                    <a:lumMod val="20000"/>
                    <a:lumOff val="80000"/>
                  </a:schemeClr>
                </a:solidFill>
              </a:rPr>
              <a:t>The Service will use the information in the CED to assess whether such efforts will successfully ameliorate the specific threats to each population and its’ associated Priority Areas for </a:t>
            </a:r>
            <a:r>
              <a:rPr lang="en-US" dirty="0" smtClean="0">
                <a:solidFill>
                  <a:schemeClr val="accent3">
                    <a:lumMod val="20000"/>
                    <a:lumOff val="80000"/>
                  </a:schemeClr>
                </a:solidFill>
              </a:rPr>
              <a:t>Conservation (PACs), </a:t>
            </a:r>
            <a:r>
              <a:rPr lang="en-US" dirty="0">
                <a:solidFill>
                  <a:schemeClr val="accent3">
                    <a:lumMod val="20000"/>
                    <a:lumOff val="80000"/>
                  </a:schemeClr>
                </a:solidFill>
              </a:rPr>
              <a:t>as identified in the Conservation Objectives Team Report </a:t>
            </a:r>
            <a:r>
              <a:rPr lang="en-US" dirty="0" smtClean="0">
                <a:solidFill>
                  <a:schemeClr val="accent3">
                    <a:lumMod val="20000"/>
                    <a:lumOff val="80000"/>
                  </a:schemeClr>
                </a:solidFill>
              </a:rPr>
              <a:t>(COT </a:t>
            </a:r>
            <a:r>
              <a:rPr lang="en-US" dirty="0">
                <a:solidFill>
                  <a:schemeClr val="accent3">
                    <a:lumMod val="20000"/>
                    <a:lumOff val="80000"/>
                  </a:schemeClr>
                </a:solidFill>
              </a:rPr>
              <a:t>report).   </a:t>
            </a:r>
            <a:endParaRPr lang="en-US" dirty="0" smtClean="0">
              <a:solidFill>
                <a:schemeClr val="accent3">
                  <a:lumMod val="20000"/>
                  <a:lumOff val="80000"/>
                </a:schemeClr>
              </a:solidFill>
            </a:endParaRPr>
          </a:p>
          <a:p>
            <a:endParaRPr lang="en-US" dirty="0">
              <a:solidFill>
                <a:schemeClr val="accent3">
                  <a:lumMod val="20000"/>
                  <a:lumOff val="80000"/>
                </a:schemeClr>
              </a:solidFill>
            </a:endParaRPr>
          </a:p>
          <a:p>
            <a:r>
              <a:rPr lang="en-US" dirty="0" smtClean="0">
                <a:solidFill>
                  <a:schemeClr val="accent3">
                    <a:lumMod val="20000"/>
                    <a:lumOff val="80000"/>
                  </a:schemeClr>
                </a:solidFill>
              </a:rPr>
              <a:t>The </a:t>
            </a:r>
            <a:r>
              <a:rPr lang="en-US" dirty="0">
                <a:solidFill>
                  <a:schemeClr val="accent3">
                    <a:lumMod val="20000"/>
                    <a:lumOff val="80000"/>
                  </a:schemeClr>
                </a:solidFill>
              </a:rPr>
              <a:t>CED will not collect information about the distribution or severity of threats as that information will be collected by the Service through other venues.</a:t>
            </a:r>
          </a:p>
        </p:txBody>
      </p:sp>
      <p:sp>
        <p:nvSpPr>
          <p:cNvPr id="9" name="Title 8"/>
          <p:cNvSpPr>
            <a:spLocks noGrp="1"/>
          </p:cNvSpPr>
          <p:nvPr>
            <p:ph type="title"/>
          </p:nvPr>
        </p:nvSpPr>
        <p:spPr/>
        <p:txBody>
          <a:bodyPr/>
          <a:lstStyle/>
          <a:p>
            <a:r>
              <a:rPr lang="en-US" dirty="0" smtClean="0">
                <a:solidFill>
                  <a:schemeClr val="accent6"/>
                </a:solidFill>
                <a:latin typeface="+mn-lt"/>
              </a:rPr>
              <a:t>CED Overview</a:t>
            </a:r>
            <a:endParaRPr lang="en-US" dirty="0">
              <a:solidFill>
                <a:schemeClr val="accent6"/>
              </a:solidFill>
              <a:latin typeface="+mn-lt"/>
            </a:endParaRPr>
          </a:p>
        </p:txBody>
      </p:sp>
    </p:spTree>
    <p:extLst>
      <p:ext uri="{BB962C8B-B14F-4D97-AF65-F5344CB8AC3E}">
        <p14:creationId xmlns:p14="http://schemas.microsoft.com/office/powerpoint/2010/main" val="66072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213" b="2628"/>
          <a:stretch/>
        </p:blipFill>
        <p:spPr bwMode="auto">
          <a:xfrm>
            <a:off x="1893376" y="1"/>
            <a:ext cx="540287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992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18346" cy="1143000"/>
          </a:xfrm>
        </p:spPr>
        <p:txBody>
          <a:bodyPr/>
          <a:lstStyle/>
          <a:p>
            <a:pPr algn="ctr"/>
            <a:r>
              <a:rPr lang="en-US" sz="4400" b="1" dirty="0" smtClean="0">
                <a:solidFill>
                  <a:schemeClr val="accent6"/>
                </a:solidFill>
                <a:latin typeface="+mn-lt"/>
              </a:rPr>
              <a:t>Overview Questions?</a:t>
            </a:r>
            <a:endParaRPr lang="en-US" sz="4400" b="1" dirty="0">
              <a:solidFill>
                <a:schemeClr val="accent6"/>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99" y="1295400"/>
            <a:ext cx="7930501" cy="5303520"/>
          </a:xfrm>
          <a:prstGeom prst="rect">
            <a:avLst/>
          </a:prstGeom>
          <a:ln w="12700">
            <a:solidFill>
              <a:schemeClr val="accent3">
                <a:lumMod val="20000"/>
                <a:lumOff val="80000"/>
              </a:schemeClr>
            </a:solidFill>
          </a:ln>
        </p:spPr>
      </p:pic>
    </p:spTree>
    <p:extLst>
      <p:ext uri="{BB962C8B-B14F-4D97-AF65-F5344CB8AC3E}">
        <p14:creationId xmlns:p14="http://schemas.microsoft.com/office/powerpoint/2010/main" val="28670485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ustom 9">
      <a:dk1>
        <a:srgbClr val="2F2B20"/>
      </a:dk1>
      <a:lt1>
        <a:srgbClr val="FFFFFF"/>
      </a:lt1>
      <a:dk2>
        <a:srgbClr val="6F654B"/>
      </a:dk2>
      <a:lt2>
        <a:srgbClr val="679B9A"/>
      </a:lt2>
      <a:accent1>
        <a:srgbClr val="A3C3C2"/>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858</TotalTime>
  <Words>2445</Words>
  <Application>Microsoft Office PowerPoint</Application>
  <PresentationFormat>On-screen Show (4:3)</PresentationFormat>
  <Paragraphs>210</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Theme1</vt:lpstr>
      <vt:lpstr>Overview of the  Conservation Efforts Database  </vt:lpstr>
      <vt:lpstr>Today’s Agenda</vt:lpstr>
      <vt:lpstr>CED Overview – What is it?</vt:lpstr>
      <vt:lpstr>CED Overview</vt:lpstr>
      <vt:lpstr>CED Overview</vt:lpstr>
      <vt:lpstr>CED Overview</vt:lpstr>
      <vt:lpstr>CED Overview</vt:lpstr>
      <vt:lpstr>PowerPoint Presentation</vt:lpstr>
      <vt:lpstr>Overview Questions?</vt:lpstr>
      <vt:lpstr>CED Registration Process</vt:lpstr>
      <vt:lpstr>CED Registration Process</vt:lpstr>
      <vt:lpstr>Registration Questions?</vt:lpstr>
      <vt:lpstr>CED Plan Information</vt:lpstr>
      <vt:lpstr>CED Plan Information</vt:lpstr>
      <vt:lpstr>Plan Information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the Conservation Efforts Database</dc:title>
  <dc:creator>KathyH</dc:creator>
  <cp:lastModifiedBy>KathyH</cp:lastModifiedBy>
  <cp:revision>29</cp:revision>
  <cp:lastPrinted>2014-08-12T23:05:17Z</cp:lastPrinted>
  <dcterms:created xsi:type="dcterms:W3CDTF">2014-08-05T16:52:15Z</dcterms:created>
  <dcterms:modified xsi:type="dcterms:W3CDTF">2014-08-27T18:54:48Z</dcterms:modified>
</cp:coreProperties>
</file>