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2" r:id="rId2"/>
    <p:sldId id="375" r:id="rId3"/>
    <p:sldId id="376" r:id="rId4"/>
    <p:sldId id="377" r:id="rId5"/>
    <p:sldId id="378" r:id="rId6"/>
    <p:sldId id="385" r:id="rId7"/>
    <p:sldId id="386" r:id="rId8"/>
    <p:sldId id="387" r:id="rId9"/>
    <p:sldId id="380" r:id="rId10"/>
  </p:sldIdLst>
  <p:sldSz cx="9144000" cy="6858000" type="screen4x3"/>
  <p:notesSz cx="6669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/>
    <p:restoredTop sz="94470"/>
  </p:normalViewPr>
  <p:slideViewPr>
    <p:cSldViewPr>
      <p:cViewPr varScale="1">
        <p:scale>
          <a:sx n="87" d="100"/>
          <a:sy n="87" d="100"/>
        </p:scale>
        <p:origin x="1378" y="82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D4888BC-6C9D-4A29-B7FB-D66D361ADE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D46A45-421F-430A-ADF5-F032A81CE2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840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401B29F-A7A5-48FE-B79B-DC65A14FB3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162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D957855-E8D1-4E25-84B1-19FEF660C2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421813"/>
            <a:ext cx="28400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fld id="{0E00B730-7024-470B-B513-2F4DD65BC7B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3785828-4C21-4FB1-92E7-4EE7CB4B9D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l" defTabSz="95250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F3AA230-FDD9-482C-86BA-802CF4AB03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1BAE8FF-A27F-49AD-9C91-806CCDB5D5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195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4C51D14-A369-4EAB-AB55-DDF61AA929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72E986A-AF6F-409A-9820-D89977EDA5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l" defTabSz="95250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5E8AE0B-8259-4744-8A2A-E3AEDCC2C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8163"/>
            <a:ext cx="28908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b="0"/>
            </a:lvl1pPr>
          </a:lstStyle>
          <a:p>
            <a:fld id="{F414B7DC-3CF9-459B-8857-0282FA9674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95F51A64-51DB-49E1-86BA-0BB22AF03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7CD0A026-3905-4D52-A6C8-530DC73A1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0579F8B-4194-45EB-B62F-5C55220CE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E5C5037F-1318-4E51-8B1C-93375A10E93D}" type="slidenum">
              <a:rPr lang="ko-KR" altLang="en-US" sz="1300"/>
              <a:pPr>
                <a:spcBef>
                  <a:spcPct val="0"/>
                </a:spcBef>
              </a:pPr>
              <a:t>1</a:t>
            </a:fld>
            <a:endParaRPr lang="ko-KR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0F2313FE-ED4D-4164-A795-126CC2D435E6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901700"/>
            <a:ext cx="7985125" cy="136525"/>
            <a:chOff x="380" y="568"/>
            <a:chExt cx="5030" cy="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F9EA03-C3C1-4E2B-BEDC-9CEFADD5D6F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" y="568"/>
              <a:ext cx="503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4B3-DC55-423F-AC68-1F47EA54D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604"/>
              <a:ext cx="4891" cy="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ko-KR" altLang="ko-KR" sz="1800" b="0"/>
            </a:p>
          </p:txBody>
        </p:sp>
      </p:grpSp>
      <p:sp>
        <p:nvSpPr>
          <p:cNvPr id="7" name="Line 7">
            <a:extLst>
              <a:ext uri="{FF2B5EF4-FFF2-40B4-BE49-F238E27FC236}">
                <a16:creationId xmlns:a16="http://schemas.microsoft.com/office/drawing/2014/main" id="{42CAD3B3-988C-4918-8EB5-D8D63EF69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0F885A0-35CF-486C-B720-EC9E04FDE9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B3176B2-F83E-4EB7-A031-3DB42203D8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79613" cy="476250"/>
          </a:xfrm>
        </p:spPr>
        <p:txBody>
          <a:bodyPr/>
          <a:lstStyle>
            <a:lvl1pPr>
              <a:defRPr/>
            </a:lvl1pPr>
          </a:lstStyle>
          <a:p>
            <a:fld id="{71C3BD37-9F86-4722-9FDF-964C83D2642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0AF8AD6-290B-4E58-B39A-6B6BE193674F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</p:spTree>
    <p:extLst>
      <p:ext uri="{BB962C8B-B14F-4D97-AF65-F5344CB8AC3E}">
        <p14:creationId xmlns:p14="http://schemas.microsoft.com/office/powerpoint/2010/main" val="193148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E2AA7B7-9C15-435B-A5A3-A505A90F4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0BBAC3-04E6-4998-BDD8-188483899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BB37E54-EDE8-43D3-B691-90A1FF7260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62194-5F6D-49DF-A188-6C59CFD867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88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47B922B-0942-4896-A82E-2B5A39CE90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0FB2BC4-66F5-41CE-BDA0-C3C197541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D3D209F-AC41-4FD3-AEBA-CC4ABE8DB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B134C-9EF7-4BEC-8069-7A19FA6AAD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81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728374D-CBF5-4578-A2E7-73C4C8F466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FB7820-2385-4112-8F35-4AFF81299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289D724-C5F9-4D5C-BC0D-136105789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D8602-0282-494E-84FF-BEADD30135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5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0BEFD7B-772A-467D-82D0-EC9483FC08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DB5A7A-155A-4DEB-8F3A-A558A7B35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0A758AC-FEB9-4C3E-9AA4-FF9C2BC241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43BC-F6BB-429A-847C-729C717C37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3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655058E-3E3F-456C-A7F9-663906072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B72A6BF-3BCB-4658-B3EB-4967415A0B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F992563-146D-42EA-A0AD-FBF434AB0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57B19-FEA0-41EF-ACD9-F29A3A4A6B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6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7CD7D59-3205-4AF6-8DE6-8D795A7D8D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56AEB4F-BEE7-4DD6-AFBF-486E52484C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E1DB7E0-9181-4082-ACD9-5D7426AFC3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026FC-88EA-42CD-B1B2-19AAE6AE91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77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697FB44-5E6E-4A77-AFDB-ADE9259D0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199EEE0-4A6B-46E5-BB74-98C3ADD16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4D167E9-BFF6-4FCB-81C6-9BA144E64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23124-F351-40B5-B128-3485934356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99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EFEBD89-83F2-4C58-A6CA-D8F99D947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89CD7A7-214A-4265-8A39-CD23F5B5CB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D2A2550-C720-4041-9846-0B5F90A03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9529E-C5A5-4E12-BC93-F70A84C8CE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659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173BD5E-6E0D-461E-85FA-3D6DC6EF0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EE1033D-2F34-4352-A191-8B87180A8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E1F923-F005-46C4-92A4-27C94B09F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A72F5-7C8B-43D1-B547-425826ADAC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50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74A3C6D-3C49-4E93-98C3-32DC28325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A285F23-43A3-43E1-B10D-74ABF2C11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F9C27D5-1EEF-47DE-AB80-BCFCF3572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D1726-04F4-43C5-A8FC-AAD654FA7E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2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752DC8-720A-4310-AA8F-0A1D4D64A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94D6621-96AA-4481-A71D-50FC730B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1028" name="Group 6">
            <a:extLst>
              <a:ext uri="{FF2B5EF4-FFF2-40B4-BE49-F238E27FC236}">
                <a16:creationId xmlns:a16="http://schemas.microsoft.com/office/drawing/2014/main" id="{AC3B1B19-9990-4B45-8939-F737294C0566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901700"/>
            <a:ext cx="7985125" cy="136525"/>
            <a:chOff x="380" y="568"/>
            <a:chExt cx="5030" cy="86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6F81CA4B-7EF4-42D9-89F7-419022C71B1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" y="568"/>
              <a:ext cx="503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4582D07E-8CBA-4271-B2E8-55E7559B4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604"/>
              <a:ext cx="4891" cy="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ko-KR" altLang="ko-KR" sz="1800" b="0"/>
            </a:p>
          </p:txBody>
        </p:sp>
      </p:grpSp>
      <p:sp>
        <p:nvSpPr>
          <p:cNvPr id="1029" name="Line 7">
            <a:extLst>
              <a:ext uri="{FF2B5EF4-FFF2-40B4-BE49-F238E27FC236}">
                <a16:creationId xmlns:a16="http://schemas.microsoft.com/office/drawing/2014/main" id="{E8704695-41EF-4CB0-8637-FA63E02F6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58C71D6-6C65-43E4-9B53-1CD4C508AD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3241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000" b="0">
                <a:solidFill>
                  <a:srgbClr val="006600"/>
                </a:solidFill>
                <a:latin typeface="Arial Black" pitchFamily="34" charset="0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EB8CABE-7621-40B9-BE02-762037EB71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EA9A545-E763-412E-98FB-37EE764102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fld id="{61B9C5DD-D7A3-4D37-B897-ED32953B2F3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3238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304925" indent="-282575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1400" b="1">
          <a:solidFill>
            <a:schemeClr val="tx1"/>
          </a:solidFill>
          <a:latin typeface="+mn-lt"/>
          <a:ea typeface="+mn-ea"/>
        </a:defRPr>
      </a:lvl3pPr>
      <a:lvl4pPr marL="1693863" indent="-2746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285750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285750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285750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285750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285750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6">
            <a:extLst>
              <a:ext uri="{FF2B5EF4-FFF2-40B4-BE49-F238E27FC236}">
                <a16:creationId xmlns:a16="http://schemas.microsoft.com/office/drawing/2014/main" id="{49464CFA-A7FD-4EF7-9F45-551FD3B4DA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4225925"/>
            <a:ext cx="6858000" cy="2122488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 </a:t>
            </a:r>
            <a:r>
              <a:rPr lang="ko-KR" altLang="en-US" dirty="0"/>
              <a:t>주차 실험</a:t>
            </a:r>
            <a:endParaRPr lang="en-US" altLang="ko-KR" dirty="0"/>
          </a:p>
          <a:p>
            <a:r>
              <a:rPr lang="en-US" altLang="ko-KR" dirty="0" smtClean="0"/>
              <a:t>2020.11.17</a:t>
            </a:r>
            <a:endParaRPr lang="en-US" altLang="ko-KR" dirty="0"/>
          </a:p>
        </p:txBody>
      </p:sp>
      <p:sp>
        <p:nvSpPr>
          <p:cNvPr id="5123" name="Title 5">
            <a:extLst>
              <a:ext uri="{FF2B5EF4-FFF2-40B4-BE49-F238E27FC236}">
                <a16:creationId xmlns:a16="http://schemas.microsoft.com/office/drawing/2014/main" id="{E4E43ECF-6522-4CBB-803C-8B66FB4D2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컴퓨터 공학 설계 및 실험 </a:t>
            </a:r>
            <a:r>
              <a:rPr lang="en-US" altLang="ko-KR" sz="3600"/>
              <a:t>I</a:t>
            </a:r>
            <a:br>
              <a:rPr lang="en-US" altLang="ko-KR" sz="3600"/>
            </a:br>
            <a:r>
              <a:rPr lang="en-US" altLang="ko-KR" sz="3600"/>
              <a:t>WaterFall – 2 week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EBBCF75F-C59B-4D8D-BB50-FFA174C1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WaterFall Problem</a:t>
            </a:r>
            <a:endParaRPr lang="ko-KR" altLang="en-US"/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0E3CFD54-63CF-4189-BB66-28CF774BD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WaterFall </a:t>
            </a:r>
            <a:r>
              <a:rPr lang="ko-KR" altLang="en-US" sz="1800"/>
              <a:t>문제</a:t>
            </a:r>
            <a:endParaRPr lang="en-US" altLang="ko-KR" sz="1800"/>
          </a:p>
          <a:p>
            <a:pPr lvl="1"/>
            <a:r>
              <a:rPr lang="ko-KR" altLang="en-US"/>
              <a:t>물받이용</a:t>
            </a:r>
            <a:r>
              <a:rPr lang="en-US" altLang="ko-KR"/>
              <a:t> </a:t>
            </a:r>
            <a:r>
              <a:rPr lang="ko-KR" altLang="en-US"/>
              <a:t>선반이 벽면에 임의로 놓여있을 때</a:t>
            </a:r>
            <a:r>
              <a:rPr lang="en-US" altLang="ko-KR"/>
              <a:t>, </a:t>
            </a:r>
            <a:r>
              <a:rPr lang="ko-KR" altLang="en-US"/>
              <a:t>물이 떨어져 흐르는 경로를 계산하여 화면에 나타내는 문제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물받이를 선분으로 </a:t>
            </a:r>
            <a:r>
              <a:rPr lang="en-US" altLang="ko-KR"/>
              <a:t>(</a:t>
            </a:r>
            <a:r>
              <a:rPr lang="ko-KR" altLang="en-US"/>
              <a:t>직선이 아니라</a:t>
            </a:r>
            <a:r>
              <a:rPr lang="en-US" altLang="ko-KR"/>
              <a:t>)</a:t>
            </a:r>
            <a:r>
              <a:rPr lang="ko-KR" altLang="en-US"/>
              <a:t> 표시하고 다음과 같은 가정을 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1. </a:t>
            </a:r>
            <a:r>
              <a:rPr lang="ko-KR" altLang="en-US"/>
              <a:t>주어진 각 선분은 서로 교차하지 않는다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2. </a:t>
            </a:r>
            <a:r>
              <a:rPr lang="ko-KR" altLang="en-US"/>
              <a:t>선분들의 양 끝점의 </a:t>
            </a:r>
            <a:r>
              <a:rPr lang="en-US" altLang="ko-KR"/>
              <a:t>y </a:t>
            </a:r>
            <a:r>
              <a:rPr lang="ko-KR" altLang="en-US"/>
              <a:t>좌표는 모두 </a:t>
            </a:r>
            <a:r>
              <a:rPr lang="en-US" altLang="ko-KR"/>
              <a:t>0</a:t>
            </a:r>
            <a:r>
              <a:rPr lang="ko-KR" altLang="en-US"/>
              <a:t>보다 크다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모든 선분은 </a:t>
            </a:r>
            <a:r>
              <a:rPr lang="en-US" altLang="ko-KR"/>
              <a:t>x </a:t>
            </a:r>
            <a:r>
              <a:rPr lang="ko-KR" altLang="en-US"/>
              <a:t>축 위에 있다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3. </a:t>
            </a:r>
            <a:r>
              <a:rPr lang="ko-KR" altLang="en-US"/>
              <a:t>물이 선분의 끝에 도달하면 바로 떨어진다고 가정한다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관성의 법칙은 무시한다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4. </a:t>
            </a:r>
            <a:r>
              <a:rPr lang="ko-KR" altLang="en-US"/>
              <a:t>각 점은 임의의 위치에 존재할 수 있다</a:t>
            </a:r>
            <a:r>
              <a:rPr lang="en-US" altLang="ko-KR"/>
              <a:t>. (</a:t>
            </a:r>
            <a:r>
              <a:rPr lang="ko-KR" altLang="en-US"/>
              <a:t>단</a:t>
            </a:r>
            <a:r>
              <a:rPr lang="en-US" altLang="ko-KR"/>
              <a:t>, x </a:t>
            </a:r>
            <a:r>
              <a:rPr lang="ko-KR" altLang="en-US"/>
              <a:t>축 제외</a:t>
            </a:r>
            <a:r>
              <a:rPr lang="en-US" altLang="ko-KR"/>
              <a:t>).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구멍이 천장 뿐만 아니라 벽면에도 있을 수 있다고 가정한다</a:t>
            </a:r>
            <a:r>
              <a:rPr lang="en-US" altLang="ko-KR"/>
              <a:t>.</a:t>
            </a:r>
          </a:p>
        </p:txBody>
      </p:sp>
      <p:sp>
        <p:nvSpPr>
          <p:cNvPr id="7172" name="슬라이드 번호 개체 틀 4">
            <a:extLst>
              <a:ext uri="{FF2B5EF4-FFF2-40B4-BE49-F238E27FC236}">
                <a16:creationId xmlns:a16="http://schemas.microsoft.com/office/drawing/2014/main" id="{2E580876-2BD5-48DC-AD1B-4AEE29FAC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6EFCB8AF-AE64-4AF0-9548-295F02BDAE6F}" type="slidenum">
              <a:rPr lang="ko-KR" altLang="en-US" sz="1200" b="0">
                <a:solidFill>
                  <a:srgbClr val="898989"/>
                </a:solidFill>
              </a:rPr>
              <a:pPr/>
              <a:t>2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grpSp>
        <p:nvGrpSpPr>
          <p:cNvPr id="7173" name="그룹 23">
            <a:extLst>
              <a:ext uri="{FF2B5EF4-FFF2-40B4-BE49-F238E27FC236}">
                <a16:creationId xmlns:a16="http://schemas.microsoft.com/office/drawing/2014/main" id="{68C3E182-6CB3-4220-82C6-4591AC272245}"/>
              </a:ext>
            </a:extLst>
          </p:cNvPr>
          <p:cNvGrpSpPr>
            <a:grpSpLocks/>
          </p:cNvGrpSpPr>
          <p:nvPr/>
        </p:nvGrpSpPr>
        <p:grpSpPr bwMode="auto">
          <a:xfrm>
            <a:off x="2047875" y="1941513"/>
            <a:ext cx="5311775" cy="1919287"/>
            <a:chOff x="1293801" y="2156010"/>
            <a:chExt cx="5311526" cy="1919815"/>
          </a:xfrm>
        </p:grpSpPr>
        <p:pic>
          <p:nvPicPr>
            <p:cNvPr id="7174" name="그림 7" descr="실내, 컴퓨터, 모니터, 트럭이(가) 표시된 사진&#10;&#10;자동 생성된 설명">
              <a:extLst>
                <a:ext uri="{FF2B5EF4-FFF2-40B4-BE49-F238E27FC236}">
                  <a16:creationId xmlns:a16="http://schemas.microsoft.com/office/drawing/2014/main" id="{81A48150-9B1D-41FE-BC80-5E8AC3257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5" t="3564" r="14348" b="9303"/>
            <a:stretch>
              <a:fillRect/>
            </a:stretch>
          </p:blipFill>
          <p:spPr bwMode="auto">
            <a:xfrm>
              <a:off x="3504683" y="2156010"/>
              <a:ext cx="2506105" cy="191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TextBox 10">
              <a:extLst>
                <a:ext uri="{FF2B5EF4-FFF2-40B4-BE49-F238E27FC236}">
                  <a16:creationId xmlns:a16="http://schemas.microsoft.com/office/drawing/2014/main" id="{6E1D0B2D-B190-47AC-9FAE-7C93E493A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505" y="3244334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ko-KR" altLang="en-US"/>
                <a:t>물</a:t>
              </a:r>
            </a:p>
          </p:txBody>
        </p:sp>
        <p:sp>
          <p:nvSpPr>
            <p:cNvPr id="7176" name="TextBox 11">
              <a:extLst>
                <a:ext uri="{FF2B5EF4-FFF2-40B4-BE49-F238E27FC236}">
                  <a16:creationId xmlns:a16="http://schemas.microsoft.com/office/drawing/2014/main" id="{48511E4F-30CD-46B6-A734-5A15E39FE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8996" y="2472467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ko-KR" altLang="en-US"/>
                <a:t>선반</a:t>
              </a:r>
            </a:p>
          </p:txBody>
        </p:sp>
        <p:sp>
          <p:nvSpPr>
            <p:cNvPr id="7177" name="TextBox 12">
              <a:extLst>
                <a:ext uri="{FF2B5EF4-FFF2-40B4-BE49-F238E27FC236}">
                  <a16:creationId xmlns:a16="http://schemas.microsoft.com/office/drawing/2014/main" id="{29E82D74-EB96-4DF4-AC78-F47654B65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801" y="2273803"/>
              <a:ext cx="2137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ko-KR" altLang="en-US"/>
                <a:t>물이 나오는 시작점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F156A90-31DB-4066-BF93-8F62D5A0601D}"/>
                </a:ext>
              </a:extLst>
            </p:cNvPr>
            <p:cNvCxnSpPr>
              <a:cxnSpLocks/>
              <a:stCxn id="7175" idx="3"/>
            </p:cNvCxnSpPr>
            <p:nvPr/>
          </p:nvCxnSpPr>
          <p:spPr>
            <a:xfrm flipV="1">
              <a:off x="3306657" y="3210400"/>
              <a:ext cx="560362" cy="2191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06C8640-FC10-44BB-BDC4-1336F2C557D4}"/>
                </a:ext>
              </a:extLst>
            </p:cNvPr>
            <p:cNvCxnSpPr>
              <a:cxnSpLocks/>
              <a:stCxn id="7176" idx="1"/>
            </p:cNvCxnSpPr>
            <p:nvPr/>
          </p:nvCxnSpPr>
          <p:spPr>
            <a:xfrm flipH="1">
              <a:off x="5751292" y="2632391"/>
              <a:ext cx="236527" cy="1556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1D6B725-67A5-41EC-A3A7-5F55C88CE79B}"/>
                </a:ext>
              </a:extLst>
            </p:cNvPr>
            <p:cNvCxnSpPr>
              <a:cxnSpLocks/>
            </p:cNvCxnSpPr>
            <p:nvPr/>
          </p:nvCxnSpPr>
          <p:spPr>
            <a:xfrm>
              <a:off x="3335230" y="2487888"/>
              <a:ext cx="371458" cy="185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CA7DA209-4184-4C32-95B0-546DE3D85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WaterFall Problem (Cont’)</a:t>
            </a:r>
            <a:endParaRPr lang="ko-KR" altLang="en-US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73760E04-CF2B-4FFE-9B9F-15C115679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/>
              <a:t>입력</a:t>
            </a:r>
            <a:endParaRPr lang="en-US" altLang="ko-KR" sz="1800"/>
          </a:p>
          <a:p>
            <a:pPr lvl="1"/>
            <a:r>
              <a:rPr lang="ko-KR" altLang="en-US"/>
              <a:t>첫 번째 줄은 주어진 선분의 수 </a:t>
            </a:r>
            <a:r>
              <a:rPr lang="en-US" altLang="ko-KR"/>
              <a:t>N(&gt;= 0) 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두 번째 줄부터 </a:t>
            </a:r>
            <a:r>
              <a:rPr lang="en-US" altLang="ko-KR"/>
              <a:t>N </a:t>
            </a:r>
            <a:r>
              <a:rPr lang="ko-KR" altLang="en-US"/>
              <a:t>개의 줄에는 각 선분의 양 끝 좌표가 </a:t>
            </a:r>
            <a:r>
              <a:rPr lang="en-US" altLang="ko-KR">
                <a:solidFill>
                  <a:srgbClr val="000000"/>
                </a:solidFill>
              </a:rPr>
              <a:t>x</a:t>
            </a:r>
            <a:r>
              <a:rPr lang="en-US" altLang="ko-KR" baseline="-30000">
                <a:solidFill>
                  <a:srgbClr val="00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, y</a:t>
            </a:r>
            <a:r>
              <a:rPr lang="en-US" altLang="ko-KR" baseline="-30000">
                <a:solidFill>
                  <a:srgbClr val="00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, x</a:t>
            </a:r>
            <a:r>
              <a:rPr lang="en-US" altLang="ko-KR" baseline="-30000">
                <a:solidFill>
                  <a:srgbClr val="000000"/>
                </a:solidFill>
              </a:rPr>
              <a:t>r</a:t>
            </a:r>
            <a:r>
              <a:rPr lang="en-US" altLang="ko-KR">
                <a:solidFill>
                  <a:srgbClr val="000000"/>
                </a:solidFill>
              </a:rPr>
              <a:t>, y</a:t>
            </a:r>
            <a:r>
              <a:rPr lang="en-US" altLang="ko-KR" baseline="-30000">
                <a:solidFill>
                  <a:srgbClr val="000000"/>
                </a:solidFill>
              </a:rPr>
              <a:t>r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순으로 표시된다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여기서 </a:t>
            </a:r>
            <a:r>
              <a:rPr lang="en-US" altLang="ko-KR">
                <a:solidFill>
                  <a:srgbClr val="000000"/>
                </a:solidFill>
              </a:rPr>
              <a:t>(x</a:t>
            </a:r>
            <a:r>
              <a:rPr lang="en-US" altLang="ko-KR" baseline="-30000">
                <a:solidFill>
                  <a:srgbClr val="00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, y</a:t>
            </a:r>
            <a:r>
              <a:rPr lang="en-US" altLang="ko-KR" baseline="-30000">
                <a:solidFill>
                  <a:srgbClr val="00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과 </a:t>
            </a:r>
            <a:r>
              <a:rPr lang="en-US" altLang="ko-KR">
                <a:solidFill>
                  <a:srgbClr val="000000"/>
                </a:solidFill>
              </a:rPr>
              <a:t>(x</a:t>
            </a:r>
            <a:r>
              <a:rPr lang="en-US" altLang="ko-KR" baseline="-30000">
                <a:solidFill>
                  <a:srgbClr val="000000"/>
                </a:solidFill>
              </a:rPr>
              <a:t>r</a:t>
            </a:r>
            <a:r>
              <a:rPr lang="en-US" altLang="ko-KR">
                <a:solidFill>
                  <a:srgbClr val="000000"/>
                </a:solidFill>
              </a:rPr>
              <a:t>, y</a:t>
            </a:r>
            <a:r>
              <a:rPr lang="en-US" altLang="ko-KR" baseline="-30000">
                <a:solidFill>
                  <a:srgbClr val="000000"/>
                </a:solidFill>
              </a:rPr>
              <a:t>r</a:t>
            </a:r>
            <a:r>
              <a:rPr lang="en-US" altLang="ko-KR">
                <a:solidFill>
                  <a:srgbClr val="000000"/>
                </a:solidFill>
              </a:rPr>
              <a:t>) </a:t>
            </a:r>
            <a:r>
              <a:rPr lang="ko-KR" altLang="en-US">
                <a:solidFill>
                  <a:srgbClr val="000000"/>
                </a:solidFill>
              </a:rPr>
              <a:t>은 각각 선분의 왼쪽과 오른쪽 끝 좌표이다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ko-KR" altLang="en-US"/>
              <a:t>선분에 대한 자료 다음 줄에는 점의 수 </a:t>
            </a:r>
            <a:r>
              <a:rPr lang="en-US" altLang="ko-KR"/>
              <a:t>M </a:t>
            </a:r>
            <a:r>
              <a:rPr lang="ko-KR" altLang="en-US"/>
              <a:t>이 주어지고 그 다음 줄부터 </a:t>
            </a:r>
            <a:r>
              <a:rPr lang="en-US" altLang="ko-KR"/>
              <a:t>M </a:t>
            </a:r>
            <a:r>
              <a:rPr lang="ko-KR" altLang="en-US"/>
              <a:t>개의 점에 대한 좌표 </a:t>
            </a:r>
            <a:r>
              <a:rPr lang="en-US" altLang="ko-KR"/>
              <a:t>(x, y) </a:t>
            </a:r>
            <a:r>
              <a:rPr lang="ko-KR" altLang="en-US"/>
              <a:t>가 </a:t>
            </a:r>
            <a:r>
              <a:rPr lang="en-US" altLang="ko-KR"/>
              <a:t>M </a:t>
            </a:r>
            <a:r>
              <a:rPr lang="ko-KR" altLang="en-US"/>
              <a:t>개의 줄로 표시된다</a:t>
            </a:r>
            <a:r>
              <a:rPr lang="en-US" altLang="ko-KR"/>
              <a:t>. </a:t>
            </a:r>
            <a:r>
              <a:rPr lang="ko-KR" altLang="en-US"/>
              <a:t>만일 </a:t>
            </a:r>
            <a:r>
              <a:rPr lang="en-US" altLang="ko-KR"/>
              <a:t>N=0</a:t>
            </a:r>
            <a:r>
              <a:rPr lang="ko-KR" altLang="en-US"/>
              <a:t> 인 경우</a:t>
            </a:r>
            <a:r>
              <a:rPr lang="en-US" altLang="ko-KR"/>
              <a:t>, </a:t>
            </a:r>
            <a:r>
              <a:rPr lang="ko-KR" altLang="en-US"/>
              <a:t>아무런 선분이 없다는 의미이고 따라서 바로 다음에 </a:t>
            </a:r>
            <a:r>
              <a:rPr lang="en-US" altLang="ko-KR"/>
              <a:t>M </a:t>
            </a:r>
            <a:r>
              <a:rPr lang="ko-KR" altLang="en-US"/>
              <a:t>이 표시되게 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Example.</a:t>
            </a:r>
          </a:p>
        </p:txBody>
      </p:sp>
      <p:sp>
        <p:nvSpPr>
          <p:cNvPr id="8196" name="슬라이드 번호 개체 틀 4">
            <a:extLst>
              <a:ext uri="{FF2B5EF4-FFF2-40B4-BE49-F238E27FC236}">
                <a16:creationId xmlns:a16="http://schemas.microsoft.com/office/drawing/2014/main" id="{A9F4BEA4-4938-4D15-915C-4901E996F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65BD18FA-2C10-4DF1-9A74-032EB54FDF7A}" type="slidenum">
              <a:rPr lang="ko-KR" altLang="en-US" sz="1200" b="0">
                <a:solidFill>
                  <a:srgbClr val="898989"/>
                </a:solidFill>
              </a:rPr>
              <a:pPr/>
              <a:t>3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grpSp>
        <p:nvGrpSpPr>
          <p:cNvPr id="8197" name="그룹 5">
            <a:extLst>
              <a:ext uri="{FF2B5EF4-FFF2-40B4-BE49-F238E27FC236}">
                <a16:creationId xmlns:a16="http://schemas.microsoft.com/office/drawing/2014/main" id="{166AAEB5-C21A-4926-8693-EBD5ED013630}"/>
              </a:ext>
            </a:extLst>
          </p:cNvPr>
          <p:cNvGrpSpPr>
            <a:grpSpLocks/>
          </p:cNvGrpSpPr>
          <p:nvPr/>
        </p:nvGrpSpPr>
        <p:grpSpPr bwMode="auto">
          <a:xfrm>
            <a:off x="2846388" y="3270250"/>
            <a:ext cx="3148012" cy="2679700"/>
            <a:chOff x="2435162" y="3281362"/>
            <a:chExt cx="3462132" cy="3240742"/>
          </a:xfrm>
        </p:grpSpPr>
        <p:sp>
          <p:nvSpPr>
            <p:cNvPr id="8198" name="Rectangle 4">
              <a:extLst>
                <a:ext uri="{FF2B5EF4-FFF2-40B4-BE49-F238E27FC236}">
                  <a16:creationId xmlns:a16="http://schemas.microsoft.com/office/drawing/2014/main" id="{56BEBD91-891D-4304-8B98-92C40540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565" y="3281362"/>
              <a:ext cx="1819729" cy="32407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6 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171 673 235 581 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198 497 677 429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499 301 968 587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61 306 280 408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460 208 707 339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658 135 914 282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4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111 200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511 592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602 129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851 489</a:t>
              </a:r>
            </a:p>
          </p:txBody>
        </p:sp>
        <p:sp>
          <p:nvSpPr>
            <p:cNvPr id="8199" name="Rectangle 5">
              <a:extLst>
                <a:ext uri="{FF2B5EF4-FFF2-40B4-BE49-F238E27FC236}">
                  <a16:creationId xmlns:a16="http://schemas.microsoft.com/office/drawing/2014/main" id="{01693F4A-070E-4DDC-B92E-D9EF3822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162" y="3387723"/>
              <a:ext cx="938078" cy="33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선분의 수</a:t>
              </a:r>
            </a:p>
          </p:txBody>
        </p:sp>
        <p:sp>
          <p:nvSpPr>
            <p:cNvPr id="8200" name="Line 6">
              <a:extLst>
                <a:ext uri="{FF2B5EF4-FFF2-40B4-BE49-F238E27FC236}">
                  <a16:creationId xmlns:a16="http://schemas.microsoft.com/office/drawing/2014/main" id="{6798B35C-6907-4505-813E-0FBD30193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2424" y="3486149"/>
              <a:ext cx="6858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1" name="Freeform 7">
              <a:extLst>
                <a:ext uri="{FF2B5EF4-FFF2-40B4-BE49-F238E27FC236}">
                  <a16:creationId xmlns:a16="http://schemas.microsoft.com/office/drawing/2014/main" id="{279934E0-277E-44E4-9FEB-75B74AB75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24" y="3731159"/>
              <a:ext cx="77788" cy="1342867"/>
            </a:xfrm>
            <a:custGeom>
              <a:avLst/>
              <a:gdLst>
                <a:gd name="T0" fmla="*/ 2147483646 w 49"/>
                <a:gd name="T1" fmla="*/ 0 h 769"/>
                <a:gd name="T2" fmla="*/ 2147483646 w 49"/>
                <a:gd name="T3" fmla="*/ 2147483646 h 769"/>
                <a:gd name="T4" fmla="*/ 2147483646 w 49"/>
                <a:gd name="T5" fmla="*/ 2147483646 h 769"/>
                <a:gd name="T6" fmla="*/ 2147483646 w 49"/>
                <a:gd name="T7" fmla="*/ 2147483646 h 769"/>
                <a:gd name="T8" fmla="*/ 2147483646 w 49"/>
                <a:gd name="T9" fmla="*/ 2147483646 h 769"/>
                <a:gd name="T10" fmla="*/ 2147483646 w 49"/>
                <a:gd name="T11" fmla="*/ 2147483646 h 769"/>
                <a:gd name="T12" fmla="*/ 2147483646 w 49"/>
                <a:gd name="T13" fmla="*/ 2147483646 h 769"/>
                <a:gd name="T14" fmla="*/ 2147483646 w 49"/>
                <a:gd name="T15" fmla="*/ 2147483646 h 769"/>
                <a:gd name="T16" fmla="*/ 2147483646 w 49"/>
                <a:gd name="T17" fmla="*/ 2147483646 h 769"/>
                <a:gd name="T18" fmla="*/ 2147483646 w 49"/>
                <a:gd name="T19" fmla="*/ 2147483646 h 769"/>
                <a:gd name="T20" fmla="*/ 2147483646 w 49"/>
                <a:gd name="T21" fmla="*/ 2147483646 h 769"/>
                <a:gd name="T22" fmla="*/ 2147483646 w 49"/>
                <a:gd name="T23" fmla="*/ 2147483646 h 769"/>
                <a:gd name="T24" fmla="*/ 2147483646 w 49"/>
                <a:gd name="T25" fmla="*/ 2147483646 h 769"/>
                <a:gd name="T26" fmla="*/ 2147483646 w 49"/>
                <a:gd name="T27" fmla="*/ 2147483646 h 769"/>
                <a:gd name="T28" fmla="*/ 2147483646 w 49"/>
                <a:gd name="T29" fmla="*/ 2147483646 h 769"/>
                <a:gd name="T30" fmla="*/ 2147483646 w 49"/>
                <a:gd name="T31" fmla="*/ 2147483646 h 769"/>
                <a:gd name="T32" fmla="*/ 2147483646 w 49"/>
                <a:gd name="T33" fmla="*/ 2147483646 h 769"/>
                <a:gd name="T34" fmla="*/ 2147483646 w 49"/>
                <a:gd name="T35" fmla="*/ 2147483646 h 769"/>
                <a:gd name="T36" fmla="*/ 2147483646 w 49"/>
                <a:gd name="T37" fmla="*/ 2147483646 h 769"/>
                <a:gd name="T38" fmla="*/ 2147483646 w 49"/>
                <a:gd name="T39" fmla="*/ 2147483646 h 769"/>
                <a:gd name="T40" fmla="*/ 2147483646 w 49"/>
                <a:gd name="T41" fmla="*/ 2147483646 h 769"/>
                <a:gd name="T42" fmla="*/ 2147483646 w 49"/>
                <a:gd name="T43" fmla="*/ 2147483646 h 769"/>
                <a:gd name="T44" fmla="*/ 2147483646 w 49"/>
                <a:gd name="T45" fmla="*/ 2147483646 h 769"/>
                <a:gd name="T46" fmla="*/ 2147483646 w 49"/>
                <a:gd name="T47" fmla="*/ 2147483646 h 769"/>
                <a:gd name="T48" fmla="*/ 2147483646 w 49"/>
                <a:gd name="T49" fmla="*/ 2147483646 h 769"/>
                <a:gd name="T50" fmla="*/ 2147483646 w 49"/>
                <a:gd name="T51" fmla="*/ 2147483646 h 769"/>
                <a:gd name="T52" fmla="*/ 2147483646 w 49"/>
                <a:gd name="T53" fmla="*/ 2147483646 h 769"/>
                <a:gd name="T54" fmla="*/ 2147483646 w 49"/>
                <a:gd name="T55" fmla="*/ 2147483646 h 769"/>
                <a:gd name="T56" fmla="*/ 2147483646 w 49"/>
                <a:gd name="T57" fmla="*/ 2147483646 h 769"/>
                <a:gd name="T58" fmla="*/ 2147483646 w 49"/>
                <a:gd name="T59" fmla="*/ 2147483646 h 769"/>
                <a:gd name="T60" fmla="*/ 2147483646 w 49"/>
                <a:gd name="T61" fmla="*/ 2147483646 h 769"/>
                <a:gd name="T62" fmla="*/ 0 w 49"/>
                <a:gd name="T63" fmla="*/ 2147483646 h 769"/>
                <a:gd name="T64" fmla="*/ 2147483646 w 49"/>
                <a:gd name="T65" fmla="*/ 2147483646 h 769"/>
                <a:gd name="T66" fmla="*/ 2147483646 w 49"/>
                <a:gd name="T67" fmla="*/ 2147483646 h 769"/>
                <a:gd name="T68" fmla="*/ 2147483646 w 49"/>
                <a:gd name="T69" fmla="*/ 2147483646 h 769"/>
                <a:gd name="T70" fmla="*/ 2147483646 w 49"/>
                <a:gd name="T71" fmla="*/ 2147483646 h 769"/>
                <a:gd name="T72" fmla="*/ 2147483646 w 49"/>
                <a:gd name="T73" fmla="*/ 2147483646 h 769"/>
                <a:gd name="T74" fmla="*/ 2147483646 w 49"/>
                <a:gd name="T75" fmla="*/ 2147483646 h 769"/>
                <a:gd name="T76" fmla="*/ 2147483646 w 49"/>
                <a:gd name="T77" fmla="*/ 2147483646 h 769"/>
                <a:gd name="T78" fmla="*/ 2147483646 w 49"/>
                <a:gd name="T79" fmla="*/ 2147483646 h 769"/>
                <a:gd name="T80" fmla="*/ 2147483646 w 49"/>
                <a:gd name="T81" fmla="*/ 2147483646 h 769"/>
                <a:gd name="T82" fmla="*/ 2147483646 w 49"/>
                <a:gd name="T83" fmla="*/ 2147483646 h 769"/>
                <a:gd name="T84" fmla="*/ 2147483646 w 49"/>
                <a:gd name="T85" fmla="*/ 2147483646 h 769"/>
                <a:gd name="T86" fmla="*/ 2147483646 w 49"/>
                <a:gd name="T87" fmla="*/ 2147483646 h 769"/>
                <a:gd name="T88" fmla="*/ 2147483646 w 49"/>
                <a:gd name="T89" fmla="*/ 2147483646 h 769"/>
                <a:gd name="T90" fmla="*/ 2147483646 w 49"/>
                <a:gd name="T91" fmla="*/ 2147483646 h 769"/>
                <a:gd name="T92" fmla="*/ 2147483646 w 49"/>
                <a:gd name="T93" fmla="*/ 2147483646 h 769"/>
                <a:gd name="T94" fmla="*/ 2147483646 w 49"/>
                <a:gd name="T95" fmla="*/ 2147483646 h 769"/>
                <a:gd name="T96" fmla="*/ 2147483646 w 49"/>
                <a:gd name="T97" fmla="*/ 2147483646 h 769"/>
                <a:gd name="T98" fmla="*/ 2147483646 w 49"/>
                <a:gd name="T99" fmla="*/ 2147483646 h 769"/>
                <a:gd name="T100" fmla="*/ 2147483646 w 49"/>
                <a:gd name="T101" fmla="*/ 2147483646 h 769"/>
                <a:gd name="T102" fmla="*/ 2147483646 w 49"/>
                <a:gd name="T103" fmla="*/ 2147483646 h 769"/>
                <a:gd name="T104" fmla="*/ 2147483646 w 49"/>
                <a:gd name="T105" fmla="*/ 2147483646 h 769"/>
                <a:gd name="T106" fmla="*/ 2147483646 w 49"/>
                <a:gd name="T107" fmla="*/ 2147483646 h 769"/>
                <a:gd name="T108" fmla="*/ 2147483646 w 49"/>
                <a:gd name="T109" fmla="*/ 2147483646 h 769"/>
                <a:gd name="T110" fmla="*/ 2147483646 w 49"/>
                <a:gd name="T111" fmla="*/ 2147483646 h 769"/>
                <a:gd name="T112" fmla="*/ 2147483646 w 49"/>
                <a:gd name="T113" fmla="*/ 2147483646 h 769"/>
                <a:gd name="T114" fmla="*/ 2147483646 w 49"/>
                <a:gd name="T115" fmla="*/ 2147483646 h 769"/>
                <a:gd name="T116" fmla="*/ 2147483646 w 49"/>
                <a:gd name="T117" fmla="*/ 2147483646 h 769"/>
                <a:gd name="T118" fmla="*/ 2147483646 w 49"/>
                <a:gd name="T119" fmla="*/ 2147483646 h 769"/>
                <a:gd name="T120" fmla="*/ 2147483646 w 49"/>
                <a:gd name="T121" fmla="*/ 2147483646 h 769"/>
                <a:gd name="T122" fmla="*/ 2147483646 w 49"/>
                <a:gd name="T123" fmla="*/ 2147483646 h 769"/>
                <a:gd name="T124" fmla="*/ 2147483646 w 49"/>
                <a:gd name="T125" fmla="*/ 2147483646 h 7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9"/>
                <a:gd name="T190" fmla="*/ 0 h 769"/>
                <a:gd name="T191" fmla="*/ 49 w 49"/>
                <a:gd name="T192" fmla="*/ 769 h 76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9" h="769">
                  <a:moveTo>
                    <a:pt x="48" y="0"/>
                  </a:moveTo>
                  <a:lnTo>
                    <a:pt x="43" y="1"/>
                  </a:lnTo>
                  <a:lnTo>
                    <a:pt x="41" y="2"/>
                  </a:lnTo>
                  <a:lnTo>
                    <a:pt x="39" y="5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3" y="15"/>
                  </a:lnTo>
                  <a:lnTo>
                    <a:pt x="31" y="20"/>
                  </a:lnTo>
                  <a:lnTo>
                    <a:pt x="30" y="23"/>
                  </a:lnTo>
                  <a:lnTo>
                    <a:pt x="28" y="28"/>
                  </a:lnTo>
                  <a:lnTo>
                    <a:pt x="27" y="34"/>
                  </a:lnTo>
                  <a:lnTo>
                    <a:pt x="26" y="39"/>
                  </a:lnTo>
                  <a:lnTo>
                    <a:pt x="25" y="46"/>
                  </a:lnTo>
                  <a:lnTo>
                    <a:pt x="24" y="52"/>
                  </a:lnTo>
                  <a:lnTo>
                    <a:pt x="24" y="58"/>
                  </a:lnTo>
                  <a:lnTo>
                    <a:pt x="24" y="64"/>
                  </a:lnTo>
                  <a:lnTo>
                    <a:pt x="24" y="320"/>
                  </a:lnTo>
                  <a:lnTo>
                    <a:pt x="24" y="326"/>
                  </a:lnTo>
                  <a:lnTo>
                    <a:pt x="24" y="333"/>
                  </a:lnTo>
                  <a:lnTo>
                    <a:pt x="23" y="340"/>
                  </a:lnTo>
                  <a:lnTo>
                    <a:pt x="22" y="345"/>
                  </a:lnTo>
                  <a:lnTo>
                    <a:pt x="21" y="351"/>
                  </a:lnTo>
                  <a:lnTo>
                    <a:pt x="20" y="356"/>
                  </a:lnTo>
                  <a:lnTo>
                    <a:pt x="18" y="361"/>
                  </a:lnTo>
                  <a:lnTo>
                    <a:pt x="17" y="365"/>
                  </a:lnTo>
                  <a:lnTo>
                    <a:pt x="15" y="369"/>
                  </a:lnTo>
                  <a:lnTo>
                    <a:pt x="13" y="373"/>
                  </a:lnTo>
                  <a:lnTo>
                    <a:pt x="11" y="377"/>
                  </a:lnTo>
                  <a:lnTo>
                    <a:pt x="9" y="379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0" y="384"/>
                  </a:lnTo>
                  <a:lnTo>
                    <a:pt x="5" y="385"/>
                  </a:lnTo>
                  <a:lnTo>
                    <a:pt x="7" y="386"/>
                  </a:lnTo>
                  <a:lnTo>
                    <a:pt x="9" y="389"/>
                  </a:lnTo>
                  <a:lnTo>
                    <a:pt x="11" y="391"/>
                  </a:lnTo>
                  <a:lnTo>
                    <a:pt x="13" y="395"/>
                  </a:lnTo>
                  <a:lnTo>
                    <a:pt x="15" y="399"/>
                  </a:lnTo>
                  <a:lnTo>
                    <a:pt x="17" y="404"/>
                  </a:lnTo>
                  <a:lnTo>
                    <a:pt x="18" y="407"/>
                  </a:lnTo>
                  <a:lnTo>
                    <a:pt x="20" y="412"/>
                  </a:lnTo>
                  <a:lnTo>
                    <a:pt x="21" y="418"/>
                  </a:lnTo>
                  <a:lnTo>
                    <a:pt x="22" y="423"/>
                  </a:lnTo>
                  <a:lnTo>
                    <a:pt x="23" y="429"/>
                  </a:lnTo>
                  <a:lnTo>
                    <a:pt x="24" y="436"/>
                  </a:lnTo>
                  <a:lnTo>
                    <a:pt x="24" y="442"/>
                  </a:lnTo>
                  <a:lnTo>
                    <a:pt x="24" y="448"/>
                  </a:lnTo>
                  <a:lnTo>
                    <a:pt x="24" y="704"/>
                  </a:lnTo>
                  <a:lnTo>
                    <a:pt x="24" y="710"/>
                  </a:lnTo>
                  <a:lnTo>
                    <a:pt x="24" y="717"/>
                  </a:lnTo>
                  <a:lnTo>
                    <a:pt x="25" y="723"/>
                  </a:lnTo>
                  <a:lnTo>
                    <a:pt x="26" y="728"/>
                  </a:lnTo>
                  <a:lnTo>
                    <a:pt x="27" y="735"/>
                  </a:lnTo>
                  <a:lnTo>
                    <a:pt x="28" y="739"/>
                  </a:lnTo>
                  <a:lnTo>
                    <a:pt x="30" y="744"/>
                  </a:lnTo>
                  <a:lnTo>
                    <a:pt x="31" y="749"/>
                  </a:lnTo>
                  <a:lnTo>
                    <a:pt x="33" y="753"/>
                  </a:lnTo>
                  <a:lnTo>
                    <a:pt x="35" y="757"/>
                  </a:lnTo>
                  <a:lnTo>
                    <a:pt x="37" y="760"/>
                  </a:lnTo>
                  <a:lnTo>
                    <a:pt x="39" y="763"/>
                  </a:lnTo>
                  <a:lnTo>
                    <a:pt x="41" y="765"/>
                  </a:lnTo>
                  <a:lnTo>
                    <a:pt x="43" y="767"/>
                  </a:lnTo>
                  <a:lnTo>
                    <a:pt x="48" y="76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2" name="Rectangle 8">
              <a:extLst>
                <a:ext uri="{FF2B5EF4-FFF2-40B4-BE49-F238E27FC236}">
                  <a16:creationId xmlns:a16="http://schemas.microsoft.com/office/drawing/2014/main" id="{E480D3C7-16E1-4422-9F95-B461CCB1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074" y="4171949"/>
              <a:ext cx="543097" cy="33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선분</a:t>
              </a:r>
            </a:p>
          </p:txBody>
        </p:sp>
        <p:sp>
          <p:nvSpPr>
            <p:cNvPr id="8203" name="Line 9">
              <a:extLst>
                <a:ext uri="{FF2B5EF4-FFF2-40B4-BE49-F238E27FC236}">
                  <a16:creationId xmlns:a16="http://schemas.microsoft.com/office/drawing/2014/main" id="{9532A296-F180-4D26-BA69-A9482657D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424" y="5086349"/>
              <a:ext cx="685800" cy="183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4" name="Rectangle 10">
              <a:extLst>
                <a:ext uri="{FF2B5EF4-FFF2-40B4-BE49-F238E27FC236}">
                  <a16:creationId xmlns:a16="http://schemas.microsoft.com/office/drawing/2014/main" id="{CF617D84-84DC-41E6-BE05-BB2C8A78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12" y="4933949"/>
              <a:ext cx="712374" cy="33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점의수</a:t>
              </a:r>
            </a:p>
          </p:txBody>
        </p:sp>
        <p:sp>
          <p:nvSpPr>
            <p:cNvPr id="8205" name="Freeform 11">
              <a:extLst>
                <a:ext uri="{FF2B5EF4-FFF2-40B4-BE49-F238E27FC236}">
                  <a16:creationId xmlns:a16="http://schemas.microsoft.com/office/drawing/2014/main" id="{432BB7CB-0CA1-44D1-920F-7AD05EC35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624" y="5515123"/>
              <a:ext cx="230188" cy="923766"/>
            </a:xfrm>
            <a:custGeom>
              <a:avLst/>
              <a:gdLst>
                <a:gd name="T0" fmla="*/ 2147483646 w 145"/>
                <a:gd name="T1" fmla="*/ 0 h 529"/>
                <a:gd name="T2" fmla="*/ 2147483646 w 145"/>
                <a:gd name="T3" fmla="*/ 2147483646 h 529"/>
                <a:gd name="T4" fmla="*/ 2147483646 w 145"/>
                <a:gd name="T5" fmla="*/ 2147483646 h 529"/>
                <a:gd name="T6" fmla="*/ 2147483646 w 145"/>
                <a:gd name="T7" fmla="*/ 2147483646 h 529"/>
                <a:gd name="T8" fmla="*/ 2147483646 w 145"/>
                <a:gd name="T9" fmla="*/ 2147483646 h 529"/>
                <a:gd name="T10" fmla="*/ 2147483646 w 145"/>
                <a:gd name="T11" fmla="*/ 2147483646 h 529"/>
                <a:gd name="T12" fmla="*/ 2147483646 w 145"/>
                <a:gd name="T13" fmla="*/ 2147483646 h 529"/>
                <a:gd name="T14" fmla="*/ 2147483646 w 145"/>
                <a:gd name="T15" fmla="*/ 2147483646 h 529"/>
                <a:gd name="T16" fmla="*/ 2147483646 w 145"/>
                <a:gd name="T17" fmla="*/ 2147483646 h 529"/>
                <a:gd name="T18" fmla="*/ 2147483646 w 145"/>
                <a:gd name="T19" fmla="*/ 2147483646 h 529"/>
                <a:gd name="T20" fmla="*/ 2147483646 w 145"/>
                <a:gd name="T21" fmla="*/ 2147483646 h 529"/>
                <a:gd name="T22" fmla="*/ 2147483646 w 145"/>
                <a:gd name="T23" fmla="*/ 2147483646 h 529"/>
                <a:gd name="T24" fmla="*/ 2147483646 w 145"/>
                <a:gd name="T25" fmla="*/ 2147483646 h 529"/>
                <a:gd name="T26" fmla="*/ 2147483646 w 145"/>
                <a:gd name="T27" fmla="*/ 2147483646 h 529"/>
                <a:gd name="T28" fmla="*/ 2147483646 w 145"/>
                <a:gd name="T29" fmla="*/ 2147483646 h 529"/>
                <a:gd name="T30" fmla="*/ 2147483646 w 145"/>
                <a:gd name="T31" fmla="*/ 2147483646 h 529"/>
                <a:gd name="T32" fmla="*/ 0 w 145"/>
                <a:gd name="T33" fmla="*/ 2147483646 h 529"/>
                <a:gd name="T34" fmla="*/ 2147483646 w 145"/>
                <a:gd name="T35" fmla="*/ 2147483646 h 529"/>
                <a:gd name="T36" fmla="*/ 2147483646 w 145"/>
                <a:gd name="T37" fmla="*/ 2147483646 h 529"/>
                <a:gd name="T38" fmla="*/ 2147483646 w 145"/>
                <a:gd name="T39" fmla="*/ 2147483646 h 529"/>
                <a:gd name="T40" fmla="*/ 2147483646 w 145"/>
                <a:gd name="T41" fmla="*/ 2147483646 h 529"/>
                <a:gd name="T42" fmla="*/ 2147483646 w 145"/>
                <a:gd name="T43" fmla="*/ 2147483646 h 529"/>
                <a:gd name="T44" fmla="*/ 2147483646 w 145"/>
                <a:gd name="T45" fmla="*/ 2147483646 h 529"/>
                <a:gd name="T46" fmla="*/ 2147483646 w 145"/>
                <a:gd name="T47" fmla="*/ 2147483646 h 529"/>
                <a:gd name="T48" fmla="*/ 2147483646 w 145"/>
                <a:gd name="T49" fmla="*/ 2147483646 h 529"/>
                <a:gd name="T50" fmla="*/ 2147483646 w 145"/>
                <a:gd name="T51" fmla="*/ 2147483646 h 529"/>
                <a:gd name="T52" fmla="*/ 2147483646 w 145"/>
                <a:gd name="T53" fmla="*/ 2147483646 h 529"/>
                <a:gd name="T54" fmla="*/ 2147483646 w 145"/>
                <a:gd name="T55" fmla="*/ 2147483646 h 529"/>
                <a:gd name="T56" fmla="*/ 2147483646 w 145"/>
                <a:gd name="T57" fmla="*/ 2147483646 h 529"/>
                <a:gd name="T58" fmla="*/ 2147483646 w 145"/>
                <a:gd name="T59" fmla="*/ 2147483646 h 529"/>
                <a:gd name="T60" fmla="*/ 2147483646 w 145"/>
                <a:gd name="T61" fmla="*/ 2147483646 h 529"/>
                <a:gd name="T62" fmla="*/ 2147483646 w 145"/>
                <a:gd name="T63" fmla="*/ 2147483646 h 529"/>
                <a:gd name="T64" fmla="*/ 2147483646 w 145"/>
                <a:gd name="T65" fmla="*/ 2147483646 h 5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5"/>
                <a:gd name="T100" fmla="*/ 0 h 529"/>
                <a:gd name="T101" fmla="*/ 145 w 145"/>
                <a:gd name="T102" fmla="*/ 529 h 5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5" h="529">
                  <a:moveTo>
                    <a:pt x="144" y="0"/>
                  </a:moveTo>
                  <a:lnTo>
                    <a:pt x="137" y="0"/>
                  </a:lnTo>
                  <a:lnTo>
                    <a:pt x="129" y="1"/>
                  </a:lnTo>
                  <a:lnTo>
                    <a:pt x="122" y="2"/>
                  </a:lnTo>
                  <a:lnTo>
                    <a:pt x="116" y="3"/>
                  </a:lnTo>
                  <a:lnTo>
                    <a:pt x="110" y="5"/>
                  </a:lnTo>
                  <a:lnTo>
                    <a:pt x="104" y="8"/>
                  </a:lnTo>
                  <a:lnTo>
                    <a:pt x="98" y="10"/>
                  </a:lnTo>
                  <a:lnTo>
                    <a:pt x="93" y="14"/>
                  </a:lnTo>
                  <a:lnTo>
                    <a:pt x="88" y="16"/>
                  </a:lnTo>
                  <a:lnTo>
                    <a:pt x="84" y="19"/>
                  </a:lnTo>
                  <a:lnTo>
                    <a:pt x="81" y="24"/>
                  </a:lnTo>
                  <a:lnTo>
                    <a:pt x="77" y="27"/>
                  </a:lnTo>
                  <a:lnTo>
                    <a:pt x="75" y="31"/>
                  </a:lnTo>
                  <a:lnTo>
                    <a:pt x="73" y="36"/>
                  </a:lnTo>
                  <a:lnTo>
                    <a:pt x="72" y="40"/>
                  </a:lnTo>
                  <a:lnTo>
                    <a:pt x="72" y="44"/>
                  </a:lnTo>
                  <a:lnTo>
                    <a:pt x="72" y="220"/>
                  </a:lnTo>
                  <a:lnTo>
                    <a:pt x="71" y="224"/>
                  </a:lnTo>
                  <a:lnTo>
                    <a:pt x="71" y="229"/>
                  </a:lnTo>
                  <a:lnTo>
                    <a:pt x="69" y="233"/>
                  </a:lnTo>
                  <a:lnTo>
                    <a:pt x="66" y="237"/>
                  </a:lnTo>
                  <a:lnTo>
                    <a:pt x="63" y="240"/>
                  </a:lnTo>
                  <a:lnTo>
                    <a:pt x="60" y="245"/>
                  </a:lnTo>
                  <a:lnTo>
                    <a:pt x="55" y="248"/>
                  </a:lnTo>
                  <a:lnTo>
                    <a:pt x="51" y="251"/>
                  </a:lnTo>
                  <a:lnTo>
                    <a:pt x="46" y="254"/>
                  </a:lnTo>
                  <a:lnTo>
                    <a:pt x="40" y="256"/>
                  </a:lnTo>
                  <a:lnTo>
                    <a:pt x="34" y="259"/>
                  </a:lnTo>
                  <a:lnTo>
                    <a:pt x="28" y="261"/>
                  </a:lnTo>
                  <a:lnTo>
                    <a:pt x="22" y="262"/>
                  </a:lnTo>
                  <a:lnTo>
                    <a:pt x="15" y="263"/>
                  </a:lnTo>
                  <a:lnTo>
                    <a:pt x="7" y="264"/>
                  </a:lnTo>
                  <a:lnTo>
                    <a:pt x="0" y="264"/>
                  </a:lnTo>
                  <a:lnTo>
                    <a:pt x="7" y="264"/>
                  </a:lnTo>
                  <a:lnTo>
                    <a:pt x="15" y="265"/>
                  </a:lnTo>
                  <a:lnTo>
                    <a:pt x="22" y="266"/>
                  </a:lnTo>
                  <a:lnTo>
                    <a:pt x="28" y="267"/>
                  </a:lnTo>
                  <a:lnTo>
                    <a:pt x="34" y="269"/>
                  </a:lnTo>
                  <a:lnTo>
                    <a:pt x="40" y="272"/>
                  </a:lnTo>
                  <a:lnTo>
                    <a:pt x="46" y="274"/>
                  </a:lnTo>
                  <a:lnTo>
                    <a:pt x="51" y="278"/>
                  </a:lnTo>
                  <a:lnTo>
                    <a:pt x="55" y="280"/>
                  </a:lnTo>
                  <a:lnTo>
                    <a:pt x="60" y="284"/>
                  </a:lnTo>
                  <a:lnTo>
                    <a:pt x="63" y="288"/>
                  </a:lnTo>
                  <a:lnTo>
                    <a:pt x="66" y="291"/>
                  </a:lnTo>
                  <a:lnTo>
                    <a:pt x="69" y="295"/>
                  </a:lnTo>
                  <a:lnTo>
                    <a:pt x="71" y="300"/>
                  </a:lnTo>
                  <a:lnTo>
                    <a:pt x="71" y="304"/>
                  </a:lnTo>
                  <a:lnTo>
                    <a:pt x="72" y="308"/>
                  </a:lnTo>
                  <a:lnTo>
                    <a:pt x="72" y="484"/>
                  </a:lnTo>
                  <a:lnTo>
                    <a:pt x="72" y="488"/>
                  </a:lnTo>
                  <a:lnTo>
                    <a:pt x="73" y="493"/>
                  </a:lnTo>
                  <a:lnTo>
                    <a:pt x="75" y="497"/>
                  </a:lnTo>
                  <a:lnTo>
                    <a:pt x="77" y="501"/>
                  </a:lnTo>
                  <a:lnTo>
                    <a:pt x="81" y="504"/>
                  </a:lnTo>
                  <a:lnTo>
                    <a:pt x="84" y="509"/>
                  </a:lnTo>
                  <a:lnTo>
                    <a:pt x="88" y="512"/>
                  </a:lnTo>
                  <a:lnTo>
                    <a:pt x="93" y="515"/>
                  </a:lnTo>
                  <a:lnTo>
                    <a:pt x="98" y="518"/>
                  </a:lnTo>
                  <a:lnTo>
                    <a:pt x="104" y="521"/>
                  </a:lnTo>
                  <a:lnTo>
                    <a:pt x="110" y="523"/>
                  </a:lnTo>
                  <a:lnTo>
                    <a:pt x="116" y="525"/>
                  </a:lnTo>
                  <a:lnTo>
                    <a:pt x="122" y="526"/>
                  </a:lnTo>
                  <a:lnTo>
                    <a:pt x="129" y="527"/>
                  </a:lnTo>
                  <a:lnTo>
                    <a:pt x="137" y="528"/>
                  </a:lnTo>
                  <a:lnTo>
                    <a:pt x="144" y="52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6" name="Rectangle 12">
              <a:extLst>
                <a:ext uri="{FF2B5EF4-FFF2-40B4-BE49-F238E27FC236}">
                  <a16:creationId xmlns:a16="http://schemas.microsoft.com/office/drawing/2014/main" id="{2D842322-4A2C-45BD-B640-3FD8D85A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24" y="5695948"/>
              <a:ext cx="373821" cy="33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점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B2B5DFB7-D6EE-4BE9-9693-1294AF506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WaterFall Problem (Cont’)</a:t>
            </a:r>
            <a:endParaRPr lang="ko-KR" altLang="en-US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DA336F4-F249-4F98-BFA0-A30F501C9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1 week </a:t>
            </a:r>
            <a:r>
              <a:rPr lang="ko-KR" altLang="en-US" sz="1800"/>
              <a:t>출력</a:t>
            </a:r>
            <a:endParaRPr lang="en-US" altLang="ko-KR" sz="1800"/>
          </a:p>
          <a:p>
            <a:pPr lvl="1"/>
            <a:r>
              <a:rPr lang="ko-KR" altLang="en-US"/>
              <a:t>다음과 같은 </a:t>
            </a:r>
            <a:r>
              <a:rPr lang="en-US" altLang="ko-KR"/>
              <a:t>Screen </a:t>
            </a:r>
            <a:r>
              <a:rPr lang="ko-KR" altLang="en-US"/>
              <a:t>을 생성하여 출력한다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‘L’ key </a:t>
            </a:r>
            <a:r>
              <a:rPr lang="ko-KR" altLang="en-US"/>
              <a:t>를 눌러서 </a:t>
            </a:r>
            <a:r>
              <a:rPr lang="en-US" altLang="ko-KR"/>
              <a:t>input.txt </a:t>
            </a:r>
            <a:r>
              <a:rPr lang="ko-KR" altLang="en-US"/>
              <a:t>데이터를 입력으로 받는다</a:t>
            </a:r>
            <a:r>
              <a:rPr lang="en-US" altLang="ko-KR"/>
              <a:t>. (Load)</a:t>
            </a:r>
          </a:p>
          <a:p>
            <a:pPr lvl="1"/>
            <a:r>
              <a:rPr lang="en-US" altLang="ko-KR"/>
              <a:t>‘D’ key </a:t>
            </a:r>
            <a:r>
              <a:rPr lang="ko-KR" altLang="en-US"/>
              <a:t>를 눌러서</a:t>
            </a:r>
            <a:r>
              <a:rPr lang="en-US" altLang="ko-KR"/>
              <a:t> </a:t>
            </a:r>
            <a:r>
              <a:rPr lang="ko-KR" altLang="en-US"/>
              <a:t>선분과 점을 각 해당하는 위치에 그린다</a:t>
            </a:r>
            <a:r>
              <a:rPr lang="en-US" altLang="ko-KR"/>
              <a:t>. (Draw)</a:t>
            </a:r>
          </a:p>
          <a:p>
            <a:pPr lvl="1"/>
            <a:r>
              <a:rPr lang="ko-KR" altLang="en-US"/>
              <a:t>왼쪽</a:t>
            </a:r>
            <a:r>
              <a:rPr lang="en-US" altLang="ko-KR"/>
              <a:t> ‘</a:t>
            </a:r>
            <a:r>
              <a:rPr lang="en-US" altLang="ko-KR">
                <a:sym typeface="Wingdings" panose="05000000000000000000" pitchFamily="2" charset="2"/>
              </a:rPr>
              <a:t>’ </a:t>
            </a:r>
            <a:r>
              <a:rPr lang="en-US" altLang="ko-KR"/>
              <a:t>, </a:t>
            </a:r>
            <a:r>
              <a:rPr lang="ko-KR" altLang="en-US"/>
              <a:t>오른쪽 </a:t>
            </a:r>
            <a:r>
              <a:rPr lang="en-US" altLang="ko-KR"/>
              <a:t>‘</a:t>
            </a:r>
            <a:r>
              <a:rPr lang="en-US" altLang="ko-KR">
                <a:sym typeface="Wingdings" panose="05000000000000000000" pitchFamily="2" charset="2"/>
              </a:rPr>
              <a:t>’ </a:t>
            </a:r>
            <a:r>
              <a:rPr lang="ko-KR" altLang="en-US"/>
              <a:t>화살표를 통해 물이 흘러나올 점을 빨간색 표시하고 그 외의 점은 검은색 표시를 한다</a:t>
            </a:r>
            <a:r>
              <a:rPr lang="en-US" altLang="ko-KR"/>
              <a:t>. (</a:t>
            </a:r>
            <a:r>
              <a:rPr lang="en-US" altLang="ko-KR">
                <a:sym typeface="Wingdings" panose="05000000000000000000" pitchFamily="2" charset="2"/>
              </a:rPr>
              <a:t>Selecting start point)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‘Q’ key </a:t>
            </a:r>
            <a:r>
              <a:rPr lang="ko-KR" altLang="en-US">
                <a:sym typeface="Wingdings" panose="05000000000000000000" pitchFamily="2" charset="2"/>
              </a:rPr>
              <a:t>를 눌러서 동적 할당된 메모리 해제 및 프로그램 종료 </a:t>
            </a:r>
            <a:r>
              <a:rPr lang="en-US" altLang="ko-KR">
                <a:sym typeface="Wingdings" panose="05000000000000000000" pitchFamily="2" charset="2"/>
              </a:rPr>
              <a:t>(Quit)</a:t>
            </a:r>
            <a:endParaRPr lang="en-US" altLang="ko-KR"/>
          </a:p>
          <a:p>
            <a:pPr lvl="1"/>
            <a:r>
              <a:rPr lang="en-US" altLang="ko-KR"/>
              <a:t>Example.</a:t>
            </a:r>
          </a:p>
        </p:txBody>
      </p:sp>
      <p:sp>
        <p:nvSpPr>
          <p:cNvPr id="9220" name="슬라이드 번호 개체 틀 4">
            <a:extLst>
              <a:ext uri="{FF2B5EF4-FFF2-40B4-BE49-F238E27FC236}">
                <a16:creationId xmlns:a16="http://schemas.microsoft.com/office/drawing/2014/main" id="{D9D793DC-015D-44A1-88C5-1BD0D6960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62D361D9-1E63-4499-8C60-86D7D4698130}" type="slidenum">
              <a:rPr lang="ko-KR" altLang="en-US" sz="1200" b="0">
                <a:solidFill>
                  <a:srgbClr val="898989"/>
                </a:solidFill>
              </a:rPr>
              <a:pPr/>
              <a:t>4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grpSp>
        <p:nvGrpSpPr>
          <p:cNvPr id="9221" name="그룹 12">
            <a:extLst>
              <a:ext uri="{FF2B5EF4-FFF2-40B4-BE49-F238E27FC236}">
                <a16:creationId xmlns:a16="http://schemas.microsoft.com/office/drawing/2014/main" id="{55E47DF7-3C7F-44CC-B262-D5415B40ABA6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3644900"/>
            <a:ext cx="7475538" cy="1985963"/>
            <a:chOff x="208133" y="3863462"/>
            <a:chExt cx="9044840" cy="2185171"/>
          </a:xfrm>
        </p:grpSpPr>
        <p:pic>
          <p:nvPicPr>
            <p:cNvPr id="9225" name="그림 7" descr="그리기이(가) 표시된 사진&#10;&#10;자동 생성된 설명">
              <a:extLst>
                <a:ext uri="{FF2B5EF4-FFF2-40B4-BE49-F238E27FC236}">
                  <a16:creationId xmlns:a16="http://schemas.microsoft.com/office/drawing/2014/main" id="{BC2B3BA9-E98F-44BF-AE16-B44438D40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33" y="3863464"/>
              <a:ext cx="2827705" cy="2185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0855E09-B811-4553-8C72-06A1D54E3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49" y="3863463"/>
              <a:ext cx="2830475" cy="2185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그림 11" descr="다른, 사진, 그룹, 공이(가) 표시된 사진&#10;&#10;자동 생성된 설명">
              <a:extLst>
                <a:ext uri="{FF2B5EF4-FFF2-40B4-BE49-F238E27FC236}">
                  <a16:creationId xmlns:a16="http://schemas.microsoft.com/office/drawing/2014/main" id="{3CB58800-F2DA-4CE1-8927-E35D6F2EB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135" y="3863462"/>
              <a:ext cx="2846838" cy="2185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2" name="TextBox 13">
            <a:extLst>
              <a:ext uri="{FF2B5EF4-FFF2-40B4-BE49-F238E27FC236}">
                <a16:creationId xmlns:a16="http://schemas.microsoft.com/office/drawing/2014/main" id="{468E7AEF-AE91-4891-A316-FB72B0CE2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5724525"/>
            <a:ext cx="116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ko-KR" altLang="en-US"/>
              <a:t>초기 화면</a:t>
            </a:r>
          </a:p>
        </p:txBody>
      </p:sp>
      <p:sp>
        <p:nvSpPr>
          <p:cNvPr id="9223" name="TextBox 23">
            <a:extLst>
              <a:ext uri="{FF2B5EF4-FFF2-40B4-BE49-F238E27FC236}">
                <a16:creationId xmlns:a16="http://schemas.microsoft.com/office/drawing/2014/main" id="{40E049DB-1ABA-427A-9A3B-99F14939E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5724525"/>
            <a:ext cx="182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/>
              <a:t>L </a:t>
            </a:r>
            <a:r>
              <a:rPr lang="ko-KR" altLang="en-US"/>
              <a:t>키를 누른 화면</a:t>
            </a:r>
          </a:p>
        </p:txBody>
      </p:sp>
      <p:sp>
        <p:nvSpPr>
          <p:cNvPr id="9224" name="TextBox 27">
            <a:extLst>
              <a:ext uri="{FF2B5EF4-FFF2-40B4-BE49-F238E27FC236}">
                <a16:creationId xmlns:a16="http://schemas.microsoft.com/office/drawing/2014/main" id="{5527CF98-F5E5-46CF-A3EA-F3E96592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57245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/>
              <a:t>D</a:t>
            </a:r>
            <a:r>
              <a:rPr lang="ko-KR" altLang="en-US"/>
              <a:t> 키를 누른 화면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3A86E645-8710-41BA-8DF1-20A4DEAE5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WaterFall Problem (Cont’)</a:t>
            </a:r>
            <a:endParaRPr lang="ko-KR" altLang="en-US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5E002C28-5DFB-4731-8D7D-5E49E141A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2 week </a:t>
            </a:r>
            <a:r>
              <a:rPr lang="ko-KR" altLang="en-US" sz="1800"/>
              <a:t>출력</a:t>
            </a:r>
            <a:endParaRPr lang="en-US" altLang="ko-KR" sz="1800"/>
          </a:p>
          <a:p>
            <a:pPr lvl="1"/>
            <a:r>
              <a:rPr lang="ko-KR" altLang="en-US"/>
              <a:t>다음과 같은 </a:t>
            </a:r>
            <a:r>
              <a:rPr lang="en-US" altLang="ko-KR"/>
              <a:t>Screen </a:t>
            </a:r>
            <a:r>
              <a:rPr lang="ko-KR" altLang="en-US"/>
              <a:t>을 생성하여 출력한다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‘S’ key </a:t>
            </a:r>
            <a:r>
              <a:rPr lang="ko-KR" altLang="en-US"/>
              <a:t>를 눌러서 선택된 위치에서 물을 흐르게 한다</a:t>
            </a:r>
            <a:r>
              <a:rPr lang="en-US" altLang="ko-KR"/>
              <a:t>. (Start)</a:t>
            </a:r>
          </a:p>
          <a:p>
            <a:pPr lvl="2"/>
            <a:r>
              <a:rPr lang="ko-KR" altLang="en-US"/>
              <a:t>물이 지나는 경로에 선분이 닿으면</a:t>
            </a:r>
            <a:r>
              <a:rPr lang="en-US" altLang="ko-KR"/>
              <a:t>, </a:t>
            </a:r>
            <a:r>
              <a:rPr lang="ko-KR" altLang="en-US"/>
              <a:t>선분의 두 개의 끝 점 중 더 낮은 위치에 있는 쪽으로 물이 흐르도록 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물이 흐르는 동안에는 물이 시작하는 위치 </a:t>
            </a:r>
            <a:r>
              <a:rPr lang="en-US" altLang="ko-KR"/>
              <a:t>(</a:t>
            </a:r>
            <a:r>
              <a:rPr lang="ko-KR" altLang="en-US"/>
              <a:t>선택된 점</a:t>
            </a:r>
            <a:r>
              <a:rPr lang="en-US" altLang="ko-KR"/>
              <a:t>)</a:t>
            </a:r>
            <a:r>
              <a:rPr lang="ko-KR" altLang="en-US"/>
              <a:t>는 바꿀 수 없다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’E’ key </a:t>
            </a:r>
            <a:r>
              <a:rPr lang="ko-KR" altLang="en-US"/>
              <a:t>를 눌러서 물을 멈추게 한다</a:t>
            </a:r>
            <a:r>
              <a:rPr lang="en-US" altLang="ko-KR"/>
              <a:t>. (End)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‘Q’ key </a:t>
            </a:r>
            <a:r>
              <a:rPr lang="ko-KR" altLang="en-US">
                <a:sym typeface="Wingdings" panose="05000000000000000000" pitchFamily="2" charset="2"/>
              </a:rPr>
              <a:t>를 눌러서 동적 할당된 메모리 해제 및 프로그램 종료 </a:t>
            </a:r>
            <a:r>
              <a:rPr lang="en-US" altLang="ko-KR">
                <a:sym typeface="Wingdings" panose="05000000000000000000" pitchFamily="2" charset="2"/>
              </a:rPr>
              <a:t>(Quit)</a:t>
            </a:r>
            <a:endParaRPr lang="en-US" altLang="ko-KR"/>
          </a:p>
          <a:p>
            <a:pPr lvl="1"/>
            <a:r>
              <a:rPr lang="en-US" altLang="ko-KR"/>
              <a:t>Example.</a:t>
            </a:r>
          </a:p>
        </p:txBody>
      </p:sp>
      <p:sp>
        <p:nvSpPr>
          <p:cNvPr id="10244" name="슬라이드 번호 개체 틀 4">
            <a:extLst>
              <a:ext uri="{FF2B5EF4-FFF2-40B4-BE49-F238E27FC236}">
                <a16:creationId xmlns:a16="http://schemas.microsoft.com/office/drawing/2014/main" id="{D8C83A78-D8BB-4A11-A05E-72EA366B4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6F0729CB-BFBD-446C-89AC-77B3D44A17D0}" type="slidenum">
              <a:rPr lang="ko-KR" altLang="en-US" sz="1200" b="0">
                <a:solidFill>
                  <a:srgbClr val="898989"/>
                </a:solidFill>
              </a:rPr>
              <a:pPr/>
              <a:t>5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sp>
        <p:nvSpPr>
          <p:cNvPr id="10245" name="TextBox 13">
            <a:extLst>
              <a:ext uri="{FF2B5EF4-FFF2-40B4-BE49-F238E27FC236}">
                <a16:creationId xmlns:a16="http://schemas.microsoft.com/office/drawing/2014/main" id="{0AE9CDA9-3AB5-4D13-A803-1528B32CF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5680075"/>
            <a:ext cx="1758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ko-KR" altLang="en-US"/>
              <a:t>물이 흐르는 모습</a:t>
            </a:r>
          </a:p>
        </p:txBody>
      </p:sp>
      <p:grpSp>
        <p:nvGrpSpPr>
          <p:cNvPr id="10246" name="그룹 19">
            <a:extLst>
              <a:ext uri="{FF2B5EF4-FFF2-40B4-BE49-F238E27FC236}">
                <a16:creationId xmlns:a16="http://schemas.microsoft.com/office/drawing/2014/main" id="{57C1E5D5-C546-45E4-B372-8438B235A568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3917950"/>
            <a:ext cx="8432800" cy="1662113"/>
            <a:chOff x="-501969" y="3917168"/>
            <a:chExt cx="9276708" cy="1662333"/>
          </a:xfrm>
        </p:grpSpPr>
        <p:pic>
          <p:nvPicPr>
            <p:cNvPr id="10247" name="그림 5" descr="컴퓨터, 모니터, 책상, 트럭이(가) 표시된 사진&#10;&#10;자동 생성된 설명">
              <a:extLst>
                <a:ext uri="{FF2B5EF4-FFF2-40B4-BE49-F238E27FC236}">
                  <a16:creationId xmlns:a16="http://schemas.microsoft.com/office/drawing/2014/main" id="{E346FBCA-BF00-46ED-B34C-8F6E81FF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3" t="3349" r="14563" b="8417"/>
            <a:stretch>
              <a:fillRect/>
            </a:stretch>
          </p:blipFill>
          <p:spPr bwMode="auto">
            <a:xfrm>
              <a:off x="6637326" y="3917168"/>
              <a:ext cx="2137413" cy="166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그림 8" descr="컴퓨터, 모니터, 책상, 트럭이(가) 표시된 사진&#10;&#10;자동 생성된 설명">
              <a:extLst>
                <a:ext uri="{FF2B5EF4-FFF2-40B4-BE49-F238E27FC236}">
                  <a16:creationId xmlns:a16="http://schemas.microsoft.com/office/drawing/2014/main" id="{908F628E-276A-41C1-95EF-ED8F3F23B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3" t="3349" r="14563" b="8417"/>
            <a:stretch>
              <a:fillRect/>
            </a:stretch>
          </p:blipFill>
          <p:spPr bwMode="auto">
            <a:xfrm>
              <a:off x="4266010" y="3937751"/>
              <a:ext cx="2137413" cy="164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그림 16" descr="트럭, 컴퓨터, 모니터, 책상이(가) 표시된 사진&#10;&#10;자동 생성된 설명">
              <a:extLst>
                <a:ext uri="{FF2B5EF4-FFF2-40B4-BE49-F238E27FC236}">
                  <a16:creationId xmlns:a16="http://schemas.microsoft.com/office/drawing/2014/main" id="{E719B70F-F44D-43BE-AC73-AF9017ADD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1" t="3751" r="14725" b="8417"/>
            <a:stretch>
              <a:fillRect/>
            </a:stretch>
          </p:blipFill>
          <p:spPr bwMode="auto">
            <a:xfrm>
              <a:off x="1869347" y="3917168"/>
              <a:ext cx="2137413" cy="164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그림 18" descr="개체, 다른, 공기이(가) 표시된 사진&#10;&#10;자동 생성된 설명">
              <a:extLst>
                <a:ext uri="{FF2B5EF4-FFF2-40B4-BE49-F238E27FC236}">
                  <a16:creationId xmlns:a16="http://schemas.microsoft.com/office/drawing/2014/main" id="{4E1C8193-0199-44B7-B17D-CA224BE9C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1969" y="3937751"/>
              <a:ext cx="2137413" cy="164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0747B98F-B760-4C48-9B97-2DF8A0F19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For WaterFall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1C924-A6A1-4311-BE42-B0FB4E39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 dirty="0"/>
              <a:t>물</a:t>
            </a:r>
            <a:r>
              <a:rPr lang="en-US" altLang="ko-KR" sz="1800" dirty="0"/>
              <a:t> object </a:t>
            </a:r>
            <a:r>
              <a:rPr lang="ko-KR" altLang="en-US" sz="1800" dirty="0"/>
              <a:t>만들고</a:t>
            </a:r>
            <a:r>
              <a:rPr lang="en-US" altLang="ko-KR" sz="1800" dirty="0"/>
              <a:t>(</a:t>
            </a:r>
            <a:r>
              <a:rPr lang="ko-KR" altLang="en-US" sz="1800" dirty="0"/>
              <a:t>어떻게</a:t>
            </a:r>
            <a:r>
              <a:rPr lang="en-US" altLang="ko-KR" sz="1800" dirty="0"/>
              <a:t>?), </a:t>
            </a:r>
            <a:r>
              <a:rPr lang="ko-KR" altLang="en-US" sz="1800" dirty="0"/>
              <a:t>물 흐르는 시작점 인지해서 물이 어떻게 흐를지 경로 계산해야 하고</a:t>
            </a:r>
            <a:r>
              <a:rPr lang="en-US" altLang="ko-KR" sz="1800" dirty="0"/>
              <a:t>, screen </a:t>
            </a:r>
            <a:r>
              <a:rPr lang="ko-KR" altLang="en-US" sz="1800" dirty="0"/>
              <a:t>에 물도 같이 그려야 함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dirty="0"/>
              <a:t>다음의 고려 사항을 결정해야 한다</a:t>
            </a:r>
            <a:r>
              <a:rPr lang="en-US" altLang="ko-KR" sz="1800" dirty="0"/>
              <a:t>.</a:t>
            </a:r>
          </a:p>
          <a:p>
            <a:pPr lvl="1">
              <a:defRPr/>
            </a:pPr>
            <a:r>
              <a:rPr lang="ko-KR" altLang="en-US" dirty="0"/>
              <a:t>언제 어떻게 어디서 물 객체를 만들까</a:t>
            </a:r>
            <a:r>
              <a:rPr lang="en-US" altLang="ko-KR" dirty="0"/>
              <a:t>?</a:t>
            </a:r>
          </a:p>
          <a:p>
            <a:pPr lvl="2">
              <a:defRPr/>
            </a:pPr>
            <a:r>
              <a:rPr lang="ko-KR" altLang="en-US" sz="1600" dirty="0"/>
              <a:t>물을 표현하기 위해 </a:t>
            </a:r>
            <a:r>
              <a:rPr lang="en-US" altLang="ko-KR" sz="1600" dirty="0"/>
              <a:t>class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만들고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ofApp</a:t>
            </a:r>
            <a:r>
              <a:rPr lang="en-US" altLang="ko-KR" sz="1600" dirty="0"/>
              <a:t> class </a:t>
            </a:r>
            <a:r>
              <a:rPr lang="ko-KR" altLang="en-US" sz="1600" dirty="0"/>
              <a:t>에서 객체화 시키고 초기화 하고 관리하는 것이 한 가지 방법</a:t>
            </a:r>
            <a:r>
              <a:rPr lang="en-US" altLang="ko-KR" sz="1600" dirty="0"/>
              <a:t>.</a:t>
            </a:r>
          </a:p>
          <a:p>
            <a:pPr lvl="2">
              <a:defRPr/>
            </a:pPr>
            <a:r>
              <a:rPr lang="en-US" altLang="ko-KR" sz="1600" dirty="0"/>
              <a:t>Waterfall </a:t>
            </a:r>
            <a:r>
              <a:rPr lang="ko-KR" altLang="en-US" sz="1600" dirty="0"/>
              <a:t>정보를 받을 때나 </a:t>
            </a:r>
            <a:r>
              <a:rPr lang="en-US" altLang="ko-KR" sz="1600" dirty="0"/>
              <a:t>setup </a:t>
            </a:r>
            <a:r>
              <a:rPr lang="ko-KR" altLang="en-US" sz="1600" dirty="0"/>
              <a:t>등 객체를 만드는 시점도 다양한 방법이 가능</a:t>
            </a:r>
            <a:r>
              <a:rPr lang="en-US" altLang="ko-KR" sz="1600" dirty="0"/>
              <a:t>.</a:t>
            </a:r>
          </a:p>
          <a:p>
            <a:pPr lvl="1">
              <a:defRPr/>
            </a:pPr>
            <a:r>
              <a:rPr lang="ko-KR" altLang="en-US" dirty="0"/>
              <a:t>물을 어떤 모양으로 그릴까</a:t>
            </a:r>
            <a:r>
              <a:rPr lang="en-US" altLang="ko-KR" dirty="0"/>
              <a:t>?</a:t>
            </a:r>
          </a:p>
          <a:p>
            <a:pPr lvl="2">
              <a:defRPr/>
            </a:pPr>
            <a:r>
              <a:rPr lang="ko-KR" altLang="en-US" sz="1600" dirty="0"/>
              <a:t>단순하게 사각형이나 선으로 여러 겹을 만드는 방법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원으로 물방울 표현하는 방법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800" dirty="0"/>
              <a:t>각각의 물 객체의 흐르는 경로를 어떻게 계산하고 저장할까</a:t>
            </a:r>
            <a:r>
              <a:rPr lang="en-US" altLang="ko-KR" sz="1800" dirty="0"/>
              <a:t>?</a:t>
            </a:r>
          </a:p>
          <a:p>
            <a:pPr lvl="2">
              <a:defRPr/>
            </a:pPr>
            <a:r>
              <a:rPr lang="ko-KR" altLang="en-US" sz="1600" dirty="0"/>
              <a:t>경로 계산 알고리즘</a:t>
            </a:r>
            <a:r>
              <a:rPr lang="en-US" altLang="ko-KR" sz="1600" dirty="0"/>
              <a:t> (</a:t>
            </a:r>
            <a:r>
              <a:rPr lang="ko-KR" altLang="en-US" sz="1600" dirty="0"/>
              <a:t>다음 슬라이드 참고</a:t>
            </a:r>
            <a:r>
              <a:rPr lang="en-US" altLang="ko-KR" sz="1600" dirty="0"/>
              <a:t>)</a:t>
            </a:r>
          </a:p>
          <a:p>
            <a:pPr lvl="2">
              <a:defRPr/>
            </a:pPr>
            <a:r>
              <a:rPr lang="ko-KR" altLang="en-US" sz="1600" dirty="0"/>
              <a:t>물을 선으로 표현한다면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시작점</a:t>
            </a:r>
            <a:r>
              <a:rPr lang="en-US" altLang="ko-KR" sz="1600" dirty="0"/>
              <a:t>, </a:t>
            </a:r>
            <a:r>
              <a:rPr lang="ko-KR" altLang="en-US" sz="1600" dirty="0"/>
              <a:t>선분과 맞닿는 점</a:t>
            </a:r>
            <a:r>
              <a:rPr lang="en-US" altLang="ko-KR" sz="1600" dirty="0"/>
              <a:t>, </a:t>
            </a:r>
            <a:r>
              <a:rPr lang="ko-KR" altLang="en-US" sz="1600" dirty="0"/>
              <a:t>선분 끝 점 등 점들의 좌표만 저장하고 연결하면 됨</a:t>
            </a:r>
            <a:r>
              <a:rPr lang="en-US" altLang="ko-KR" sz="1600" dirty="0"/>
              <a:t>.</a:t>
            </a:r>
          </a:p>
          <a:p>
            <a:pPr lvl="2">
              <a:defRPr/>
            </a:pPr>
            <a:r>
              <a:rPr lang="ko-KR" altLang="en-US" sz="1600" dirty="0"/>
              <a:t>물을 물방울로 표현하는 경우는 </a:t>
            </a:r>
            <a:r>
              <a:rPr lang="en-US" altLang="ko-KR" sz="1600" dirty="0"/>
              <a:t>update() </a:t>
            </a:r>
            <a:r>
              <a:rPr lang="ko-KR" altLang="en-US" sz="1600" dirty="0"/>
              <a:t>함수를 써서 물방울 마다 위치를 업데이트 시키면 되고 선으로 하는 경우와 달리</a:t>
            </a:r>
            <a:r>
              <a:rPr lang="en-US" altLang="ko-KR" sz="1600" dirty="0"/>
              <a:t>, </a:t>
            </a:r>
            <a:r>
              <a:rPr lang="ko-KR" altLang="en-US" sz="1600" dirty="0"/>
              <a:t>경로 저장을 따로 할 필요 없음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11268" name="슬라이드 번호 개체 틀 4">
            <a:extLst>
              <a:ext uri="{FF2B5EF4-FFF2-40B4-BE49-F238E27FC236}">
                <a16:creationId xmlns:a16="http://schemas.microsoft.com/office/drawing/2014/main" id="{67BB14F6-080E-4DAC-89F9-6EE6A7B3C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883C56A8-4E35-466A-A323-BCC9672A80F4}" type="slidenum">
              <a:rPr lang="ko-KR" altLang="en-US" sz="1200" b="0">
                <a:solidFill>
                  <a:srgbClr val="898989"/>
                </a:solidFill>
              </a:rPr>
              <a:pPr/>
              <a:t>6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62D31FFD-2F4B-4162-BD92-7338C733A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Calculate The Path</a:t>
            </a:r>
            <a:endParaRPr lang="ko-KR" altLang="en-US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FA8977CC-A5F2-4A17-85FC-9ED2EC420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/>
              <a:t>선 </a:t>
            </a:r>
            <a:r>
              <a:rPr lang="en-US" altLang="ko-KR" sz="1800"/>
              <a:t>(line) </a:t>
            </a:r>
            <a:r>
              <a:rPr lang="ko-KR" altLang="en-US" sz="1800"/>
              <a:t>으로 물을 표현하는 경우를 가정한다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1) </a:t>
            </a:r>
            <a:r>
              <a:rPr lang="ko-KR" altLang="en-US" sz="1800"/>
              <a:t>물이 흐르는 시작점 보다 더 높이 있는 선분은 절대 만나지 않으므로 더 높이 있는 선분은 계산과정에서 제외시킨다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2) </a:t>
            </a:r>
            <a:r>
              <a:rPr lang="ko-KR" altLang="en-US" sz="1800"/>
              <a:t>물이 수직으로 떨어지기 시작할 때</a:t>
            </a:r>
            <a:r>
              <a:rPr lang="en-US" altLang="ko-KR" sz="1800"/>
              <a:t>, </a:t>
            </a:r>
            <a:r>
              <a:rPr lang="ko-KR" altLang="en-US" sz="1800"/>
              <a:t>나머지 아래에 있는 선분들 중 어떤 선분이 맞닿게 될지를 확인한다</a:t>
            </a:r>
            <a:r>
              <a:rPr lang="en-US" altLang="ko-KR" sz="1800"/>
              <a:t>.</a:t>
            </a:r>
          </a:p>
        </p:txBody>
      </p:sp>
      <p:sp>
        <p:nvSpPr>
          <p:cNvPr id="12292" name="슬라이드 번호 개체 틀 4">
            <a:extLst>
              <a:ext uri="{FF2B5EF4-FFF2-40B4-BE49-F238E27FC236}">
                <a16:creationId xmlns:a16="http://schemas.microsoft.com/office/drawing/2014/main" id="{41575413-E30D-4C69-A83E-4B6B3DD1D0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A437BE6D-1A69-4194-9A6E-177122559855}" type="slidenum">
              <a:rPr lang="ko-KR" altLang="en-US" sz="1200" b="0">
                <a:solidFill>
                  <a:srgbClr val="898989"/>
                </a:solidFill>
              </a:rPr>
              <a:pPr/>
              <a:t>7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pic>
        <p:nvPicPr>
          <p:cNvPr id="12293" name="그림 5" descr="실내, 컴퓨터, 모니터, 트럭이(가) 표시된 사진&#10;&#10;자동 생성된 설명">
            <a:extLst>
              <a:ext uri="{FF2B5EF4-FFF2-40B4-BE49-F238E27FC236}">
                <a16:creationId xmlns:a16="http://schemas.microsoft.com/office/drawing/2014/main" id="{CC0048D5-B8EC-4559-ABF3-D6DC4D01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5" t="3564" r="14348" b="9303"/>
          <a:stretch>
            <a:fillRect/>
          </a:stretch>
        </p:blipFill>
        <p:spPr bwMode="auto">
          <a:xfrm>
            <a:off x="2314575" y="2620963"/>
            <a:ext cx="450532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5">
            <a:extLst>
              <a:ext uri="{FF2B5EF4-FFF2-40B4-BE49-F238E27FC236}">
                <a16:creationId xmlns:a16="http://schemas.microsoft.com/office/drawing/2014/main" id="{C58A9B1D-FF56-4C0A-9A00-C94691C1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122738"/>
            <a:ext cx="17256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>
                <a:solidFill>
                  <a:srgbClr val="000000"/>
                </a:solidFill>
              </a:rPr>
              <a:t>물과 맞닿게 되는 선분</a:t>
            </a:r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6D8E0FAC-6BEC-4FE0-AA88-4E9AA8443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0425" y="4230688"/>
            <a:ext cx="6223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6" name="Rectangle 5">
            <a:extLst>
              <a:ext uri="{FF2B5EF4-FFF2-40B4-BE49-F238E27FC236}">
                <a16:creationId xmlns:a16="http://schemas.microsoft.com/office/drawing/2014/main" id="{F7BB46EC-136C-49DC-B317-33961C3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4652963"/>
            <a:ext cx="2144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>
                <a:solidFill>
                  <a:srgbClr val="000000"/>
                </a:solidFill>
              </a:rPr>
              <a:t>물 시작점보다 낮게 위치한 선분이지만 물과 맞닿지 않는 선분</a:t>
            </a:r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8BF1E398-589F-4A65-9AE9-71C667035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4862513"/>
            <a:ext cx="581025" cy="29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109250BC-996F-4B31-9A88-F17430258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Calculate The Path (Cont’)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6240C6F4-5F76-460E-9243-EA9D604AC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3) </a:t>
            </a:r>
            <a:r>
              <a:rPr lang="ko-KR" altLang="en-US" sz="1800"/>
              <a:t>물과 결국 만나게 되는 선분들 중 가장 먼저 만나는 선분을 찾는다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4)</a:t>
            </a:r>
            <a:r>
              <a:rPr lang="ko-KR" altLang="en-US" sz="1800"/>
              <a:t> </a:t>
            </a:r>
            <a:r>
              <a:rPr lang="en-US" altLang="ko-KR" sz="1800"/>
              <a:t>a </a:t>
            </a:r>
            <a:r>
              <a:rPr lang="ko-KR" altLang="en-US" sz="1800"/>
              <a:t>와 </a:t>
            </a:r>
            <a:r>
              <a:rPr lang="en-US" altLang="ko-KR" sz="1800"/>
              <a:t>b </a:t>
            </a:r>
            <a:r>
              <a:rPr lang="ko-KR" altLang="en-US" sz="1800"/>
              <a:t>가 같거나 굉장히 유사하게 </a:t>
            </a:r>
            <a:r>
              <a:rPr lang="en-US" altLang="ko-KR" sz="1800"/>
              <a:t>(≤ EPSILON) </a:t>
            </a:r>
            <a:r>
              <a:rPr lang="ko-KR" altLang="en-US" sz="1800"/>
              <a:t>되는 순간의 물이 지나는 위치를 기록</a:t>
            </a:r>
            <a:r>
              <a:rPr lang="en-US" altLang="ko-KR" sz="1800"/>
              <a:t>. (&lt;slope </a:t>
            </a:r>
            <a:r>
              <a:rPr lang="ko-KR" altLang="en-US" sz="1800"/>
              <a:t>비교</a:t>
            </a:r>
            <a:r>
              <a:rPr lang="en-US" altLang="ko-KR" sz="1800"/>
              <a:t>&gt; </a:t>
            </a:r>
            <a:r>
              <a:rPr lang="ko-KR" altLang="en-US" sz="1800"/>
              <a:t>그림 참고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5) </a:t>
            </a:r>
            <a:r>
              <a:rPr lang="ko-KR" altLang="en-US" sz="1800"/>
              <a:t>선분에 닿는 경우</a:t>
            </a:r>
            <a:r>
              <a:rPr lang="en-US" altLang="ko-KR" sz="1800"/>
              <a:t>, </a:t>
            </a:r>
            <a:r>
              <a:rPr lang="ko-KR" altLang="en-US" sz="1800"/>
              <a:t>선분의 양 끝점 중</a:t>
            </a:r>
            <a:r>
              <a:rPr lang="en-US" altLang="ko-KR" sz="1800"/>
              <a:t>, y </a:t>
            </a:r>
            <a:r>
              <a:rPr lang="ko-KR" altLang="en-US" sz="1800"/>
              <a:t>좌표가 더 높은 쪽을 갖는 끝점을 다음 경로로 선택</a:t>
            </a:r>
            <a:r>
              <a:rPr lang="en-US" altLang="ko-KR" sz="1800"/>
              <a:t>.(&lt;</a:t>
            </a:r>
            <a:r>
              <a:rPr lang="ko-KR" altLang="en-US" sz="1800"/>
              <a:t>선분 내에서 다음 경로 찾기</a:t>
            </a:r>
            <a:r>
              <a:rPr lang="en-US" altLang="ko-KR" sz="1800"/>
              <a:t>&gt; </a:t>
            </a:r>
            <a:r>
              <a:rPr lang="ko-KR" altLang="en-US" sz="1800"/>
              <a:t>그림 참고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6)</a:t>
            </a:r>
            <a:r>
              <a:rPr lang="ko-KR" altLang="en-US" sz="1800"/>
              <a:t> </a:t>
            </a:r>
            <a:r>
              <a:rPr lang="en-US" altLang="ko-KR" sz="1800"/>
              <a:t>ofGetHeight() </a:t>
            </a:r>
            <a:r>
              <a:rPr lang="ko-KR" altLang="en-US" sz="1800"/>
              <a:t>에 도달할 때 까지 반복</a:t>
            </a:r>
            <a:r>
              <a:rPr lang="en-US" altLang="ko-KR" sz="1800"/>
              <a:t>.</a:t>
            </a:r>
          </a:p>
        </p:txBody>
      </p:sp>
      <p:sp>
        <p:nvSpPr>
          <p:cNvPr id="13316" name="슬라이드 번호 개체 틀 4">
            <a:extLst>
              <a:ext uri="{FF2B5EF4-FFF2-40B4-BE49-F238E27FC236}">
                <a16:creationId xmlns:a16="http://schemas.microsoft.com/office/drawing/2014/main" id="{307376FA-9477-47FE-851B-94A4DA699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2C1CF9B4-77C6-4BA9-9BDB-54D12C1AB300}" type="slidenum">
              <a:rPr lang="ko-KR" altLang="en-US" sz="1200" b="0">
                <a:solidFill>
                  <a:srgbClr val="898989"/>
                </a:solidFill>
              </a:rPr>
              <a:pPr/>
              <a:t>8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grpSp>
        <p:nvGrpSpPr>
          <p:cNvPr id="13317" name="그룹 29">
            <a:extLst>
              <a:ext uri="{FF2B5EF4-FFF2-40B4-BE49-F238E27FC236}">
                <a16:creationId xmlns:a16="http://schemas.microsoft.com/office/drawing/2014/main" id="{9114E8C7-DD94-40AF-A8AB-4D465355E948}"/>
              </a:ext>
            </a:extLst>
          </p:cNvPr>
          <p:cNvGrpSpPr>
            <a:grpSpLocks/>
          </p:cNvGrpSpPr>
          <p:nvPr/>
        </p:nvGrpSpPr>
        <p:grpSpPr bwMode="auto">
          <a:xfrm>
            <a:off x="887413" y="2997200"/>
            <a:ext cx="3724275" cy="2720975"/>
            <a:chOff x="1043608" y="3140968"/>
            <a:chExt cx="3723521" cy="2720588"/>
          </a:xfrm>
        </p:grpSpPr>
        <p:sp>
          <p:nvSpPr>
            <p:cNvPr id="13330" name="Rectangle 5">
              <a:extLst>
                <a:ext uri="{FF2B5EF4-FFF2-40B4-BE49-F238E27FC236}">
                  <a16:creationId xmlns:a16="http://schemas.microsoft.com/office/drawing/2014/main" id="{BC3A05FE-E745-47A6-AC23-4DA3D9339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578141"/>
              <a:ext cx="13494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이 선분의 </a:t>
              </a:r>
              <a:r>
                <a:rPr lang="en-US" altLang="ko-KR" sz="1200">
                  <a:solidFill>
                    <a:srgbClr val="000000"/>
                  </a:solidFill>
                </a:rPr>
                <a:t>slope: a</a:t>
              </a:r>
              <a:endParaRPr lang="ko-KR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3331" name="Line 6">
              <a:extLst>
                <a:ext uri="{FF2B5EF4-FFF2-40B4-BE49-F238E27FC236}">
                  <a16:creationId xmlns:a16="http://schemas.microsoft.com/office/drawing/2014/main" id="{28E34FFF-FD87-4142-AD6D-1520AEC0F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920" y="3861048"/>
              <a:ext cx="327701" cy="224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직사각형 3">
              <a:extLst>
                <a:ext uri="{FF2B5EF4-FFF2-40B4-BE49-F238E27FC236}">
                  <a16:creationId xmlns:a16="http://schemas.microsoft.com/office/drawing/2014/main" id="{5042DC69-6CD7-46B2-949D-FD27F5DCFF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4684">
              <a:off x="2179377" y="4828138"/>
              <a:ext cx="2587752" cy="47314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3333" name="타원 10">
              <a:extLst>
                <a:ext uri="{FF2B5EF4-FFF2-40B4-BE49-F238E27FC236}">
                  <a16:creationId xmlns:a16="http://schemas.microsoft.com/office/drawing/2014/main" id="{2C178B96-1859-40FC-B706-C379FDC75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753" y="4325721"/>
              <a:ext cx="108200" cy="14075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3334" name="타원 11">
              <a:extLst>
                <a:ext uri="{FF2B5EF4-FFF2-40B4-BE49-F238E27FC236}">
                  <a16:creationId xmlns:a16="http://schemas.microsoft.com/office/drawing/2014/main" id="{CA8B197C-1B46-4F96-89A5-4E62C7A8F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54" y="5225731"/>
              <a:ext cx="108200" cy="14075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7" name="눈물 방울 16">
              <a:extLst>
                <a:ext uri="{FF2B5EF4-FFF2-40B4-BE49-F238E27FC236}">
                  <a16:creationId xmlns:a16="http://schemas.microsoft.com/office/drawing/2014/main" id="{AEF1E663-A133-434B-9F45-C17129993981}"/>
                </a:ext>
              </a:extLst>
            </p:cNvPr>
            <p:cNvSpPr/>
            <p:nvPr/>
          </p:nvSpPr>
          <p:spPr bwMode="auto">
            <a:xfrm rot="18952621">
              <a:off x="3359301" y="3513978"/>
              <a:ext cx="226967" cy="226980"/>
            </a:xfrm>
            <a:prstGeom prst="teardrop">
              <a:avLst/>
            </a:prstGeom>
            <a:pattFill prst="narVert">
              <a:fgClr>
                <a:srgbClr val="00B0F0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36" name="타원 17">
              <a:extLst>
                <a:ext uri="{FF2B5EF4-FFF2-40B4-BE49-F238E27FC236}">
                  <a16:creationId xmlns:a16="http://schemas.microsoft.com/office/drawing/2014/main" id="{4A4B171E-6A3D-4472-AAE2-757F077B9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152" y="3557528"/>
              <a:ext cx="108200" cy="14075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cxnSp>
          <p:nvCxnSpPr>
            <p:cNvPr id="13337" name="직선 연결선[R] 19">
              <a:extLst>
                <a:ext uri="{FF2B5EF4-FFF2-40B4-BE49-F238E27FC236}">
                  <a16:creationId xmlns:a16="http://schemas.microsoft.com/office/drawing/2014/main" id="{79AEFB2E-15CD-4D9A-8174-F8A31B30E58B}"/>
                </a:ext>
              </a:extLst>
            </p:cNvPr>
            <p:cNvCxnSpPr>
              <a:cxnSpLocks/>
              <a:stCxn id="13333" idx="3"/>
              <a:endCxn id="13336" idx="7"/>
            </p:cNvCxnSpPr>
            <p:nvPr/>
          </p:nvCxnSpPr>
          <p:spPr bwMode="auto">
            <a:xfrm flipV="1">
              <a:off x="2218598" y="3578141"/>
              <a:ext cx="1292908" cy="86771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8" name="Rectangle 5">
              <a:extLst>
                <a:ext uri="{FF2B5EF4-FFF2-40B4-BE49-F238E27FC236}">
                  <a16:creationId xmlns:a16="http://schemas.microsoft.com/office/drawing/2014/main" id="{ED963850-9F0D-452D-8EAF-27B3B8D58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892" y="5583915"/>
              <a:ext cx="1355266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이 선분의 </a:t>
              </a:r>
              <a:r>
                <a:rPr lang="en-US" altLang="ko-KR" sz="1200">
                  <a:solidFill>
                    <a:srgbClr val="000000"/>
                  </a:solidFill>
                </a:rPr>
                <a:t>slope: b</a:t>
              </a:r>
              <a:endParaRPr lang="ko-KR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3339" name="Line 6">
              <a:extLst>
                <a:ext uri="{FF2B5EF4-FFF2-40B4-BE49-F238E27FC236}">
                  <a16:creationId xmlns:a16="http://schemas.microsoft.com/office/drawing/2014/main" id="{DB186937-D159-4318-BA99-AA3CE4907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1937" y="5136720"/>
              <a:ext cx="321749" cy="460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Rectangle 5">
              <a:extLst>
                <a:ext uri="{FF2B5EF4-FFF2-40B4-BE49-F238E27FC236}">
                  <a16:creationId xmlns:a16="http://schemas.microsoft.com/office/drawing/2014/main" id="{E225A64B-D87D-47FE-8217-B9DD1CC31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023" y="3140968"/>
              <a:ext cx="189445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물이 현재 지나는 특정 위치</a:t>
              </a:r>
            </a:p>
          </p:txBody>
        </p:sp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88118663-45D7-495F-9E77-1DC3D626F369}"/>
                </a:ext>
              </a:extLst>
            </p:cNvPr>
            <p:cNvSpPr/>
            <p:nvPr/>
          </p:nvSpPr>
          <p:spPr bwMode="auto">
            <a:xfrm rot="18952621">
              <a:off x="3359301" y="4648879"/>
              <a:ext cx="226967" cy="226981"/>
            </a:xfrm>
            <a:prstGeom prst="teardrop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42" name="Rectangle 5">
              <a:extLst>
                <a:ext uri="{FF2B5EF4-FFF2-40B4-BE49-F238E27FC236}">
                  <a16:creationId xmlns:a16="http://schemas.microsoft.com/office/drawing/2014/main" id="{687F33C7-6484-4D1C-B648-40216634D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00" y="4325721"/>
              <a:ext cx="141705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물의 그 다음 경로</a:t>
              </a:r>
            </a:p>
          </p:txBody>
        </p:sp>
      </p:grpSp>
      <p:sp>
        <p:nvSpPr>
          <p:cNvPr id="13318" name="TextBox 30">
            <a:extLst>
              <a:ext uri="{FF2B5EF4-FFF2-40B4-BE49-F238E27FC236}">
                <a16:creationId xmlns:a16="http://schemas.microsoft.com/office/drawing/2014/main" id="{9EAEB7D7-9C24-4BC0-A358-4CAFFCCF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5862638"/>
            <a:ext cx="1443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/>
              <a:t>&lt;slope </a:t>
            </a:r>
            <a:r>
              <a:rPr lang="ko-KR" altLang="en-US"/>
              <a:t>비교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3319" name="직사각형 34">
            <a:extLst>
              <a:ext uri="{FF2B5EF4-FFF2-40B4-BE49-F238E27FC236}">
                <a16:creationId xmlns:a16="http://schemas.microsoft.com/office/drawing/2014/main" id="{732F48FC-09D2-46B1-82C3-59B5558940A4}"/>
              </a:ext>
            </a:extLst>
          </p:cNvPr>
          <p:cNvSpPr>
            <a:spLocks noChangeArrowheads="1"/>
          </p:cNvSpPr>
          <p:nvPr/>
        </p:nvSpPr>
        <p:spPr bwMode="auto">
          <a:xfrm rot="1084684">
            <a:off x="5727700" y="4394200"/>
            <a:ext cx="2587625" cy="47625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13320" name="타원 36">
            <a:extLst>
              <a:ext uri="{FF2B5EF4-FFF2-40B4-BE49-F238E27FC236}">
                <a16:creationId xmlns:a16="http://schemas.microsoft.com/office/drawing/2014/main" id="{70630EF1-16E9-429F-AD54-EB0684CF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792663"/>
            <a:ext cx="107950" cy="139700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4D39631B-7180-4342-9E4C-9B6C6D4C9E0A}"/>
              </a:ext>
            </a:extLst>
          </p:cNvPr>
          <p:cNvSpPr/>
          <p:nvPr/>
        </p:nvSpPr>
        <p:spPr bwMode="auto">
          <a:xfrm rot="18952621">
            <a:off x="6924675" y="4238625"/>
            <a:ext cx="227013" cy="228600"/>
          </a:xfrm>
          <a:prstGeom prst="teardrop">
            <a:avLst/>
          </a:prstGeom>
          <a:pattFill prst="dkVert">
            <a:fgClr>
              <a:srgbClr val="00B0F0"/>
            </a:fgClr>
            <a:bgClr>
              <a:schemeClr val="bg1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22" name="Rectangle 5">
            <a:extLst>
              <a:ext uri="{FF2B5EF4-FFF2-40B4-BE49-F238E27FC236}">
                <a16:creationId xmlns:a16="http://schemas.microsoft.com/office/drawing/2014/main" id="{D56B5A0C-A61E-4F3A-ABF1-6E8545E35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3846513"/>
            <a:ext cx="1895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>
                <a:solidFill>
                  <a:srgbClr val="000000"/>
                </a:solidFill>
              </a:rPr>
              <a:t>물이 현재 지나는 특정 위치</a:t>
            </a:r>
          </a:p>
        </p:txBody>
      </p: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0F4044E8-BAEB-408F-A00D-F507AE73D8E1}"/>
              </a:ext>
            </a:extLst>
          </p:cNvPr>
          <p:cNvSpPr/>
          <p:nvPr/>
        </p:nvSpPr>
        <p:spPr bwMode="auto">
          <a:xfrm rot="18952621">
            <a:off x="8145463" y="4718050"/>
            <a:ext cx="227012" cy="227013"/>
          </a:xfrm>
          <a:prstGeom prst="teardrop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24" name="Rectangle 5">
            <a:extLst>
              <a:ext uri="{FF2B5EF4-FFF2-40B4-BE49-F238E27FC236}">
                <a16:creationId xmlns:a16="http://schemas.microsoft.com/office/drawing/2014/main" id="{D6AC029E-52B9-4F36-9724-64573238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4946650"/>
            <a:ext cx="14176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>
                <a:solidFill>
                  <a:srgbClr val="000000"/>
                </a:solidFill>
              </a:rPr>
              <a:t>물의 그 다음 경로</a:t>
            </a:r>
          </a:p>
        </p:txBody>
      </p:sp>
      <p:cxnSp>
        <p:nvCxnSpPr>
          <p:cNvPr id="13325" name="직선 화살표 연결선 46">
            <a:extLst>
              <a:ext uri="{FF2B5EF4-FFF2-40B4-BE49-F238E27FC236}">
                <a16:creationId xmlns:a16="http://schemas.microsoft.com/office/drawing/2014/main" id="{A8E7301E-ECF2-494B-BDD8-02A19046F1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8950" y="3135313"/>
            <a:ext cx="0" cy="27273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직선 화살표 연결선 47">
            <a:extLst>
              <a:ext uri="{FF2B5EF4-FFF2-40B4-BE49-F238E27FC236}">
                <a16:creationId xmlns:a16="http://schemas.microsoft.com/office/drawing/2014/main" id="{B6BEB8DB-6D19-465F-B5F0-BC0814ADD464}"/>
              </a:ext>
            </a:extLst>
          </p:cNvPr>
          <p:cNvCxnSpPr>
            <a:cxnSpLocks/>
          </p:cNvCxnSpPr>
          <p:nvPr/>
        </p:nvCxnSpPr>
        <p:spPr bwMode="auto">
          <a:xfrm>
            <a:off x="5280025" y="3433763"/>
            <a:ext cx="32400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Rectangle 5">
            <a:extLst>
              <a:ext uri="{FF2B5EF4-FFF2-40B4-BE49-F238E27FC236}">
                <a16:creationId xmlns:a16="http://schemas.microsoft.com/office/drawing/2014/main" id="{CAEE8B60-D709-45D1-B21E-205322AE7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8" y="3082925"/>
            <a:ext cx="415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rgbClr val="000000"/>
                </a:solidFill>
              </a:rPr>
              <a:t>x</a:t>
            </a:r>
            <a:r>
              <a:rPr lang="ko-KR" altLang="en-US" sz="1200">
                <a:solidFill>
                  <a:srgbClr val="000000"/>
                </a:solidFill>
              </a:rPr>
              <a:t>축</a:t>
            </a:r>
          </a:p>
        </p:txBody>
      </p:sp>
      <p:sp>
        <p:nvSpPr>
          <p:cNvPr id="13328" name="Rectangle 5">
            <a:extLst>
              <a:ext uri="{FF2B5EF4-FFF2-40B4-BE49-F238E27FC236}">
                <a16:creationId xmlns:a16="http://schemas.microsoft.com/office/drawing/2014/main" id="{4CE7F3A0-4A2B-4537-94BF-5658DCBD3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619750"/>
            <a:ext cx="41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rgbClr val="000000"/>
                </a:solidFill>
              </a:rPr>
              <a:t>y</a:t>
            </a:r>
            <a:r>
              <a:rPr lang="ko-KR" altLang="en-US" sz="1200">
                <a:solidFill>
                  <a:srgbClr val="000000"/>
                </a:solidFill>
              </a:rPr>
              <a:t>축</a:t>
            </a:r>
          </a:p>
        </p:txBody>
      </p:sp>
      <p:sp>
        <p:nvSpPr>
          <p:cNvPr id="13329" name="TextBox 55">
            <a:extLst>
              <a:ext uri="{FF2B5EF4-FFF2-40B4-BE49-F238E27FC236}">
                <a16:creationId xmlns:a16="http://schemas.microsoft.com/office/drawing/2014/main" id="{D03BBFE9-97C4-4E9F-81CD-4467CC47D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5862638"/>
            <a:ext cx="297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/>
              <a:t>&lt;</a:t>
            </a:r>
            <a:r>
              <a:rPr lang="ko-KR" altLang="en-US"/>
              <a:t>선분 내에서 다음 경로 찾기</a:t>
            </a:r>
            <a:r>
              <a:rPr lang="en-US" altLang="ko-KR"/>
              <a:t>&gt;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C6A4E52D-346B-489A-860F-3C35EBA3D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Appendix: waterObj.h, waterObj.cpp </a:t>
            </a:r>
            <a:r>
              <a:rPr lang="ko-KR" altLang="en-US"/>
              <a:t>생성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18FCB2CE-A56A-4B52-A5E3-0AB697667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waterObj.h </a:t>
            </a:r>
            <a:r>
              <a:rPr lang="ko-KR" altLang="en-US" sz="1800"/>
              <a:t>에서 물 객체에 대한</a:t>
            </a:r>
            <a:r>
              <a:rPr lang="en-US" altLang="ko-KR" sz="1800"/>
              <a:t> </a:t>
            </a:r>
            <a:r>
              <a:rPr lang="ko-KR" altLang="en-US" sz="1800"/>
              <a:t>인스턴스 만들기 위해 </a:t>
            </a:r>
            <a:r>
              <a:rPr lang="en-US" altLang="ko-KR" sz="1800"/>
              <a:t>waterObj </a:t>
            </a:r>
            <a:r>
              <a:rPr lang="ko-KR" altLang="en-US" sz="1800"/>
              <a:t>라는 </a:t>
            </a:r>
            <a:r>
              <a:rPr lang="en-US" altLang="ko-KR" sz="1800"/>
              <a:t>class </a:t>
            </a:r>
            <a:r>
              <a:rPr lang="ko-KR" altLang="en-US" sz="1800"/>
              <a:t>를 선언한다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waterObj.cpp </a:t>
            </a:r>
            <a:r>
              <a:rPr lang="ko-KR" altLang="en-US" sz="1800"/>
              <a:t>에서 </a:t>
            </a:r>
            <a:r>
              <a:rPr lang="en-US" altLang="ko-KR" sz="1800"/>
              <a:t>waterObj class </a:t>
            </a:r>
            <a:r>
              <a:rPr lang="ko-KR" altLang="en-US" sz="1800"/>
              <a:t>에 대해 함수 등을 정의한다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아래와 같이 </a:t>
            </a:r>
            <a:r>
              <a:rPr lang="en-US" altLang="ko-KR" sz="1800"/>
              <a:t>waterObj.h, cpp </a:t>
            </a:r>
            <a:r>
              <a:rPr lang="ko-KR" altLang="en-US" sz="1800"/>
              <a:t>를 만든다</a:t>
            </a:r>
            <a:r>
              <a:rPr lang="en-US" altLang="ko-KR" sz="1800"/>
              <a:t>.</a:t>
            </a:r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src </a:t>
            </a:r>
            <a:r>
              <a:rPr lang="ko-KR" altLang="en-US" sz="1800"/>
              <a:t>디렉토리 안에 </a:t>
            </a:r>
            <a:r>
              <a:rPr lang="en-US" altLang="ko-KR" sz="1800"/>
              <a:t>waterObj </a:t>
            </a:r>
            <a:r>
              <a:rPr lang="ko-KR" altLang="en-US" sz="1800"/>
              <a:t>에 대한 헤더</a:t>
            </a:r>
            <a:r>
              <a:rPr lang="en-US" altLang="ko-KR" sz="1800"/>
              <a:t>, cpp </a:t>
            </a:r>
            <a:r>
              <a:rPr lang="ko-KR" altLang="en-US" sz="1800"/>
              <a:t>파일이 만들어진 것을 확인</a:t>
            </a:r>
            <a:r>
              <a:rPr lang="en-US" altLang="ko-KR" sz="1800"/>
              <a:t>.</a:t>
            </a:r>
          </a:p>
          <a:p>
            <a:endParaRPr lang="en-US" altLang="ko-KR" sz="1800"/>
          </a:p>
        </p:txBody>
      </p:sp>
      <p:sp>
        <p:nvSpPr>
          <p:cNvPr id="16388" name="슬라이드 번호 개체 틀 4">
            <a:extLst>
              <a:ext uri="{FF2B5EF4-FFF2-40B4-BE49-F238E27FC236}">
                <a16:creationId xmlns:a16="http://schemas.microsoft.com/office/drawing/2014/main" id="{B0FAD0BF-FDC7-4554-B59C-4FA5A3F58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A4C23FEF-E8CC-45EE-945F-BE3402E1555D}" type="slidenum">
              <a:rPr lang="ko-KR" altLang="en-US" sz="1200" b="0">
                <a:solidFill>
                  <a:srgbClr val="898989"/>
                </a:solidFill>
              </a:rPr>
              <a:pPr/>
              <a:t>9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pic>
        <p:nvPicPr>
          <p:cNvPr id="16389" name="그림 5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140C2469-1F6E-44B1-8832-F507DBBA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43" t="1358" r="10625" b="45026"/>
          <a:stretch>
            <a:fillRect/>
          </a:stretch>
        </p:blipFill>
        <p:spPr bwMode="auto">
          <a:xfrm>
            <a:off x="6202363" y="2492375"/>
            <a:ext cx="2833687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69CA840-D3D0-4E64-B4BB-219E52B8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8" t="3427" r="13292" b="41599"/>
          <a:stretch>
            <a:fillRect/>
          </a:stretch>
        </p:blipFill>
        <p:spPr bwMode="auto">
          <a:xfrm>
            <a:off x="153988" y="2492375"/>
            <a:ext cx="2833687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그림 14" descr="스크린샷, 실내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8B35640C-AD15-4957-A32F-404DDA47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2492375"/>
            <a:ext cx="2833688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1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0000FF"/>
      </a:hlink>
      <a:folHlink>
        <a:srgbClr val="0000FF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0000FF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8785</TotalTime>
  <Words>893</Words>
  <Application>Microsoft Office PowerPoint</Application>
  <PresentationFormat>화면 슬라이드 쇼(4:3)</PresentationFormat>
  <Paragraphs>119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굴림</vt:lpstr>
      <vt:lpstr>Arial Black</vt:lpstr>
      <vt:lpstr>Wingdings</vt:lpstr>
      <vt:lpstr>기본 디자인</vt:lpstr>
      <vt:lpstr>컴퓨터 공학 설계 및 실험 I WaterFall – 2 week</vt:lpstr>
      <vt:lpstr>[실습] WaterFall Problem</vt:lpstr>
      <vt:lpstr>[실습] WaterFall Problem (Cont’)</vt:lpstr>
      <vt:lpstr>[실습] WaterFall Problem (Cont’)</vt:lpstr>
      <vt:lpstr>[실습] WaterFall Problem (Cont’)</vt:lpstr>
      <vt:lpstr>Design For WaterFall</vt:lpstr>
      <vt:lpstr>How To Calculate The Path</vt:lpstr>
      <vt:lpstr>How To Calculate The Path (Cont’)</vt:lpstr>
      <vt:lpstr>Appendix: waterObj.h, waterObj.cpp 생성</vt:lpstr>
    </vt:vector>
  </TitlesOfParts>
  <Company>자동설계연구실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WISHBONE System-on-Chip Interconnection Architecture for Portable IP Cores</dc:title>
  <dc:creator>허창룡</dc:creator>
  <cp:lastModifiedBy>JoonsuRyu</cp:lastModifiedBy>
  <cp:revision>157</cp:revision>
  <dcterms:created xsi:type="dcterms:W3CDTF">2003-07-01T04:44:15Z</dcterms:created>
  <dcterms:modified xsi:type="dcterms:W3CDTF">2020-11-09T09:03:33Z</dcterms:modified>
</cp:coreProperties>
</file>