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20"/>
  </p:notesMasterIdLst>
  <p:handoutMasterIdLst>
    <p:handoutMasterId r:id="rId21"/>
  </p:handoutMasterIdLst>
  <p:sldIdLst>
    <p:sldId id="256" r:id="rId2"/>
    <p:sldId id="257" r:id="rId3"/>
    <p:sldId id="258" r:id="rId4"/>
    <p:sldId id="264" r:id="rId5"/>
    <p:sldId id="263" r:id="rId6"/>
    <p:sldId id="274" r:id="rId7"/>
    <p:sldId id="277" r:id="rId8"/>
    <p:sldId id="266" r:id="rId9"/>
    <p:sldId id="271" r:id="rId10"/>
    <p:sldId id="267" r:id="rId11"/>
    <p:sldId id="273" r:id="rId12"/>
    <p:sldId id="268" r:id="rId13"/>
    <p:sldId id="269" r:id="rId14"/>
    <p:sldId id="276" r:id="rId15"/>
    <p:sldId id="265" r:id="rId16"/>
    <p:sldId id="270" r:id="rId17"/>
    <p:sldId id="260"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08"/>
    <p:restoredTop sz="79843"/>
  </p:normalViewPr>
  <p:slideViewPr>
    <p:cSldViewPr snapToGrid="0" snapToObjects="1">
      <p:cViewPr varScale="1">
        <p:scale>
          <a:sx n="83" d="100"/>
          <a:sy n="83" d="100"/>
        </p:scale>
        <p:origin x="24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E94364-BEED-3249-A522-753C81ED40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644B63-9A5D-524C-802C-7ED5FDB88D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874BA1-1369-464E-A6FD-D657050A13D5}" type="datetimeFigureOut">
              <a:rPr lang="en-US" smtClean="0"/>
              <a:t>2/4/19</a:t>
            </a:fld>
            <a:endParaRPr lang="en-US"/>
          </a:p>
        </p:txBody>
      </p:sp>
      <p:sp>
        <p:nvSpPr>
          <p:cNvPr id="4" name="Footer Placeholder 3">
            <a:extLst>
              <a:ext uri="{FF2B5EF4-FFF2-40B4-BE49-F238E27FC236}">
                <a16:creationId xmlns:a16="http://schemas.microsoft.com/office/drawing/2014/main" id="{077882CD-5C3B-C847-A46D-91FB88A800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id="{C2540BEA-A49D-7C40-9E03-0086E799DB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9ABCD-4AF6-FA44-A518-9714359095C5}" type="slidenum">
              <a:rPr lang="en-US" smtClean="0"/>
              <a:t>‹#›</a:t>
            </a:fld>
            <a:endParaRPr lang="en-US"/>
          </a:p>
        </p:txBody>
      </p:sp>
    </p:spTree>
    <p:extLst>
      <p:ext uri="{BB962C8B-B14F-4D97-AF65-F5344CB8AC3E}">
        <p14:creationId xmlns:p14="http://schemas.microsoft.com/office/powerpoint/2010/main" val="132119168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57A11-7A42-AA46-AC59-61B99A8E4D7C}" type="datetimeFigureOut">
              <a:rPr lang="en-US" smtClean="0"/>
              <a:t>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A235A-EA23-3940-B2D2-4391C71A32E5}" type="slidenum">
              <a:rPr lang="en-US" smtClean="0"/>
              <a:t>‹#›</a:t>
            </a:fld>
            <a:endParaRPr lang="en-US"/>
          </a:p>
        </p:txBody>
      </p:sp>
    </p:spTree>
    <p:extLst>
      <p:ext uri="{BB962C8B-B14F-4D97-AF65-F5344CB8AC3E}">
        <p14:creationId xmlns:p14="http://schemas.microsoft.com/office/powerpoint/2010/main" val="139413884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estimated that American Sign Language (ASL) is used by up to 2 million people in the United States.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instance, when an ASL user encounters an unknown sign, looking it up in a dictionary is not an option. </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37744C16-7E3D-CE4C-BE68-BF961819D28B}"/>
              </a:ext>
            </a:extLst>
          </p:cNvPr>
          <p:cNvSpPr>
            <a:spLocks noGrp="1"/>
          </p:cNvSpPr>
          <p:nvPr>
            <p:ph type="ftr" sz="quarter" idx="11"/>
          </p:nvPr>
        </p:nvSpPr>
        <p:spPr/>
        <p:txBody>
          <a:bodyPr/>
          <a:lstStyle/>
          <a:p>
            <a:r>
              <a:rPr lang="en-US"/>
              <a:t>[1]</a:t>
            </a:r>
          </a:p>
        </p:txBody>
      </p:sp>
    </p:spTree>
    <p:extLst>
      <p:ext uri="{BB962C8B-B14F-4D97-AF65-F5344CB8AC3E}">
        <p14:creationId xmlns:p14="http://schemas.microsoft.com/office/powerpoint/2010/main" val="392415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itchFamily="2" charset="2"/>
            </a:endParaRPr>
          </a:p>
          <a:p>
            <a:r>
              <a:rPr lang="en-US" dirty="0">
                <a:sym typeface="Wingdings" pitchFamily="2" charset="2"/>
              </a:rPr>
              <a:t>I will have labels </a:t>
            </a:r>
            <a:endParaRPr lang="en-US" dirty="0"/>
          </a:p>
        </p:txBody>
      </p:sp>
      <p:sp>
        <p:nvSpPr>
          <p:cNvPr id="4" name="Footer Placeholder 3"/>
          <p:cNvSpPr>
            <a:spLocks noGrp="1"/>
          </p:cNvSpPr>
          <p:nvPr>
            <p:ph type="ftr" sz="quarter" idx="10"/>
          </p:nvPr>
        </p:nvSpPr>
        <p:spPr/>
        <p:txBody>
          <a:bodyPr/>
          <a:lstStyle/>
          <a:p>
            <a:r>
              <a:rPr lang="en-US"/>
              <a:t>[1]</a:t>
            </a:r>
          </a:p>
        </p:txBody>
      </p:sp>
    </p:spTree>
    <p:extLst>
      <p:ext uri="{BB962C8B-B14F-4D97-AF65-F5344CB8AC3E}">
        <p14:creationId xmlns:p14="http://schemas.microsoft.com/office/powerpoint/2010/main" val="398943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Convolutional Neural Network (CNN) layers for feature extraction on input data combined with LSTMs to support sequence prediction.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CNN LSTMs were developed for visual time series prediction problems and the application of generating textual descriptions from sequences of images (e.g. videos)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architecture is used for the task of generating textual descriptions of images. </a:t>
            </a:r>
            <a:endParaRPr lang="en-US" dirty="0"/>
          </a:p>
        </p:txBody>
      </p:sp>
      <p:sp>
        <p:nvSpPr>
          <p:cNvPr id="4" name="Footer Placeholder 3"/>
          <p:cNvSpPr>
            <a:spLocks noGrp="1"/>
          </p:cNvSpPr>
          <p:nvPr>
            <p:ph type="ftr" sz="quarter" idx="10"/>
          </p:nvPr>
        </p:nvSpPr>
        <p:spPr/>
        <p:txBody>
          <a:bodyPr/>
          <a:lstStyle/>
          <a:p>
            <a:r>
              <a:rPr lang="en-US"/>
              <a:t>[1]</a:t>
            </a:r>
          </a:p>
        </p:txBody>
      </p:sp>
    </p:spTree>
    <p:extLst>
      <p:ext uri="{BB962C8B-B14F-4D97-AF65-F5344CB8AC3E}">
        <p14:creationId xmlns:p14="http://schemas.microsoft.com/office/powerpoint/2010/main" val="333200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layer creates a convolution kernel that is convolved with the layer input to produce a tensor of outputs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Pooling: The objective is to down-sample an input representation, to reduce its dimensions. Prevents overfitting and reduces computational costs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outputs a probability distribution, i.e. the values of the output sum to 1</a:t>
            </a:r>
            <a:endParaRPr lang="en-US" dirty="0"/>
          </a:p>
        </p:txBody>
      </p:sp>
      <p:sp>
        <p:nvSpPr>
          <p:cNvPr id="4" name="Footer Placeholder 3"/>
          <p:cNvSpPr>
            <a:spLocks noGrp="1"/>
          </p:cNvSpPr>
          <p:nvPr>
            <p:ph type="ftr" sz="quarter" idx="10"/>
          </p:nvPr>
        </p:nvSpPr>
        <p:spPr/>
        <p:txBody>
          <a:bodyPr/>
          <a:lstStyle/>
          <a:p>
            <a:r>
              <a:rPr lang="en-US"/>
              <a:t>[1]</a:t>
            </a:r>
          </a:p>
        </p:txBody>
      </p:sp>
    </p:spTree>
    <p:extLst>
      <p:ext uri="{BB962C8B-B14F-4D97-AF65-F5344CB8AC3E}">
        <p14:creationId xmlns:p14="http://schemas.microsoft.com/office/powerpoint/2010/main" val="321110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FFMpeg</a:t>
            </a:r>
            <a:r>
              <a:rPr lang="en-US" sz="1200" b="0" i="0" kern="1200" dirty="0">
                <a:solidFill>
                  <a:schemeClr val="tx1"/>
                </a:solidFill>
                <a:effectLst/>
                <a:latin typeface="+mn-lt"/>
                <a:ea typeface="+mn-ea"/>
                <a:cs typeface="+mn-cs"/>
              </a:rPr>
              <a:t> is basically a open source platform which provides various libraries to work with multimedia based data.</a:t>
            </a:r>
          </a:p>
          <a:p>
            <a:r>
              <a:rPr lang="en-US" sz="1200" b="0" i="0" kern="1200" dirty="0">
                <a:solidFill>
                  <a:schemeClr val="tx1"/>
                </a:solidFill>
                <a:effectLst/>
                <a:latin typeface="+mn-lt"/>
                <a:ea typeface="+mn-ea"/>
                <a:cs typeface="+mn-cs"/>
              </a:rPr>
              <a:t>Such as it allow:</a:t>
            </a:r>
          </a:p>
          <a:p>
            <a:r>
              <a:rPr lang="en-US" sz="1200" b="0" i="0" kern="1200" dirty="0">
                <a:solidFill>
                  <a:schemeClr val="tx1"/>
                </a:solidFill>
                <a:effectLst/>
                <a:latin typeface="+mn-lt"/>
                <a:ea typeface="+mn-ea"/>
                <a:cs typeface="+mn-cs"/>
              </a:rPr>
              <a:t>To convert one video format to another format</a:t>
            </a:r>
          </a:p>
          <a:p>
            <a:r>
              <a:rPr lang="en-US" sz="1200" b="0" i="0" kern="1200" dirty="0">
                <a:solidFill>
                  <a:schemeClr val="tx1"/>
                </a:solidFill>
                <a:effectLst/>
                <a:latin typeface="+mn-lt"/>
                <a:ea typeface="+mn-ea"/>
                <a:cs typeface="+mn-cs"/>
              </a:rPr>
              <a:t>To convert video file to audio file</a:t>
            </a:r>
          </a:p>
          <a:p>
            <a:r>
              <a:rPr lang="en-US" sz="1200" b="0" i="0" kern="1200" dirty="0">
                <a:solidFill>
                  <a:schemeClr val="tx1"/>
                </a:solidFill>
                <a:effectLst/>
                <a:latin typeface="+mn-lt"/>
                <a:ea typeface="+mn-ea"/>
                <a:cs typeface="+mn-cs"/>
              </a:rPr>
              <a:t>To create a slideshow video from multiple images</a:t>
            </a:r>
          </a:p>
          <a:p>
            <a:endParaRPr lang="en-US" dirty="0"/>
          </a:p>
        </p:txBody>
      </p:sp>
      <p:sp>
        <p:nvSpPr>
          <p:cNvPr id="4" name="Footer Placeholder 3"/>
          <p:cNvSpPr>
            <a:spLocks noGrp="1"/>
          </p:cNvSpPr>
          <p:nvPr>
            <p:ph type="ftr" sz="quarter" idx="10"/>
          </p:nvPr>
        </p:nvSpPr>
        <p:spPr/>
        <p:txBody>
          <a:bodyPr/>
          <a:lstStyle/>
          <a:p>
            <a:r>
              <a:rPr lang="en-US"/>
              <a:t>[1]</a:t>
            </a:r>
          </a:p>
        </p:txBody>
      </p:sp>
    </p:spTree>
    <p:extLst>
      <p:ext uri="{BB962C8B-B14F-4D97-AF65-F5344CB8AC3E}">
        <p14:creationId xmlns:p14="http://schemas.microsoft.com/office/powerpoint/2010/main" val="409929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[1]</a:t>
            </a:r>
          </a:p>
        </p:txBody>
      </p:sp>
    </p:spTree>
    <p:extLst>
      <p:ext uri="{BB962C8B-B14F-4D97-AF65-F5344CB8AC3E}">
        <p14:creationId xmlns:p14="http://schemas.microsoft.com/office/powerpoint/2010/main" val="315686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For instance, when an ASL user encounters an unknown sign, looking it up in a dictionary is not an option. With existing ASL dictionaries one can easily find what sign corresponds to an English word, but not what English word (or, more generally, what meaning) corresponds to a given sign</a:t>
            </a:r>
            <a:endParaRPr lang="en-US" dirty="0"/>
          </a:p>
        </p:txBody>
      </p:sp>
      <p:sp>
        <p:nvSpPr>
          <p:cNvPr id="4" name="Footer Placeholder 3"/>
          <p:cNvSpPr>
            <a:spLocks noGrp="1"/>
          </p:cNvSpPr>
          <p:nvPr>
            <p:ph type="ftr" sz="quarter" idx="10"/>
          </p:nvPr>
        </p:nvSpPr>
        <p:spPr/>
        <p:txBody>
          <a:bodyPr/>
          <a:lstStyle/>
          <a:p>
            <a:r>
              <a:rPr lang="en-US"/>
              <a:t>[1]</a:t>
            </a:r>
          </a:p>
        </p:txBody>
      </p:sp>
    </p:spTree>
    <p:extLst>
      <p:ext uri="{BB962C8B-B14F-4D97-AF65-F5344CB8AC3E}">
        <p14:creationId xmlns:p14="http://schemas.microsoft.com/office/powerpoint/2010/main" val="274413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74C18-E188-3E40-ACD4-4DFBBA5888DF}" type="datetime1">
              <a:rPr lang="en-US" smtClean="0"/>
              <a:t>2/4/19</a:t>
            </a:fld>
            <a:endParaRPr lang="en-US" dirty="0"/>
          </a:p>
        </p:txBody>
      </p:sp>
      <p:sp>
        <p:nvSpPr>
          <p:cNvPr id="5" name="Footer Placeholder 4"/>
          <p:cNvSpPr>
            <a:spLocks noGrp="1"/>
          </p:cNvSpPr>
          <p:nvPr>
            <p:ph type="ftr" sz="quarter" idx="11"/>
          </p:nvPr>
        </p:nvSpPr>
        <p:spPr/>
        <p:txBody>
          <a:bodyPr/>
          <a:lstStyle/>
          <a:p>
            <a:r>
              <a:rPr lang="en-US"/>
              <a:t>MissingKids</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0973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B381F-7802-6D4B-B8EC-C171B17EAA8B}" type="datetime1">
              <a:rPr lang="en-US" smtClean="0"/>
              <a:t>2/4/19</a:t>
            </a:fld>
            <a:endParaRPr lang="en-US" dirty="0"/>
          </a:p>
        </p:txBody>
      </p:sp>
      <p:sp>
        <p:nvSpPr>
          <p:cNvPr id="5" name="Footer Placeholder 4"/>
          <p:cNvSpPr>
            <a:spLocks noGrp="1"/>
          </p:cNvSpPr>
          <p:nvPr>
            <p:ph type="ftr" sz="quarter" idx="11"/>
          </p:nvPr>
        </p:nvSpPr>
        <p:spPr/>
        <p:txBody>
          <a:bodyPr/>
          <a:lstStyle/>
          <a:p>
            <a:r>
              <a:rPr lang="en-US"/>
              <a:t>MissingKids</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1723331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B381F-7802-6D4B-B8EC-C171B17EAA8B}" type="datetime1">
              <a:rPr lang="en-US" smtClean="0"/>
              <a:t>2/4/19</a:t>
            </a:fld>
            <a:endParaRPr lang="en-US" dirty="0"/>
          </a:p>
        </p:txBody>
      </p:sp>
      <p:sp>
        <p:nvSpPr>
          <p:cNvPr id="5" name="Footer Placeholder 4"/>
          <p:cNvSpPr>
            <a:spLocks noGrp="1"/>
          </p:cNvSpPr>
          <p:nvPr>
            <p:ph type="ftr" sz="quarter" idx="11"/>
          </p:nvPr>
        </p:nvSpPr>
        <p:spPr/>
        <p:txBody>
          <a:bodyPr/>
          <a:lstStyle/>
          <a:p>
            <a:r>
              <a:rPr lang="en-US"/>
              <a:t>MissingKids</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127316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A8B381F-7802-6D4B-B8EC-C171B17EAA8B}" type="datetime1">
              <a:rPr lang="en-US" smtClean="0"/>
              <a:t>2/4/19</a:t>
            </a:fld>
            <a:endParaRPr lang="en-US" dirty="0"/>
          </a:p>
        </p:txBody>
      </p:sp>
      <p:sp>
        <p:nvSpPr>
          <p:cNvPr id="6" name="Footer Placeholder 5"/>
          <p:cNvSpPr>
            <a:spLocks noGrp="1"/>
          </p:cNvSpPr>
          <p:nvPr>
            <p:ph type="ftr" sz="quarter" idx="11"/>
          </p:nvPr>
        </p:nvSpPr>
        <p:spPr/>
        <p:txBody>
          <a:bodyPr/>
          <a:lstStyle/>
          <a:p>
            <a:r>
              <a:rPr lang="en-US"/>
              <a:t>MissingKids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23755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A8B381F-7802-6D4B-B8EC-C171B17EAA8B}" type="datetime1">
              <a:rPr lang="en-US" smtClean="0"/>
              <a:t>2/4/19</a:t>
            </a:fld>
            <a:endParaRPr lang="en-US" dirty="0"/>
          </a:p>
        </p:txBody>
      </p:sp>
      <p:sp>
        <p:nvSpPr>
          <p:cNvPr id="6" name="Footer Placeholder 5"/>
          <p:cNvSpPr>
            <a:spLocks noGrp="1"/>
          </p:cNvSpPr>
          <p:nvPr>
            <p:ph type="ftr" sz="quarter" idx="11"/>
          </p:nvPr>
        </p:nvSpPr>
        <p:spPr/>
        <p:txBody>
          <a:bodyPr/>
          <a:lstStyle/>
          <a:p>
            <a:r>
              <a:rPr lang="en-US"/>
              <a:t>MissingKids</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952222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A8B381F-7802-6D4B-B8EC-C171B17EAA8B}" type="datetime1">
              <a:rPr lang="en-US" smtClean="0"/>
              <a:t>2/4/19</a:t>
            </a:fld>
            <a:endParaRPr lang="en-US" dirty="0"/>
          </a:p>
        </p:txBody>
      </p:sp>
      <p:sp>
        <p:nvSpPr>
          <p:cNvPr id="6" name="Footer Placeholder 5"/>
          <p:cNvSpPr>
            <a:spLocks noGrp="1"/>
          </p:cNvSpPr>
          <p:nvPr>
            <p:ph type="ftr" sz="quarter" idx="11"/>
          </p:nvPr>
        </p:nvSpPr>
        <p:spPr/>
        <p:txBody>
          <a:bodyPr/>
          <a:lstStyle/>
          <a:p>
            <a:r>
              <a:rPr lang="en-US"/>
              <a:t>MissingKids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189889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0CD09-46DC-6746-B182-48F9C0AA2FE5}" type="datetime1">
              <a:rPr lang="en-US" smtClean="0"/>
              <a:t>2/4/19</a:t>
            </a:fld>
            <a:endParaRPr lang="en-US" dirty="0"/>
          </a:p>
        </p:txBody>
      </p:sp>
      <p:sp>
        <p:nvSpPr>
          <p:cNvPr id="5" name="Footer Placeholder 4"/>
          <p:cNvSpPr>
            <a:spLocks noGrp="1"/>
          </p:cNvSpPr>
          <p:nvPr>
            <p:ph type="ftr" sz="quarter" idx="11"/>
          </p:nvPr>
        </p:nvSpPr>
        <p:spPr/>
        <p:txBody>
          <a:bodyPr/>
          <a:lstStyle/>
          <a:p>
            <a:r>
              <a:rPr lang="en-US"/>
              <a:t>MissingKids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92134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8741-FCB9-A149-A3CE-A169AB85CB03}" type="datetime1">
              <a:rPr lang="en-US" smtClean="0"/>
              <a:t>2/4/19</a:t>
            </a:fld>
            <a:endParaRPr lang="en-US" dirty="0"/>
          </a:p>
        </p:txBody>
      </p:sp>
      <p:sp>
        <p:nvSpPr>
          <p:cNvPr id="5" name="Footer Placeholder 4"/>
          <p:cNvSpPr>
            <a:spLocks noGrp="1"/>
          </p:cNvSpPr>
          <p:nvPr>
            <p:ph type="ftr" sz="quarter" idx="11"/>
          </p:nvPr>
        </p:nvSpPr>
        <p:spPr/>
        <p:txBody>
          <a:bodyPr/>
          <a:lstStyle/>
          <a:p>
            <a:r>
              <a:rPr lang="en-US"/>
              <a:t>MissingKids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2321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FC8CF-BCAA-F249-8E24-9D964B319797}" type="datetime1">
              <a:rPr lang="en-US" smtClean="0"/>
              <a:t>2/4/19</a:t>
            </a:fld>
            <a:endParaRPr lang="en-US" dirty="0"/>
          </a:p>
        </p:txBody>
      </p:sp>
      <p:sp>
        <p:nvSpPr>
          <p:cNvPr id="5" name="Footer Placeholder 4"/>
          <p:cNvSpPr>
            <a:spLocks noGrp="1"/>
          </p:cNvSpPr>
          <p:nvPr>
            <p:ph type="ftr" sz="quarter" idx="11"/>
          </p:nvPr>
        </p:nvSpPr>
        <p:spPr/>
        <p:txBody>
          <a:bodyPr/>
          <a:lstStyle/>
          <a:p>
            <a:r>
              <a:rPr lang="en-US"/>
              <a:t>MissingKids</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2246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50859D-981C-F345-9208-7DB2970A0BAB}" type="datetime1">
              <a:rPr lang="en-US" smtClean="0"/>
              <a:t>2/4/19</a:t>
            </a:fld>
            <a:endParaRPr lang="en-US" dirty="0"/>
          </a:p>
        </p:txBody>
      </p:sp>
      <p:sp>
        <p:nvSpPr>
          <p:cNvPr id="5" name="Footer Placeholder 4"/>
          <p:cNvSpPr>
            <a:spLocks noGrp="1"/>
          </p:cNvSpPr>
          <p:nvPr>
            <p:ph type="ftr" sz="quarter" idx="11"/>
          </p:nvPr>
        </p:nvSpPr>
        <p:spPr/>
        <p:txBody>
          <a:bodyPr/>
          <a:lstStyle/>
          <a:p>
            <a:r>
              <a:rPr lang="en-US"/>
              <a:t>MissingKids</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07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F3FF2-BE3D-0B43-B870-C784F6A1E790}" type="datetime1">
              <a:rPr lang="en-US" smtClean="0"/>
              <a:t>2/4/19</a:t>
            </a:fld>
            <a:endParaRPr lang="en-US" dirty="0"/>
          </a:p>
        </p:txBody>
      </p:sp>
      <p:sp>
        <p:nvSpPr>
          <p:cNvPr id="6" name="Footer Placeholder 5"/>
          <p:cNvSpPr>
            <a:spLocks noGrp="1"/>
          </p:cNvSpPr>
          <p:nvPr>
            <p:ph type="ftr" sz="quarter" idx="11"/>
          </p:nvPr>
        </p:nvSpPr>
        <p:spPr/>
        <p:txBody>
          <a:bodyPr/>
          <a:lstStyle/>
          <a:p>
            <a:r>
              <a:rPr lang="en-US"/>
              <a:t>MissingKids</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8344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9956C-2E17-054E-991D-0AAC538C9008}" type="datetime1">
              <a:rPr lang="en-US" smtClean="0"/>
              <a:t>2/4/19</a:t>
            </a:fld>
            <a:endParaRPr lang="en-US" dirty="0"/>
          </a:p>
        </p:txBody>
      </p:sp>
      <p:sp>
        <p:nvSpPr>
          <p:cNvPr id="8" name="Footer Placeholder 7"/>
          <p:cNvSpPr>
            <a:spLocks noGrp="1"/>
          </p:cNvSpPr>
          <p:nvPr>
            <p:ph type="ftr" sz="quarter" idx="11"/>
          </p:nvPr>
        </p:nvSpPr>
        <p:spPr/>
        <p:txBody>
          <a:bodyPr/>
          <a:lstStyle/>
          <a:p>
            <a:r>
              <a:rPr lang="en-US"/>
              <a:t>MissingKids</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4224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4ECDF-9131-7B4E-9BCF-7F6728FD0731}" type="datetime1">
              <a:rPr lang="en-US" smtClean="0"/>
              <a:t>2/4/19</a:t>
            </a:fld>
            <a:endParaRPr lang="en-US" dirty="0"/>
          </a:p>
        </p:txBody>
      </p:sp>
      <p:sp>
        <p:nvSpPr>
          <p:cNvPr id="4" name="Footer Placeholder 3"/>
          <p:cNvSpPr>
            <a:spLocks noGrp="1"/>
          </p:cNvSpPr>
          <p:nvPr>
            <p:ph type="ftr" sz="quarter" idx="11"/>
          </p:nvPr>
        </p:nvSpPr>
        <p:spPr/>
        <p:txBody>
          <a:bodyPr/>
          <a:lstStyle/>
          <a:p>
            <a:r>
              <a:rPr lang="en-US"/>
              <a:t>MissingKids</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143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5AAF3-9A57-9B42-8068-C7C7EAFABBCB}" type="datetime1">
              <a:rPr lang="en-US" smtClean="0"/>
              <a:t>2/4/19</a:t>
            </a:fld>
            <a:endParaRPr lang="en-US" dirty="0"/>
          </a:p>
        </p:txBody>
      </p:sp>
      <p:sp>
        <p:nvSpPr>
          <p:cNvPr id="3" name="Footer Placeholder 2"/>
          <p:cNvSpPr>
            <a:spLocks noGrp="1"/>
          </p:cNvSpPr>
          <p:nvPr>
            <p:ph type="ftr" sz="quarter" idx="11"/>
          </p:nvPr>
        </p:nvSpPr>
        <p:spPr/>
        <p:txBody>
          <a:bodyPr/>
          <a:lstStyle/>
          <a:p>
            <a:r>
              <a:rPr lang="en-US"/>
              <a:t>MissingKids</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3902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47F1D7-A78B-7549-BE10-8255C5A7CA2B}" type="datetime1">
              <a:rPr lang="en-US" smtClean="0"/>
              <a:t>2/4/19</a:t>
            </a:fld>
            <a:endParaRPr lang="en-US" dirty="0"/>
          </a:p>
        </p:txBody>
      </p:sp>
      <p:sp>
        <p:nvSpPr>
          <p:cNvPr id="6" name="Footer Placeholder 5"/>
          <p:cNvSpPr>
            <a:spLocks noGrp="1"/>
          </p:cNvSpPr>
          <p:nvPr>
            <p:ph type="ftr" sz="quarter" idx="11"/>
          </p:nvPr>
        </p:nvSpPr>
        <p:spPr/>
        <p:txBody>
          <a:bodyPr/>
          <a:lstStyle/>
          <a:p>
            <a:r>
              <a:rPr lang="en-US"/>
              <a:t>MissingKids</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091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77090E-C63D-E14F-8A4C-DECA906CAAE1}" type="datetime1">
              <a:rPr lang="en-US" smtClean="0"/>
              <a:t>2/4/19</a:t>
            </a:fld>
            <a:endParaRPr lang="en-US" dirty="0"/>
          </a:p>
        </p:txBody>
      </p:sp>
      <p:sp>
        <p:nvSpPr>
          <p:cNvPr id="6" name="Footer Placeholder 5"/>
          <p:cNvSpPr>
            <a:spLocks noGrp="1"/>
          </p:cNvSpPr>
          <p:nvPr>
            <p:ph type="ftr" sz="quarter" idx="11"/>
          </p:nvPr>
        </p:nvSpPr>
        <p:spPr/>
        <p:txBody>
          <a:bodyPr/>
          <a:lstStyle/>
          <a:p>
            <a:r>
              <a:rPr lang="en-US"/>
              <a:t>MissingKids</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5853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8B381F-7802-6D4B-B8EC-C171B17EAA8B}" type="datetime1">
              <a:rPr lang="en-US" smtClean="0"/>
              <a:t>2/4/19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MissingKids</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126936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0decracker/video-splitt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B5CA-FD3A-C948-B82C-A591E290231F}"/>
              </a:ext>
            </a:extLst>
          </p:cNvPr>
          <p:cNvSpPr>
            <a:spLocks noGrp="1"/>
          </p:cNvSpPr>
          <p:nvPr>
            <p:ph type="ctrTitle"/>
          </p:nvPr>
        </p:nvSpPr>
        <p:spPr>
          <a:xfrm>
            <a:off x="2589213" y="1770682"/>
            <a:ext cx="8915399" cy="2262781"/>
          </a:xfrm>
        </p:spPr>
        <p:txBody>
          <a:bodyPr>
            <a:normAutofit/>
          </a:bodyPr>
          <a:lstStyle/>
          <a:p>
            <a:r>
              <a:rPr lang="en-US" dirty="0"/>
              <a:t>Recognizing American Sign Language  </a:t>
            </a:r>
          </a:p>
        </p:txBody>
      </p:sp>
      <p:sp>
        <p:nvSpPr>
          <p:cNvPr id="3" name="Subtitle 2">
            <a:extLst>
              <a:ext uri="{FF2B5EF4-FFF2-40B4-BE49-F238E27FC236}">
                <a16:creationId xmlns:a16="http://schemas.microsoft.com/office/drawing/2014/main" id="{20586DBA-5876-CD43-AB49-B72D3B11E909}"/>
              </a:ext>
            </a:extLst>
          </p:cNvPr>
          <p:cNvSpPr>
            <a:spLocks noGrp="1"/>
          </p:cNvSpPr>
          <p:nvPr>
            <p:ph type="subTitle" idx="1"/>
          </p:nvPr>
        </p:nvSpPr>
        <p:spPr/>
        <p:txBody>
          <a:bodyPr/>
          <a:lstStyle/>
          <a:p>
            <a:r>
              <a:rPr lang="en-US" dirty="0"/>
              <a:t>Jason Weng </a:t>
            </a:r>
          </a:p>
          <a:p>
            <a:endParaRPr lang="en-US" dirty="0"/>
          </a:p>
        </p:txBody>
      </p:sp>
    </p:spTree>
    <p:extLst>
      <p:ext uri="{BB962C8B-B14F-4D97-AF65-F5344CB8AC3E}">
        <p14:creationId xmlns:p14="http://schemas.microsoft.com/office/powerpoint/2010/main" val="420004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AA79-641F-DE4C-8D9B-0D68DC82C8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Extract Video to Images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F594CE-2773-4343-A50E-26021C0E7675}"/>
              </a:ext>
            </a:extLst>
          </p:cNvPr>
          <p:cNvSpPr txBox="1"/>
          <p:nvPr/>
        </p:nvSpPr>
        <p:spPr>
          <a:xfrm>
            <a:off x="2396359" y="1905000"/>
            <a:ext cx="7693572" cy="1343381"/>
          </a:xfrm>
          <a:prstGeom prst="rect">
            <a:avLst/>
          </a:prstGeom>
          <a:noFill/>
        </p:spPr>
        <p:txBody>
          <a:bodyPr wrap="square" rtlCol="0">
            <a:spAutoFit/>
          </a:bodyPr>
          <a:lstStyle/>
          <a:p>
            <a:pPr>
              <a:lnSpc>
                <a:spcPct val="200000"/>
              </a:lnSpc>
            </a:pPr>
            <a:r>
              <a:rPr lang="en-US" sz="2200" dirty="0">
                <a:latin typeface="Times New Roman" panose="02020603050405020304" pitchFamily="18" charset="0"/>
                <a:cs typeface="Times New Roman" panose="02020603050405020304" pitchFamily="18" charset="0"/>
              </a:rPr>
              <a:t>Input: 1-2 sec video</a:t>
            </a:r>
          </a:p>
          <a:p>
            <a:pPr>
              <a:lnSpc>
                <a:spcPct val="200000"/>
              </a:lnSpc>
            </a:pPr>
            <a:r>
              <a:rPr lang="en-US" sz="2200" dirty="0">
                <a:latin typeface="Times New Roman" panose="02020603050405020304" pitchFamily="18" charset="0"/>
                <a:cs typeface="Times New Roman" panose="02020603050405020304" pitchFamily="18" charset="0"/>
              </a:rPr>
              <a:t>Output: ~40 images </a:t>
            </a:r>
          </a:p>
        </p:txBody>
      </p:sp>
    </p:spTree>
    <p:extLst>
      <p:ext uri="{BB962C8B-B14F-4D97-AF65-F5344CB8AC3E}">
        <p14:creationId xmlns:p14="http://schemas.microsoft.com/office/powerpoint/2010/main" val="352093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F5B6A8-367F-684B-A8B3-310FDB9E6BD8}"/>
              </a:ext>
            </a:extLst>
          </p:cNvPr>
          <p:cNvPicPr>
            <a:picLocks noChangeAspect="1"/>
          </p:cNvPicPr>
          <p:nvPr/>
        </p:nvPicPr>
        <p:blipFill>
          <a:blip r:embed="rId2"/>
          <a:stretch>
            <a:fillRect/>
          </a:stretch>
        </p:blipFill>
        <p:spPr>
          <a:xfrm>
            <a:off x="2048789" y="376835"/>
            <a:ext cx="9791114" cy="6002592"/>
          </a:xfrm>
          <a:prstGeom prst="rect">
            <a:avLst/>
          </a:prstGeom>
        </p:spPr>
      </p:pic>
    </p:spTree>
    <p:extLst>
      <p:ext uri="{BB962C8B-B14F-4D97-AF65-F5344CB8AC3E}">
        <p14:creationId xmlns:p14="http://schemas.microsoft.com/office/powerpoint/2010/main" val="28189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9FF5-E186-2C44-BD0A-472A3333D054}"/>
              </a:ext>
            </a:extLst>
          </p:cNvPr>
          <p:cNvSpPr>
            <a:spLocks noGrp="1"/>
          </p:cNvSpPr>
          <p:nvPr>
            <p:ph type="title"/>
          </p:nvPr>
        </p:nvSpPr>
        <p:spPr>
          <a:xfrm>
            <a:off x="1926498" y="305749"/>
            <a:ext cx="8911687" cy="1280890"/>
          </a:xfrm>
        </p:spPr>
        <p:txBody>
          <a:bodyPr/>
          <a:lstStyle/>
          <a:p>
            <a:pPr algn="ctr"/>
            <a:r>
              <a:rPr lang="en-US" dirty="0">
                <a:latin typeface="Times New Roman" panose="02020603050405020304" pitchFamily="18" charset="0"/>
                <a:cs typeface="Times New Roman" panose="02020603050405020304" pitchFamily="18" charset="0"/>
              </a:rPr>
              <a:t>Crop Images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4C67EA6-1773-844E-9977-3558AAC56F5A}"/>
              </a:ext>
            </a:extLst>
          </p:cNvPr>
          <p:cNvPicPr>
            <a:picLocks noChangeAspect="1"/>
          </p:cNvPicPr>
          <p:nvPr/>
        </p:nvPicPr>
        <p:blipFill>
          <a:blip r:embed="rId2"/>
          <a:stretch>
            <a:fillRect/>
          </a:stretch>
        </p:blipFill>
        <p:spPr>
          <a:xfrm>
            <a:off x="8074617" y="2664417"/>
            <a:ext cx="3667932" cy="3667932"/>
          </a:xfrm>
          <a:prstGeom prst="rect">
            <a:avLst/>
          </a:prstGeom>
        </p:spPr>
      </p:pic>
      <p:pic>
        <p:nvPicPr>
          <p:cNvPr id="8" name="Picture 7">
            <a:extLst>
              <a:ext uri="{FF2B5EF4-FFF2-40B4-BE49-F238E27FC236}">
                <a16:creationId xmlns:a16="http://schemas.microsoft.com/office/drawing/2014/main" id="{223603ED-13A6-DC4D-A883-884A66AD280C}"/>
              </a:ext>
            </a:extLst>
          </p:cNvPr>
          <p:cNvPicPr>
            <a:picLocks noChangeAspect="1"/>
          </p:cNvPicPr>
          <p:nvPr/>
        </p:nvPicPr>
        <p:blipFill>
          <a:blip r:embed="rId3"/>
          <a:stretch>
            <a:fillRect/>
          </a:stretch>
        </p:blipFill>
        <p:spPr>
          <a:xfrm>
            <a:off x="961016" y="2664417"/>
            <a:ext cx="4886367" cy="3667932"/>
          </a:xfrm>
          <a:prstGeom prst="rect">
            <a:avLst/>
          </a:prstGeom>
        </p:spPr>
      </p:pic>
      <p:sp>
        <p:nvSpPr>
          <p:cNvPr id="9" name="TextBox 8">
            <a:extLst>
              <a:ext uri="{FF2B5EF4-FFF2-40B4-BE49-F238E27FC236}">
                <a16:creationId xmlns:a16="http://schemas.microsoft.com/office/drawing/2014/main" id="{8014452F-51A2-AD45-83A6-017504B8AE92}"/>
              </a:ext>
            </a:extLst>
          </p:cNvPr>
          <p:cNvSpPr txBox="1"/>
          <p:nvPr/>
        </p:nvSpPr>
        <p:spPr>
          <a:xfrm>
            <a:off x="1131376" y="1905000"/>
            <a:ext cx="406055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Before: </a:t>
            </a:r>
          </a:p>
        </p:txBody>
      </p:sp>
      <p:sp>
        <p:nvSpPr>
          <p:cNvPr id="10" name="TextBox 9">
            <a:extLst>
              <a:ext uri="{FF2B5EF4-FFF2-40B4-BE49-F238E27FC236}">
                <a16:creationId xmlns:a16="http://schemas.microsoft.com/office/drawing/2014/main" id="{EC57FEF3-5FA5-0C41-A7F4-0932934529BF}"/>
              </a:ext>
            </a:extLst>
          </p:cNvPr>
          <p:cNvSpPr txBox="1"/>
          <p:nvPr/>
        </p:nvSpPr>
        <p:spPr>
          <a:xfrm>
            <a:off x="7878305" y="1847527"/>
            <a:ext cx="406055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After:</a:t>
            </a:r>
          </a:p>
        </p:txBody>
      </p:sp>
    </p:spTree>
    <p:extLst>
      <p:ext uri="{BB962C8B-B14F-4D97-AF65-F5344CB8AC3E}">
        <p14:creationId xmlns:p14="http://schemas.microsoft.com/office/powerpoint/2010/main" val="364922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05ABE3-BFE2-C842-A42E-7EB840EA88F7}"/>
              </a:ext>
            </a:extLst>
          </p:cNvPr>
          <p:cNvPicPr>
            <a:picLocks noChangeAspect="1"/>
          </p:cNvPicPr>
          <p:nvPr/>
        </p:nvPicPr>
        <p:blipFill>
          <a:blip r:embed="rId2"/>
          <a:stretch>
            <a:fillRect/>
          </a:stretch>
        </p:blipFill>
        <p:spPr>
          <a:xfrm>
            <a:off x="1676076" y="1259774"/>
            <a:ext cx="9772263" cy="4536591"/>
          </a:xfrm>
          <a:prstGeom prst="rect">
            <a:avLst/>
          </a:prstGeom>
        </p:spPr>
      </p:pic>
    </p:spTree>
    <p:extLst>
      <p:ext uri="{BB962C8B-B14F-4D97-AF65-F5344CB8AC3E}">
        <p14:creationId xmlns:p14="http://schemas.microsoft.com/office/powerpoint/2010/main" val="51316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9E5C-113A-7A46-8941-9D3473EDDBC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Challenges </a:t>
            </a:r>
          </a:p>
        </p:txBody>
      </p:sp>
      <p:sp>
        <p:nvSpPr>
          <p:cNvPr id="3" name="Content Placeholder 2">
            <a:extLst>
              <a:ext uri="{FF2B5EF4-FFF2-40B4-BE49-F238E27FC236}">
                <a16:creationId xmlns:a16="http://schemas.microsoft.com/office/drawing/2014/main" id="{697CE68A-571E-244A-9123-DB3B2C6789FC}"/>
              </a:ext>
            </a:extLst>
          </p:cNvPr>
          <p:cNvSpPr>
            <a:spLocks noGrp="1"/>
          </p:cNvSpPr>
          <p:nvPr>
            <p:ph idx="1"/>
          </p:nvPr>
        </p:nvSpPr>
        <p:spPr/>
        <p:txBody>
          <a:bodyPr>
            <a:normAutofit/>
          </a:bodyPr>
          <a:lstStyle/>
          <a:p>
            <a:pPr>
              <a:lnSpc>
                <a:spcPct val="200000"/>
              </a:lnSpc>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Accuracy decreasing </a:t>
            </a:r>
          </a:p>
          <a:p>
            <a:pPr lvl="1">
              <a:lnSpc>
                <a:spcPct val="20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Reducing layers and adding more data </a:t>
            </a:r>
          </a:p>
          <a:p>
            <a:pPr>
              <a:lnSpc>
                <a:spcPct val="200000"/>
              </a:lnSpc>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Not enough data </a:t>
            </a:r>
          </a:p>
          <a:p>
            <a:pPr lvl="1">
              <a:lnSpc>
                <a:spcPct val="20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Obtained more data </a:t>
            </a:r>
          </a:p>
          <a:p>
            <a:pPr marL="0" indent="0">
              <a:lnSpc>
                <a:spcPct val="200000"/>
              </a:lnSpc>
              <a:buClr>
                <a:schemeClr val="tx1"/>
              </a:buClr>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Clr>
                <a:schemeClr val="tx1"/>
              </a:buClr>
              <a:buNone/>
            </a:pPr>
            <a:endParaRPr lang="en-US" dirty="0"/>
          </a:p>
        </p:txBody>
      </p:sp>
    </p:spTree>
    <p:extLst>
      <p:ext uri="{BB962C8B-B14F-4D97-AF65-F5344CB8AC3E}">
        <p14:creationId xmlns:p14="http://schemas.microsoft.com/office/powerpoint/2010/main" val="24797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4C73-76E8-3A4F-855B-0CFB06C6A9F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Training</a:t>
            </a:r>
            <a:r>
              <a:rPr lang="en-US" dirty="0"/>
              <a:t> </a:t>
            </a:r>
          </a:p>
        </p:txBody>
      </p:sp>
      <p:sp>
        <p:nvSpPr>
          <p:cNvPr id="3" name="Content Placeholder 2">
            <a:extLst>
              <a:ext uri="{FF2B5EF4-FFF2-40B4-BE49-F238E27FC236}">
                <a16:creationId xmlns:a16="http://schemas.microsoft.com/office/drawing/2014/main" id="{486375DB-7F2A-6C4D-8217-D184A8E9FB04}"/>
              </a:ext>
            </a:extLst>
          </p:cNvPr>
          <p:cNvSpPr>
            <a:spLocks noGrp="1"/>
          </p:cNvSpPr>
          <p:nvPr>
            <p:ph idx="1"/>
          </p:nvPr>
        </p:nvSpPr>
        <p:spPr/>
        <p:txBody>
          <a:bodyPr>
            <a:normAutofit/>
          </a:bodyPr>
          <a:lstStyle/>
          <a:p>
            <a:pPr>
              <a:lnSpc>
                <a:spcPct val="200000"/>
              </a:lnSpc>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Epochs: 20</a:t>
            </a:r>
          </a:p>
          <a:p>
            <a:pPr>
              <a:lnSpc>
                <a:spcPct val="200000"/>
              </a:lnSpc>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Training accuracy</a:t>
            </a:r>
            <a:r>
              <a:rPr lang="en-US">
                <a:solidFill>
                  <a:schemeClr val="tx1"/>
                </a:solidFill>
                <a:latin typeface="Times New Roman" panose="02020603050405020304" pitchFamily="18" charset="0"/>
                <a:cs typeface="Times New Roman" panose="02020603050405020304" pitchFamily="18" charset="0"/>
              </a:rPr>
              <a:t>: --- </a:t>
            </a:r>
            <a:endParaRPr lang="en-US" dirty="0">
              <a:solidFill>
                <a:schemeClr val="tx1"/>
              </a:solidFill>
              <a:latin typeface="Times New Roman" panose="02020603050405020304" pitchFamily="18" charset="0"/>
              <a:cs typeface="Times New Roman" panose="02020603050405020304" pitchFamily="18" charset="0"/>
            </a:endParaRPr>
          </a:p>
          <a:p>
            <a:pPr lvl="1">
              <a:lnSpc>
                <a:spcPct val="200000"/>
              </a:lnSpc>
              <a:buClr>
                <a:schemeClr val="tx1"/>
              </a:buClr>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1.0 after 7</a:t>
            </a:r>
            <a:r>
              <a:rPr lang="en-US" sz="1800" baseline="30000" dirty="0">
                <a:solidFill>
                  <a:schemeClr val="tx1"/>
                </a:solidFill>
                <a:latin typeface="Times New Roman" panose="02020603050405020304" pitchFamily="18" charset="0"/>
                <a:cs typeface="Times New Roman" panose="02020603050405020304" pitchFamily="18" charset="0"/>
              </a:rPr>
              <a:t>th</a:t>
            </a:r>
            <a:r>
              <a:rPr lang="en-US" sz="1800" dirty="0">
                <a:solidFill>
                  <a:schemeClr val="tx1"/>
                </a:solidFill>
                <a:latin typeface="Times New Roman" panose="02020603050405020304" pitchFamily="18" charset="0"/>
                <a:cs typeface="Times New Roman" panose="02020603050405020304" pitchFamily="18" charset="0"/>
              </a:rPr>
              <a:t> epoch </a:t>
            </a:r>
          </a:p>
          <a:p>
            <a:pPr>
              <a:lnSpc>
                <a:spcPct val="200000"/>
              </a:lnSpc>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Validation accuracy: </a:t>
            </a:r>
          </a:p>
          <a:p>
            <a:pPr lvl="1">
              <a:lnSpc>
                <a:spcPct val="200000"/>
              </a:lnSpc>
              <a:buClr>
                <a:schemeClr val="tx1"/>
              </a:buClr>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1.0 after 2</a:t>
            </a:r>
            <a:r>
              <a:rPr lang="en-US" sz="1800" baseline="30000" dirty="0">
                <a:solidFill>
                  <a:schemeClr val="tx1"/>
                </a:solidFill>
                <a:latin typeface="Times New Roman" panose="02020603050405020304" pitchFamily="18" charset="0"/>
                <a:cs typeface="Times New Roman" panose="02020603050405020304" pitchFamily="18" charset="0"/>
              </a:rPr>
              <a:t>nd</a:t>
            </a:r>
            <a:r>
              <a:rPr lang="en-US" sz="1800" dirty="0">
                <a:solidFill>
                  <a:schemeClr val="tx1"/>
                </a:solidFill>
                <a:latin typeface="Times New Roman" panose="02020603050405020304" pitchFamily="18" charset="0"/>
                <a:cs typeface="Times New Roman" panose="02020603050405020304" pitchFamily="18" charset="0"/>
              </a:rPr>
              <a:t> epoch  </a:t>
            </a:r>
          </a:p>
        </p:txBody>
      </p:sp>
    </p:spTree>
    <p:extLst>
      <p:ext uri="{BB962C8B-B14F-4D97-AF65-F5344CB8AC3E}">
        <p14:creationId xmlns:p14="http://schemas.microsoft.com/office/powerpoint/2010/main" val="97885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FFC9-CABA-734B-8380-D42A216EF70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a:t>
            </a:r>
          </a:p>
        </p:txBody>
      </p:sp>
      <p:sp>
        <p:nvSpPr>
          <p:cNvPr id="3" name="Content Placeholder 2">
            <a:extLst>
              <a:ext uri="{FF2B5EF4-FFF2-40B4-BE49-F238E27FC236}">
                <a16:creationId xmlns:a16="http://schemas.microsoft.com/office/drawing/2014/main" id="{AC01CA37-DAC5-8C4D-A31A-7F211E07A168}"/>
              </a:ext>
            </a:extLst>
          </p:cNvPr>
          <p:cNvSpPr>
            <a:spLocks noGrp="1"/>
          </p:cNvSpPr>
          <p:nvPr>
            <p:ph idx="1"/>
          </p:nvPr>
        </p:nvSpPr>
        <p:spPr/>
        <p:txBody>
          <a:bodyPr>
            <a:normAutofit/>
          </a:bodyPr>
          <a:lstStyle/>
          <a:p>
            <a:pPr>
              <a:lnSpc>
                <a:spcPct val="200000"/>
              </a:lnSpc>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Teaching tool</a:t>
            </a:r>
          </a:p>
          <a:p>
            <a:pPr>
              <a:lnSpc>
                <a:spcPct val="200000"/>
              </a:lnSpc>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ASL dictionaries</a:t>
            </a:r>
          </a:p>
          <a:p>
            <a:pPr>
              <a:lnSpc>
                <a:spcPct val="200000"/>
              </a:lnSpc>
              <a:buClr>
                <a:schemeClr val="tx1"/>
              </a:buClr>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76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5130-F89C-E149-8205-6EFCDB829A1F}"/>
              </a:ext>
            </a:extLst>
          </p:cNvPr>
          <p:cNvSpPr>
            <a:spLocks noGrp="1"/>
          </p:cNvSpPr>
          <p:nvPr>
            <p:ph type="title"/>
          </p:nvPr>
        </p:nvSpPr>
        <p:spPr/>
        <p:txBody>
          <a:bodyPr/>
          <a:lstStyle/>
          <a:p>
            <a:pPr algn="ctr"/>
            <a:r>
              <a:rPr lang="en-US" dirty="0"/>
              <a:t>References </a:t>
            </a:r>
          </a:p>
        </p:txBody>
      </p:sp>
      <p:sp>
        <p:nvSpPr>
          <p:cNvPr id="7" name="TextBox 6">
            <a:extLst>
              <a:ext uri="{FF2B5EF4-FFF2-40B4-BE49-F238E27FC236}">
                <a16:creationId xmlns:a16="http://schemas.microsoft.com/office/drawing/2014/main" id="{DE51F045-0BCF-DD49-8AF4-955000FF8077}"/>
              </a:ext>
            </a:extLst>
          </p:cNvPr>
          <p:cNvSpPr txBox="1"/>
          <p:nvPr/>
        </p:nvSpPr>
        <p:spPr>
          <a:xfrm>
            <a:off x="2592925" y="1264555"/>
            <a:ext cx="7866743" cy="6186309"/>
          </a:xfrm>
          <a:prstGeom prst="rect">
            <a:avLst/>
          </a:prstGeom>
          <a:noFill/>
        </p:spPr>
        <p:txBody>
          <a:bodyPr wrap="square" rtlCol="0">
            <a:spAutoFit/>
          </a:bodyPr>
          <a:lstStyle/>
          <a:p>
            <a:endParaRPr lang="en-US" dirty="0"/>
          </a:p>
          <a:p>
            <a:r>
              <a:rPr lang="en-US" dirty="0"/>
              <a:t>https://</a:t>
            </a:r>
            <a:r>
              <a:rPr lang="en-US" dirty="0" err="1"/>
              <a:t>blog.coast.ai</a:t>
            </a:r>
            <a:r>
              <a:rPr lang="en-US" dirty="0"/>
              <a:t>/continuous-online-video-classification-with-tensorflow-inception-and-a-raspberry-pi-785c8b1e13e1</a:t>
            </a:r>
          </a:p>
          <a:p>
            <a:endParaRPr lang="en-US" dirty="0"/>
          </a:p>
          <a:p>
            <a:r>
              <a:rPr lang="en-US" dirty="0"/>
              <a:t>Donahue, Jeff, et al. “Long-Term Recurrent Convolutional Networks for Visual Recognition and Description.” </a:t>
            </a:r>
            <a:r>
              <a:rPr lang="en-US" i="1" dirty="0"/>
              <a:t>2015 IEEE Conference on Computer Vision and Pattern Recognition (CVPR)</a:t>
            </a:r>
            <a:r>
              <a:rPr lang="en-US" dirty="0"/>
              <a:t>, 2015, doi:10.1109/cvpr.2015.7298878.</a:t>
            </a:r>
          </a:p>
          <a:p>
            <a:endParaRPr lang="en-US" dirty="0"/>
          </a:p>
          <a:p>
            <a:r>
              <a:rPr lang="en-US" dirty="0" err="1"/>
              <a:t>Krizhevsky</a:t>
            </a:r>
            <a:r>
              <a:rPr lang="en-US" dirty="0"/>
              <a:t>, A.; </a:t>
            </a:r>
            <a:r>
              <a:rPr lang="en-US" dirty="0" err="1"/>
              <a:t>Sutskever</a:t>
            </a:r>
            <a:r>
              <a:rPr lang="en-US" dirty="0"/>
              <a:t>, I.; Hinton, G. E. (2012). "</a:t>
            </a:r>
            <a:r>
              <a:rPr lang="en-US" dirty="0" err="1"/>
              <a:t>Imagenet</a:t>
            </a:r>
            <a:r>
              <a:rPr lang="en-US" dirty="0"/>
              <a:t> classification with deep convolutional neural networks" (PDF). Advances in Neural Information Processing Systems. 1: 1097–1105.</a:t>
            </a:r>
          </a:p>
          <a:p>
            <a:endParaRPr lang="en-US" dirty="0"/>
          </a:p>
          <a:p>
            <a:r>
              <a:rPr lang="en-US" dirty="0"/>
              <a:t>https://</a:t>
            </a:r>
            <a:r>
              <a:rPr lang="en-US" dirty="0" err="1"/>
              <a:t>keras.io</a:t>
            </a:r>
            <a:r>
              <a:rPr lang="en-US" dirty="0"/>
              <a:t>/layers/</a:t>
            </a:r>
          </a:p>
          <a:p>
            <a:endParaRPr lang="en-US" dirty="0"/>
          </a:p>
          <a:p>
            <a:r>
              <a:rPr lang="en-US" dirty="0">
                <a:hlinkClick r:id="rId2"/>
              </a:rPr>
              <a:t>https://github.com/c0decracker/video-splitter</a:t>
            </a:r>
            <a:endParaRPr lang="en-US" dirty="0"/>
          </a:p>
          <a:p>
            <a:endParaRPr lang="en-US" dirty="0"/>
          </a:p>
          <a:p>
            <a:r>
              <a:rPr lang="en-US" dirty="0"/>
              <a:t>V. </a:t>
            </a:r>
            <a:r>
              <a:rPr lang="en-US" dirty="0" err="1"/>
              <a:t>Athitsos</a:t>
            </a:r>
            <a:r>
              <a:rPr lang="en-US" dirty="0"/>
              <a:t>, C. </a:t>
            </a:r>
            <a:r>
              <a:rPr lang="en-US" dirty="0" err="1"/>
              <a:t>Neidle</a:t>
            </a:r>
            <a:r>
              <a:rPr lang="en-US" dirty="0"/>
              <a:t>, S. </a:t>
            </a:r>
            <a:r>
              <a:rPr lang="en-US" dirty="0" err="1"/>
              <a:t>Sclaroff</a:t>
            </a:r>
            <a:r>
              <a:rPr lang="en-US" dirty="0"/>
              <a:t>, J. Nash, A. Stefan, Q. Yuan and A. </a:t>
            </a:r>
            <a:r>
              <a:rPr lang="en-US" dirty="0" err="1"/>
              <a:t>Thangali</a:t>
            </a:r>
            <a:r>
              <a:rPr lang="en-US" dirty="0"/>
              <a:t>, </a:t>
            </a:r>
            <a:r>
              <a:rPr lang="en-US" i="1" dirty="0"/>
              <a:t>The ASL Lexicon Video Dataset,</a:t>
            </a:r>
            <a:r>
              <a:rPr lang="en-US" dirty="0"/>
              <a:t> CVPR 2008 Workshop on Human Communicative </a:t>
            </a:r>
            <a:r>
              <a:rPr lang="en-US" dirty="0" err="1"/>
              <a:t>Behaviour</a:t>
            </a:r>
            <a:r>
              <a:rPr lang="en-US" dirty="0"/>
              <a:t> Analysis (CVPR4HB'08)</a:t>
            </a:r>
          </a:p>
          <a:p>
            <a:endParaRPr lang="en-US" dirty="0"/>
          </a:p>
          <a:p>
            <a:endParaRPr lang="en-US" dirty="0"/>
          </a:p>
        </p:txBody>
      </p:sp>
    </p:spTree>
    <p:extLst>
      <p:ext uri="{BB962C8B-B14F-4D97-AF65-F5344CB8AC3E}">
        <p14:creationId xmlns:p14="http://schemas.microsoft.com/office/powerpoint/2010/main" val="196372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9C0B96-0CD8-3247-8077-E234B8F6C852}"/>
              </a:ext>
            </a:extLst>
          </p:cNvPr>
          <p:cNvSpPr txBox="1"/>
          <p:nvPr/>
        </p:nvSpPr>
        <p:spPr>
          <a:xfrm>
            <a:off x="2518348" y="1064302"/>
            <a:ext cx="7764904" cy="426988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Thank You</a:t>
            </a:r>
          </a:p>
          <a:p>
            <a:endParaRPr lang="en-US" sz="2800" dirty="0">
              <a:latin typeface="Times New Roman" panose="02020603050405020304" pitchFamily="18" charset="0"/>
              <a:cs typeface="Times New Roman" panose="02020603050405020304" pitchFamily="18" charset="0"/>
            </a:endParaRPr>
          </a:p>
          <a:p>
            <a:pPr>
              <a:lnSpc>
                <a:spcPct val="200000"/>
              </a:lnSpc>
            </a:pPr>
            <a:r>
              <a:rPr lang="en-US" sz="2800" dirty="0" err="1">
                <a:latin typeface="Times New Roman" panose="02020603050405020304" pitchFamily="18" charset="0"/>
                <a:cs typeface="Times New Roman" panose="02020603050405020304" pitchFamily="18" charset="0"/>
              </a:rPr>
              <a:t>Kangning</a:t>
            </a:r>
            <a:r>
              <a:rPr lang="en-US" sz="2800">
                <a:latin typeface="Times New Roman" panose="02020603050405020304" pitchFamily="18" charset="0"/>
                <a:cs typeface="Times New Roman" panose="02020603050405020304" pitchFamily="18" charset="0"/>
              </a:rPr>
              <a:t> Li</a:t>
            </a:r>
          </a:p>
          <a:p>
            <a:pPr>
              <a:lnSpc>
                <a:spcPct val="200000"/>
              </a:lnSpc>
            </a:pPr>
            <a:r>
              <a:rPr lang="en-US" sz="2800" dirty="0">
                <a:latin typeface="Times New Roman" panose="02020603050405020304" pitchFamily="18" charset="0"/>
                <a:cs typeface="Times New Roman" panose="02020603050405020304" pitchFamily="18" charset="0"/>
              </a:rPr>
              <a:t>Dr. Patton</a:t>
            </a:r>
          </a:p>
          <a:p>
            <a:pPr>
              <a:lnSpc>
                <a:spcPct val="200000"/>
              </a:lnSpc>
            </a:pPr>
            <a:r>
              <a:rPr lang="en-US" sz="2800" dirty="0">
                <a:latin typeface="Times New Roman" panose="02020603050405020304" pitchFamily="18" charset="0"/>
                <a:cs typeface="Times New Roman" panose="02020603050405020304" pitchFamily="18" charset="0"/>
              </a:rPr>
              <a:t>Justin </a:t>
            </a:r>
          </a:p>
          <a:p>
            <a:pPr>
              <a:lnSpc>
                <a:spcPct val="200000"/>
              </a:lnSpc>
            </a:pPr>
            <a:r>
              <a:rPr lang="en-US" sz="2800" dirty="0">
                <a:latin typeface="Times New Roman" panose="02020603050405020304" pitchFamily="18" charset="0"/>
                <a:cs typeface="Times New Roman" panose="02020603050405020304" pitchFamily="18" charset="0"/>
              </a:rPr>
              <a:t>Helen  </a:t>
            </a:r>
          </a:p>
        </p:txBody>
      </p:sp>
    </p:spTree>
    <p:extLst>
      <p:ext uri="{BB962C8B-B14F-4D97-AF65-F5344CB8AC3E}">
        <p14:creationId xmlns:p14="http://schemas.microsoft.com/office/powerpoint/2010/main" val="206199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6303-D8EC-B64C-9D98-FCF2C1150F31}"/>
              </a:ext>
            </a:extLst>
          </p:cNvPr>
          <p:cNvSpPr>
            <a:spLocks noGrp="1"/>
          </p:cNvSpPr>
          <p:nvPr>
            <p:ph type="title"/>
          </p:nvPr>
        </p:nvSpPr>
        <p:spPr>
          <a:xfrm>
            <a:off x="2409371" y="391881"/>
            <a:ext cx="8911687" cy="725719"/>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D2172584-5336-2D4D-9694-DC5DB63CC2BA}"/>
              </a:ext>
            </a:extLst>
          </p:cNvPr>
          <p:cNvSpPr txBox="1"/>
          <p:nvPr/>
        </p:nvSpPr>
        <p:spPr>
          <a:xfrm>
            <a:off x="2409371" y="1279069"/>
            <a:ext cx="7271658" cy="4304192"/>
          </a:xfrm>
          <a:prstGeom prst="rect">
            <a:avLst/>
          </a:prstGeom>
          <a:noFill/>
        </p:spPr>
        <p:txBody>
          <a:bodyPr wrap="square" rtlCol="0">
            <a:spAutoFit/>
          </a:bodyPr>
          <a:lstStyle/>
          <a:p>
            <a:pPr>
              <a:lnSpc>
                <a:spcPct val="200000"/>
              </a:lnSpc>
            </a:pPr>
            <a:r>
              <a:rPr lang="en-US" sz="2000" b="1" dirty="0">
                <a:latin typeface="Times New Roman" panose="02020603050405020304" pitchFamily="18" charset="0"/>
                <a:cs typeface="Times New Roman" panose="02020603050405020304" pitchFamily="18" charset="0"/>
              </a:rPr>
              <a:t>What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Build a program that will recognize American Sign Language (ASL) </a:t>
            </a:r>
          </a:p>
          <a:p>
            <a:pPr>
              <a:lnSpc>
                <a:spcPct val="200000"/>
              </a:lnSpc>
            </a:pPr>
            <a:r>
              <a:rPr lang="en-US" sz="2000" b="1" dirty="0">
                <a:latin typeface="Times New Roman" panose="02020603050405020304" pitchFamily="18" charset="0"/>
                <a:cs typeface="Times New Roman" panose="02020603050405020304" pitchFamily="18" charset="0"/>
              </a:rPr>
              <a:t>Why </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About 2 million people use ASL</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resources that are taken for granted by users of spoken languages are not available to users of ASL</a:t>
            </a:r>
          </a:p>
        </p:txBody>
      </p:sp>
    </p:spTree>
    <p:extLst>
      <p:ext uri="{BB962C8B-B14F-4D97-AF65-F5344CB8AC3E}">
        <p14:creationId xmlns:p14="http://schemas.microsoft.com/office/powerpoint/2010/main" val="310538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E45F-1D41-FF49-A9F6-E72F58434D5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Method/Approach </a:t>
            </a:r>
          </a:p>
        </p:txBody>
      </p:sp>
      <p:sp>
        <p:nvSpPr>
          <p:cNvPr id="7" name="TextBox 6">
            <a:extLst>
              <a:ext uri="{FF2B5EF4-FFF2-40B4-BE49-F238E27FC236}">
                <a16:creationId xmlns:a16="http://schemas.microsoft.com/office/drawing/2014/main" id="{F5F90F1E-1205-964B-916C-916B14F307DD}"/>
              </a:ext>
            </a:extLst>
          </p:cNvPr>
          <p:cNvSpPr txBox="1"/>
          <p:nvPr/>
        </p:nvSpPr>
        <p:spPr>
          <a:xfrm>
            <a:off x="2592925" y="2549577"/>
            <a:ext cx="5007429" cy="16698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Supervised Learning </a:t>
            </a:r>
          </a:p>
          <a:p>
            <a:pPr marL="742950" lvl="1"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Classification </a:t>
            </a:r>
          </a:p>
          <a:p>
            <a:pPr marL="1200150" lvl="2"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Neural Networks</a:t>
            </a:r>
          </a:p>
        </p:txBody>
      </p:sp>
    </p:spTree>
    <p:extLst>
      <p:ext uri="{BB962C8B-B14F-4D97-AF65-F5344CB8AC3E}">
        <p14:creationId xmlns:p14="http://schemas.microsoft.com/office/powerpoint/2010/main" val="4838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0A50-AEF6-A24F-937C-28696EA72D7F}"/>
              </a:ext>
            </a:extLst>
          </p:cNvPr>
          <p:cNvSpPr>
            <a:spLocks noGrp="1"/>
          </p:cNvSpPr>
          <p:nvPr>
            <p:ph type="title"/>
          </p:nvPr>
        </p:nvSpPr>
        <p:spPr>
          <a:xfrm>
            <a:off x="2236464" y="484625"/>
            <a:ext cx="8911687" cy="1280890"/>
          </a:xfrm>
        </p:spPr>
        <p:txBody>
          <a:bodyPr/>
          <a:lstStyle/>
          <a:p>
            <a:pPr algn="ctr"/>
            <a:r>
              <a:rPr lang="en-US" dirty="0">
                <a:latin typeface="Times New Roman" panose="02020603050405020304" pitchFamily="18" charset="0"/>
                <a:cs typeface="Times New Roman" panose="02020603050405020304" pitchFamily="18" charset="0"/>
              </a:rPr>
              <a:t>CNN LSTM Architecture </a:t>
            </a:r>
          </a:p>
        </p:txBody>
      </p:sp>
      <p:sp>
        <p:nvSpPr>
          <p:cNvPr id="3" name="TextBox 2">
            <a:extLst>
              <a:ext uri="{FF2B5EF4-FFF2-40B4-BE49-F238E27FC236}">
                <a16:creationId xmlns:a16="http://schemas.microsoft.com/office/drawing/2014/main" id="{A716CDD0-79F0-3A45-BB1E-F7F3B73D992E}"/>
              </a:ext>
            </a:extLst>
          </p:cNvPr>
          <p:cNvSpPr txBox="1"/>
          <p:nvPr/>
        </p:nvSpPr>
        <p:spPr>
          <a:xfrm>
            <a:off x="1942158" y="1765515"/>
            <a:ext cx="9205993" cy="430887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Long-term Recurrent Convolutional Network(LRCN)</a:t>
            </a:r>
          </a:p>
          <a:p>
            <a:pPr marL="742950" lvl="1" indent="-285750">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Have spatial structure in their input such as the 2D structure or pixels in an image </a:t>
            </a:r>
          </a:p>
          <a:p>
            <a:pPr marL="742950" lvl="1" indent="-285750">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Have a temporal structure in their input such as the order of images in a video</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81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8E55-DF4C-564C-9752-B48E2D28DC6E}"/>
              </a:ext>
            </a:extLst>
          </p:cNvPr>
          <p:cNvSpPr>
            <a:spLocks noGrp="1"/>
          </p:cNvSpPr>
          <p:nvPr>
            <p:ph type="title"/>
          </p:nvPr>
        </p:nvSpPr>
        <p:spPr>
          <a:xfrm>
            <a:off x="2592925" y="624110"/>
            <a:ext cx="8911687" cy="1001490"/>
          </a:xfrm>
        </p:spPr>
        <p:txBody>
          <a:bodyPr/>
          <a:lstStyle/>
          <a:p>
            <a:pPr algn="ctr"/>
            <a:r>
              <a:rPr lang="en-US" dirty="0">
                <a:latin typeface="Times New Roman" panose="02020603050405020304" pitchFamily="18" charset="0"/>
                <a:cs typeface="Times New Roman" panose="02020603050405020304" pitchFamily="18" charset="0"/>
              </a:rPr>
              <a:t>Model</a:t>
            </a:r>
            <a:r>
              <a:rPr lang="en-US" b="1" dirty="0"/>
              <a:t> </a:t>
            </a:r>
          </a:p>
        </p:txBody>
      </p:sp>
      <p:sp>
        <p:nvSpPr>
          <p:cNvPr id="3" name="Content Placeholder 2">
            <a:extLst>
              <a:ext uri="{FF2B5EF4-FFF2-40B4-BE49-F238E27FC236}">
                <a16:creationId xmlns:a16="http://schemas.microsoft.com/office/drawing/2014/main" id="{2EEF2F1A-0832-E74D-A8E4-18A80784B6AF}"/>
              </a:ext>
            </a:extLst>
          </p:cNvPr>
          <p:cNvSpPr>
            <a:spLocks noGrp="1"/>
          </p:cNvSpPr>
          <p:nvPr>
            <p:ph idx="1"/>
          </p:nvPr>
        </p:nvSpPr>
        <p:spPr>
          <a:xfrm>
            <a:off x="1671146" y="1625600"/>
            <a:ext cx="5423338" cy="4822602"/>
          </a:xfrm>
        </p:spPr>
        <p:txBody>
          <a:bodyPr numCol="1">
            <a:noAutofit/>
          </a:bodyPr>
          <a:lstStyle/>
          <a:p>
            <a:pPr marL="0" indent="0">
              <a:lnSpc>
                <a:spcPct val="170000"/>
              </a:lnSpc>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Input</a:t>
            </a:r>
          </a:p>
          <a:p>
            <a:pPr>
              <a:lnSpc>
                <a:spcPct val="17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2D images</a:t>
            </a:r>
            <a:r>
              <a:rPr lang="en-US" sz="2200" dirty="0">
                <a:solidFill>
                  <a:schemeClr val="tx1"/>
                </a:solidFill>
                <a:latin typeface="Times New Roman" panose="02020603050405020304" pitchFamily="18" charset="0"/>
                <a:cs typeface="Times New Roman" panose="02020603050405020304" pitchFamily="18" charset="0"/>
              </a:rPr>
              <a:t> (360x360x3)</a:t>
            </a:r>
          </a:p>
          <a:p>
            <a:pPr>
              <a:lnSpc>
                <a:spcPct val="170000"/>
              </a:lnSpc>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19,000 (Training)</a:t>
            </a:r>
          </a:p>
          <a:p>
            <a:pPr>
              <a:lnSpc>
                <a:spcPct val="170000"/>
              </a:lnSpc>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4,000 (Test)</a:t>
            </a:r>
          </a:p>
          <a:p>
            <a:pPr marL="0" indent="0">
              <a:lnSpc>
                <a:spcPct val="170000"/>
              </a:lnSpc>
              <a:buNone/>
            </a:pPr>
            <a:r>
              <a:rPr lang="en-US" sz="2200" b="1" dirty="0">
                <a:latin typeface="Times New Roman" panose="02020603050405020304" pitchFamily="18" charset="0"/>
                <a:cs typeface="Times New Roman" panose="02020603050405020304" pitchFamily="18" charset="0"/>
              </a:rPr>
              <a:t>Output</a:t>
            </a:r>
          </a:p>
          <a:p>
            <a:pPr>
              <a:lnSpc>
                <a:spcPct val="17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Number 0-58	</a:t>
            </a:r>
            <a:r>
              <a:rPr lang="en-US" sz="2200" dirty="0">
                <a:solidFill>
                  <a:schemeClr val="tx1"/>
                </a:solidFill>
                <a:latin typeface="Times New Roman" panose="02020603050405020304" pitchFamily="18" charset="0"/>
                <a:cs typeface="Times New Roman" panose="02020603050405020304" pitchFamily="18" charset="0"/>
              </a:rPr>
              <a:t>	</a:t>
            </a:r>
          </a:p>
          <a:p>
            <a:pPr marL="0" indent="0">
              <a:lnSpc>
                <a:spcPct val="170000"/>
              </a:lnSpc>
              <a:buClr>
                <a:schemeClr val="tx1"/>
              </a:buClr>
              <a:buNone/>
            </a:pPr>
            <a:r>
              <a:rPr lang="en-US" sz="22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B93B9F32-481E-E24E-889D-E8A4183A8209}"/>
              </a:ext>
            </a:extLst>
          </p:cNvPr>
          <p:cNvPicPr>
            <a:picLocks noChangeAspect="1"/>
          </p:cNvPicPr>
          <p:nvPr/>
        </p:nvPicPr>
        <p:blipFill>
          <a:blip r:embed="rId2"/>
          <a:stretch>
            <a:fillRect/>
          </a:stretch>
        </p:blipFill>
        <p:spPr>
          <a:xfrm>
            <a:off x="8457218" y="1625600"/>
            <a:ext cx="1441464" cy="4705350"/>
          </a:xfrm>
          <a:prstGeom prst="rect">
            <a:avLst/>
          </a:prstGeom>
        </p:spPr>
      </p:pic>
    </p:spTree>
    <p:extLst>
      <p:ext uri="{BB962C8B-B14F-4D97-AF65-F5344CB8AC3E}">
        <p14:creationId xmlns:p14="http://schemas.microsoft.com/office/powerpoint/2010/main" val="420284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10FF-4C46-814D-97C0-40D97EA61B0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a:t>
            </a:r>
            <a:r>
              <a:rPr lang="en-US" dirty="0"/>
              <a:t> </a:t>
            </a:r>
          </a:p>
        </p:txBody>
      </p:sp>
      <p:sp>
        <p:nvSpPr>
          <p:cNvPr id="3" name="Content Placeholder 2">
            <a:extLst>
              <a:ext uri="{FF2B5EF4-FFF2-40B4-BE49-F238E27FC236}">
                <a16:creationId xmlns:a16="http://schemas.microsoft.com/office/drawing/2014/main" id="{1AAD294B-2166-7148-89F8-0DD4E01870DA}"/>
              </a:ext>
            </a:extLst>
          </p:cNvPr>
          <p:cNvSpPr>
            <a:spLocks noGrp="1"/>
          </p:cNvSpPr>
          <p:nvPr>
            <p:ph idx="1"/>
          </p:nvPr>
        </p:nvSpPr>
        <p:spPr>
          <a:xfrm>
            <a:off x="2589212" y="1264555"/>
            <a:ext cx="8915400" cy="5541364"/>
          </a:xfrm>
        </p:spPr>
        <p:txBody>
          <a:bodyPr>
            <a:noAutofit/>
          </a:bodyPr>
          <a:lstStyle/>
          <a:p>
            <a:pPr marL="0" indent="0">
              <a:lnSpc>
                <a:spcPct val="150000"/>
              </a:lnSpc>
              <a:buNone/>
            </a:pPr>
            <a:r>
              <a:rPr lang="en-US" b="1" dirty="0"/>
              <a:t>CNN</a:t>
            </a:r>
          </a:p>
          <a:p>
            <a:pPr>
              <a:lnSpc>
                <a:spcPct val="150000"/>
              </a:lnSpc>
              <a:buClr>
                <a:schemeClr val="tx1"/>
              </a:buClr>
              <a:buFont typeface="Arial" panose="020B0604020202020204" pitchFamily="34" charset="0"/>
              <a:buChar char="•"/>
            </a:pPr>
            <a:r>
              <a:rPr lang="en-US" sz="1600" dirty="0"/>
              <a:t>Conv2d, filters = 8, activation = sigmoid</a:t>
            </a:r>
          </a:p>
          <a:p>
            <a:pPr>
              <a:lnSpc>
                <a:spcPct val="150000"/>
              </a:lnSpc>
              <a:buClr>
                <a:schemeClr val="tx1"/>
              </a:buClr>
              <a:buFont typeface="Arial" panose="020B0604020202020204" pitchFamily="34" charset="0"/>
              <a:buChar char="•"/>
            </a:pPr>
            <a:r>
              <a:rPr lang="en-US" sz="1600" dirty="0"/>
              <a:t>MaxPooling2D, filter = 2x2, and stride = 2</a:t>
            </a:r>
          </a:p>
          <a:p>
            <a:pPr>
              <a:lnSpc>
                <a:spcPct val="150000"/>
              </a:lnSpc>
              <a:buClr>
                <a:schemeClr val="tx1"/>
              </a:buClr>
              <a:buFont typeface="Arial" panose="020B0604020202020204" pitchFamily="34" charset="0"/>
              <a:buChar char="•"/>
            </a:pPr>
            <a:r>
              <a:rPr lang="en-US" sz="1600" dirty="0"/>
              <a:t>Conv2d, filters = 16, activation = sigmoid</a:t>
            </a:r>
          </a:p>
          <a:p>
            <a:pPr>
              <a:lnSpc>
                <a:spcPct val="150000"/>
              </a:lnSpc>
              <a:buClr>
                <a:schemeClr val="tx1"/>
              </a:buClr>
              <a:buFont typeface="Arial" panose="020B0604020202020204" pitchFamily="34" charset="0"/>
              <a:buChar char="•"/>
            </a:pPr>
            <a:r>
              <a:rPr lang="en-US" sz="1600" dirty="0"/>
              <a:t>MaxPooling2D, filter = 2x2, and stride = 2</a:t>
            </a:r>
          </a:p>
          <a:p>
            <a:pPr marL="0" indent="0">
              <a:lnSpc>
                <a:spcPct val="150000"/>
              </a:lnSpc>
              <a:buClr>
                <a:schemeClr val="tx1"/>
              </a:buClr>
              <a:buNone/>
            </a:pPr>
            <a:r>
              <a:rPr lang="en-US" sz="1600" b="1" dirty="0"/>
              <a:t>LSTM </a:t>
            </a:r>
          </a:p>
          <a:p>
            <a:pPr>
              <a:lnSpc>
                <a:spcPct val="150000"/>
              </a:lnSpc>
              <a:buClr>
                <a:schemeClr val="tx1"/>
              </a:buClr>
              <a:buFont typeface="Arial" panose="020B0604020202020204" pitchFamily="34" charset="0"/>
              <a:buChar char="•"/>
            </a:pPr>
            <a:r>
              <a:rPr lang="en-US" sz="1600" dirty="0"/>
              <a:t>LSTM, dropout = 0.5</a:t>
            </a:r>
          </a:p>
          <a:p>
            <a:pPr marL="0" indent="0">
              <a:lnSpc>
                <a:spcPct val="150000"/>
              </a:lnSpc>
              <a:buClr>
                <a:schemeClr val="tx1"/>
              </a:buClr>
              <a:buNone/>
            </a:pPr>
            <a:r>
              <a:rPr lang="en-US" sz="1600" b="1" dirty="0"/>
              <a:t>Dense</a:t>
            </a:r>
          </a:p>
          <a:p>
            <a:pPr>
              <a:lnSpc>
                <a:spcPct val="150000"/>
              </a:lnSpc>
              <a:buClr>
                <a:schemeClr val="tx1"/>
              </a:buClr>
              <a:buFont typeface="Arial" panose="020B0604020202020204" pitchFamily="34" charset="0"/>
              <a:buChar char="•"/>
            </a:pPr>
            <a:r>
              <a:rPr lang="en-US" sz="1600" dirty="0"/>
              <a:t>Dense, activation = </a:t>
            </a:r>
            <a:r>
              <a:rPr lang="en-US" sz="1600" dirty="0" err="1"/>
              <a:t>softmax</a:t>
            </a:r>
            <a:r>
              <a:rPr lang="en-US" sz="1600" dirty="0"/>
              <a:t>  </a:t>
            </a:r>
          </a:p>
          <a:p>
            <a:pPr marL="0" indent="0">
              <a:lnSpc>
                <a:spcPct val="150000"/>
              </a:lnSpc>
              <a:buClr>
                <a:schemeClr val="tx1"/>
              </a:buClr>
              <a:buNone/>
            </a:pPr>
            <a:r>
              <a:rPr lang="en-US" sz="1600" b="1" dirty="0"/>
              <a:t>Optimizer </a:t>
            </a:r>
          </a:p>
          <a:p>
            <a:pPr>
              <a:lnSpc>
                <a:spcPct val="150000"/>
              </a:lnSpc>
              <a:buClr>
                <a:schemeClr val="tx1"/>
              </a:buClr>
              <a:buFont typeface="Arial" panose="020B0604020202020204" pitchFamily="34" charset="0"/>
              <a:buChar char="•"/>
            </a:pPr>
            <a:r>
              <a:rPr lang="en-US" sz="1600" dirty="0"/>
              <a:t>Adam, learning rate of 0.001</a:t>
            </a:r>
          </a:p>
          <a:p>
            <a:pPr marL="0" indent="0">
              <a:lnSpc>
                <a:spcPct val="150000"/>
              </a:lnSpc>
              <a:buClr>
                <a:schemeClr val="tx1"/>
              </a:buClr>
              <a:buNone/>
            </a:pPr>
            <a:endParaRPr lang="en-US" sz="1600" dirty="0"/>
          </a:p>
        </p:txBody>
      </p:sp>
    </p:spTree>
    <p:extLst>
      <p:ext uri="{BB962C8B-B14F-4D97-AF65-F5344CB8AC3E}">
        <p14:creationId xmlns:p14="http://schemas.microsoft.com/office/powerpoint/2010/main" val="260987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65D763-7067-7A4D-AC42-F6D460037E04}"/>
              </a:ext>
            </a:extLst>
          </p:cNvPr>
          <p:cNvPicPr>
            <a:picLocks noChangeAspect="1"/>
          </p:cNvPicPr>
          <p:nvPr/>
        </p:nvPicPr>
        <p:blipFill>
          <a:blip r:embed="rId2"/>
          <a:stretch>
            <a:fillRect/>
          </a:stretch>
        </p:blipFill>
        <p:spPr>
          <a:xfrm>
            <a:off x="1943100" y="1625600"/>
            <a:ext cx="8305800" cy="3606800"/>
          </a:xfrm>
          <a:prstGeom prst="rect">
            <a:avLst/>
          </a:prstGeom>
        </p:spPr>
      </p:pic>
    </p:spTree>
    <p:extLst>
      <p:ext uri="{BB962C8B-B14F-4D97-AF65-F5344CB8AC3E}">
        <p14:creationId xmlns:p14="http://schemas.microsoft.com/office/powerpoint/2010/main" val="338062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82F1-5AB6-C842-8320-6D69BA0BE22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Prepare Data </a:t>
            </a:r>
          </a:p>
        </p:txBody>
      </p:sp>
      <p:sp>
        <p:nvSpPr>
          <p:cNvPr id="3" name="Content Placeholder 2">
            <a:extLst>
              <a:ext uri="{FF2B5EF4-FFF2-40B4-BE49-F238E27FC236}">
                <a16:creationId xmlns:a16="http://schemas.microsoft.com/office/drawing/2014/main" id="{EB6675E8-4FF5-0C46-949E-B6B25FD7EADF}"/>
              </a:ext>
            </a:extLst>
          </p:cNvPr>
          <p:cNvSpPr>
            <a:spLocks noGrp="1"/>
          </p:cNvSpPr>
          <p:nvPr>
            <p:ph idx="1"/>
          </p:nvPr>
        </p:nvSpPr>
        <p:spPr>
          <a:xfrm>
            <a:off x="2592925" y="2180897"/>
            <a:ext cx="3656605" cy="3777622"/>
          </a:xfrm>
        </p:spPr>
        <p:txBody>
          <a:bodyPr>
            <a:normAutofit/>
          </a:bodyPr>
          <a:lstStyle/>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Split video</a:t>
            </a:r>
          </a:p>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Extract video to images </a:t>
            </a:r>
          </a:p>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Crop images </a:t>
            </a:r>
          </a:p>
          <a:p>
            <a:pPr>
              <a:lnSpc>
                <a:spcPct val="20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40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8357-C2EB-DC48-A7CB-2B1C04BF44F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Split Video </a:t>
            </a:r>
          </a:p>
        </p:txBody>
      </p:sp>
      <p:sp>
        <p:nvSpPr>
          <p:cNvPr id="3" name="Content Placeholder 2">
            <a:extLst>
              <a:ext uri="{FF2B5EF4-FFF2-40B4-BE49-F238E27FC236}">
                <a16:creationId xmlns:a16="http://schemas.microsoft.com/office/drawing/2014/main" id="{81CC2303-92FC-ED4B-A78E-963800DD7213}"/>
              </a:ext>
            </a:extLst>
          </p:cNvPr>
          <p:cNvSpPr>
            <a:spLocks noGrp="1"/>
          </p:cNvSpPr>
          <p:nvPr>
            <p:ph idx="1"/>
          </p:nvPr>
        </p:nvSpPr>
        <p:spPr>
          <a:xfrm>
            <a:off x="2589212" y="1630796"/>
            <a:ext cx="4095367" cy="3777622"/>
          </a:xfrm>
        </p:spPr>
        <p:txBody>
          <a:bodyPr>
            <a:normAutofit/>
          </a:bodyPr>
          <a:lstStyle/>
          <a:p>
            <a:pPr>
              <a:lnSpc>
                <a:spcPct val="200000"/>
              </a:lnSpc>
              <a:buClr>
                <a:schemeClr val="tx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Given in frames </a:t>
            </a:r>
          </a:p>
          <a:p>
            <a:pPr>
              <a:lnSpc>
                <a:spcPct val="200000"/>
              </a:lnSpc>
              <a:buClr>
                <a:schemeClr val="tx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Divide by 60 or 30 </a:t>
            </a:r>
          </a:p>
        </p:txBody>
      </p:sp>
      <p:pic>
        <p:nvPicPr>
          <p:cNvPr id="6" name="Picture 5">
            <a:extLst>
              <a:ext uri="{FF2B5EF4-FFF2-40B4-BE49-F238E27FC236}">
                <a16:creationId xmlns:a16="http://schemas.microsoft.com/office/drawing/2014/main" id="{6E5FD63E-9E19-F340-A182-A1E6C9A4489E}"/>
              </a:ext>
            </a:extLst>
          </p:cNvPr>
          <p:cNvPicPr>
            <a:picLocks noChangeAspect="1"/>
          </p:cNvPicPr>
          <p:nvPr/>
        </p:nvPicPr>
        <p:blipFill>
          <a:blip r:embed="rId2"/>
          <a:stretch>
            <a:fillRect/>
          </a:stretch>
        </p:blipFill>
        <p:spPr>
          <a:xfrm>
            <a:off x="2699571" y="3798904"/>
            <a:ext cx="8432800" cy="2616200"/>
          </a:xfrm>
          <a:prstGeom prst="rect">
            <a:avLst/>
          </a:prstGeom>
        </p:spPr>
      </p:pic>
      <p:sp>
        <p:nvSpPr>
          <p:cNvPr id="8" name="Frame 7">
            <a:extLst>
              <a:ext uri="{FF2B5EF4-FFF2-40B4-BE49-F238E27FC236}">
                <a16:creationId xmlns:a16="http://schemas.microsoft.com/office/drawing/2014/main" id="{3CF2F50F-B339-AF48-85B7-034215D0067C}"/>
              </a:ext>
            </a:extLst>
          </p:cNvPr>
          <p:cNvSpPr/>
          <p:nvPr/>
        </p:nvSpPr>
        <p:spPr>
          <a:xfrm>
            <a:off x="8671034" y="3431344"/>
            <a:ext cx="2833578" cy="3379360"/>
          </a:xfrm>
          <a:prstGeom prst="frame">
            <a:avLst>
              <a:gd name="adj1" fmla="val 3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9912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{E7291EF9-8F48-614F-A4B5-5830D8F80CDA}tf10001069</Template>
  <TotalTime>16787</TotalTime>
  <Words>529</Words>
  <Application>Microsoft Macintosh PowerPoint</Application>
  <PresentationFormat>Widescreen</PresentationFormat>
  <Paragraphs>111</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Recognizing American Sign Language  </vt:lpstr>
      <vt:lpstr>Introduction</vt:lpstr>
      <vt:lpstr>Method/Approach </vt:lpstr>
      <vt:lpstr>CNN LSTM Architecture </vt:lpstr>
      <vt:lpstr>Model </vt:lpstr>
      <vt:lpstr>Model </vt:lpstr>
      <vt:lpstr>PowerPoint Presentation</vt:lpstr>
      <vt:lpstr>Prepare Data </vt:lpstr>
      <vt:lpstr>Split Video </vt:lpstr>
      <vt:lpstr>Extract Video to Images  </vt:lpstr>
      <vt:lpstr>PowerPoint Presentation</vt:lpstr>
      <vt:lpstr>Crop Images  </vt:lpstr>
      <vt:lpstr>PowerPoint Presentation</vt:lpstr>
      <vt:lpstr>Challenges </vt:lpstr>
      <vt:lpstr>Training </vt:lpstr>
      <vt:lpstr>Future</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Weng17, Jason</dc:creator>
  <cp:lastModifiedBy>Weng17, Jason</cp:lastModifiedBy>
  <cp:revision>78</cp:revision>
  <dcterms:created xsi:type="dcterms:W3CDTF">2018-06-11T14:07:29Z</dcterms:created>
  <dcterms:modified xsi:type="dcterms:W3CDTF">2019-02-05T02:31:21Z</dcterms:modified>
</cp:coreProperties>
</file>