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03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C3F7824-398E-4599-84C3-4F8004E07EB0}" type="datetimeFigureOut">
              <a:rPr lang="zh-CN" altLang="en-US" smtClean="0"/>
              <a:t>2015/11/22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5C32C9-99C9-46CB-A581-5D98640730ED}" type="slidenum">
              <a:rPr lang="zh-CN" altLang="en-US" smtClean="0"/>
              <a:t>‹#›</a:t>
            </a:fld>
            <a:endParaRPr lang="zh-CN" altLang="en-US"/>
          </a:p>
        </p:txBody>
      </p:sp>
    </p:spTree>
    <p:extLst>
      <p:ext uri="{BB962C8B-B14F-4D97-AF65-F5344CB8AC3E}">
        <p14:creationId xmlns:p14="http://schemas.microsoft.com/office/powerpoint/2010/main" val="393091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3F7824-398E-4599-84C3-4F8004E07EB0}" type="datetimeFigureOut">
              <a:rPr lang="zh-CN" altLang="en-US" smtClean="0"/>
              <a:t>2015/11/22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5C32C9-99C9-46CB-A581-5D98640730ED}" type="slidenum">
              <a:rPr lang="zh-CN" altLang="en-US" smtClean="0"/>
              <a:t>‹#›</a:t>
            </a:fld>
            <a:endParaRPr lang="zh-CN" altLang="en-US"/>
          </a:p>
        </p:txBody>
      </p:sp>
    </p:spTree>
    <p:extLst>
      <p:ext uri="{BB962C8B-B14F-4D97-AF65-F5344CB8AC3E}">
        <p14:creationId xmlns:p14="http://schemas.microsoft.com/office/powerpoint/2010/main" val="23360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3F7824-398E-4599-84C3-4F8004E07EB0}" type="datetimeFigureOut">
              <a:rPr lang="zh-CN" altLang="en-US" smtClean="0"/>
              <a:t>2015/11/22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5C32C9-99C9-46CB-A581-5D98640730ED}" type="slidenum">
              <a:rPr lang="zh-CN" altLang="en-US" smtClean="0"/>
              <a:t>‹#›</a:t>
            </a:fld>
            <a:endParaRPr lang="zh-CN" altLang="en-US"/>
          </a:p>
        </p:txBody>
      </p:sp>
    </p:spTree>
    <p:extLst>
      <p:ext uri="{BB962C8B-B14F-4D97-AF65-F5344CB8AC3E}">
        <p14:creationId xmlns:p14="http://schemas.microsoft.com/office/powerpoint/2010/main" val="25630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pic>
        <p:nvPicPr>
          <p:cNvPr id="2" name="图片 1" descr="2015-06-03_PerugiaFarmland_ROW7383193166_1920x1080 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
            <a:ext cx="12192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1" y="1"/>
            <a:ext cx="12192000" cy="6856413"/>
          </a:xfrm>
          <a:prstGeom prst="rect">
            <a:avLst/>
          </a:prstGeom>
          <a:solidFill>
            <a:schemeClr val="tx2">
              <a:alpha val="54000"/>
            </a:schemeClr>
          </a:solidFill>
          <a:ln>
            <a:noFill/>
          </a:ln>
        </p:spPr>
        <p:style>
          <a:lnRef idx="1">
            <a:schemeClr val="accent1"/>
          </a:lnRef>
          <a:fillRef idx="3">
            <a:schemeClr val="accent1"/>
          </a:fillRef>
          <a:effectRef idx="2">
            <a:schemeClr val="accent1"/>
          </a:effectRef>
          <a:fontRef idx="minor">
            <a:schemeClr val="lt1"/>
          </a:fontRef>
        </p:style>
        <p:txBody>
          <a:bodyPr lIns="91436" tIns="45719" rIns="91436" bIns="45719" anchor="ctr"/>
          <a:lstStyle/>
          <a:p>
            <a:pPr algn="ctr" defTabSz="609468" eaLnBrk="1" fontAlgn="auto" hangingPunct="1">
              <a:spcBef>
                <a:spcPts val="0"/>
              </a:spcBef>
              <a:spcAft>
                <a:spcPts val="0"/>
              </a:spcAft>
              <a:defRPr/>
            </a:pPr>
            <a:endParaRPr kumimoji="1" lang="zh-CN" altLang="en-US" sz="1800"/>
          </a:p>
        </p:txBody>
      </p:sp>
    </p:spTree>
    <p:extLst>
      <p:ext uri="{BB962C8B-B14F-4D97-AF65-F5344CB8AC3E}">
        <p14:creationId xmlns:p14="http://schemas.microsoft.com/office/powerpoint/2010/main" val="882352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pic>
        <p:nvPicPr>
          <p:cNvPr id="2" name="图片 1" descr="2015-06-03_PerugiaFarmland_ROW7383193166_1920x1080 3.jpg"/>
          <p:cNvPicPr>
            <a:picLocks noChangeAspect="1"/>
          </p:cNvPicPr>
          <p:nvPr userDrawn="1"/>
        </p:nvPicPr>
        <p:blipFill>
          <a:blip r:embed="rId2">
            <a:duotone>
              <a:prstClr val="black"/>
              <a:schemeClr val="accent1">
                <a:tint val="45000"/>
                <a:satMod val="400000"/>
              </a:schemeClr>
            </a:duotone>
            <a:extLst/>
          </a:blip>
          <a:stretch>
            <a:fillRect/>
          </a:stretch>
        </p:blipFill>
        <p:spPr>
          <a:xfrm>
            <a:off x="1" y="2"/>
            <a:ext cx="12192000" cy="6856215"/>
          </a:xfrm>
          <a:prstGeom prst="rect">
            <a:avLst/>
          </a:prstGeom>
        </p:spPr>
      </p:pic>
    </p:spTree>
    <p:extLst>
      <p:ext uri="{BB962C8B-B14F-4D97-AF65-F5344CB8AC3E}">
        <p14:creationId xmlns:p14="http://schemas.microsoft.com/office/powerpoint/2010/main" val="3060711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3F7824-398E-4599-84C3-4F8004E07EB0}" type="datetimeFigureOut">
              <a:rPr lang="zh-CN" altLang="en-US" smtClean="0"/>
              <a:t>2015/11/22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5C32C9-99C9-46CB-A581-5D98640730ED}" type="slidenum">
              <a:rPr lang="zh-CN" altLang="en-US" smtClean="0"/>
              <a:t>‹#›</a:t>
            </a:fld>
            <a:endParaRPr lang="zh-CN" altLang="en-US"/>
          </a:p>
        </p:txBody>
      </p:sp>
    </p:spTree>
    <p:extLst>
      <p:ext uri="{BB962C8B-B14F-4D97-AF65-F5344CB8AC3E}">
        <p14:creationId xmlns:p14="http://schemas.microsoft.com/office/powerpoint/2010/main" val="3120068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C3F7824-398E-4599-84C3-4F8004E07EB0}" type="datetimeFigureOut">
              <a:rPr lang="zh-CN" altLang="en-US" smtClean="0"/>
              <a:t>2015/11/22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5C32C9-99C9-46CB-A581-5D98640730ED}" type="slidenum">
              <a:rPr lang="zh-CN" altLang="en-US" smtClean="0"/>
              <a:t>‹#›</a:t>
            </a:fld>
            <a:endParaRPr lang="zh-CN" altLang="en-US"/>
          </a:p>
        </p:txBody>
      </p:sp>
    </p:spTree>
    <p:extLst>
      <p:ext uri="{BB962C8B-B14F-4D97-AF65-F5344CB8AC3E}">
        <p14:creationId xmlns:p14="http://schemas.microsoft.com/office/powerpoint/2010/main" val="366336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3F7824-398E-4599-84C3-4F8004E07EB0}" type="datetimeFigureOut">
              <a:rPr lang="zh-CN" altLang="en-US" smtClean="0"/>
              <a:t>2015/11/22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5C32C9-99C9-46CB-A581-5D98640730ED}" type="slidenum">
              <a:rPr lang="zh-CN" altLang="en-US" smtClean="0"/>
              <a:t>‹#›</a:t>
            </a:fld>
            <a:endParaRPr lang="zh-CN" altLang="en-US"/>
          </a:p>
        </p:txBody>
      </p:sp>
    </p:spTree>
    <p:extLst>
      <p:ext uri="{BB962C8B-B14F-4D97-AF65-F5344CB8AC3E}">
        <p14:creationId xmlns:p14="http://schemas.microsoft.com/office/powerpoint/2010/main" val="178586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3F7824-398E-4599-84C3-4F8004E07EB0}" type="datetimeFigureOut">
              <a:rPr lang="zh-CN" altLang="en-US" smtClean="0"/>
              <a:t>2015/11/22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5C32C9-99C9-46CB-A581-5D98640730ED}" type="slidenum">
              <a:rPr lang="zh-CN" altLang="en-US" smtClean="0"/>
              <a:t>‹#›</a:t>
            </a:fld>
            <a:endParaRPr lang="zh-CN" altLang="en-US"/>
          </a:p>
        </p:txBody>
      </p:sp>
    </p:spTree>
    <p:extLst>
      <p:ext uri="{BB962C8B-B14F-4D97-AF65-F5344CB8AC3E}">
        <p14:creationId xmlns:p14="http://schemas.microsoft.com/office/powerpoint/2010/main" val="1167233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3F7824-398E-4599-84C3-4F8004E07EB0}" type="datetimeFigureOut">
              <a:rPr lang="zh-CN" altLang="en-US" smtClean="0"/>
              <a:t>2015/11/22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5C32C9-99C9-46CB-A581-5D98640730ED}" type="slidenum">
              <a:rPr lang="zh-CN" altLang="en-US" smtClean="0"/>
              <a:t>‹#›</a:t>
            </a:fld>
            <a:endParaRPr lang="zh-CN" altLang="en-US"/>
          </a:p>
        </p:txBody>
      </p:sp>
    </p:spTree>
    <p:extLst>
      <p:ext uri="{BB962C8B-B14F-4D97-AF65-F5344CB8AC3E}">
        <p14:creationId xmlns:p14="http://schemas.microsoft.com/office/powerpoint/2010/main" val="212372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3F7824-398E-4599-84C3-4F8004E07EB0}" type="datetimeFigureOut">
              <a:rPr lang="zh-CN" altLang="en-US" smtClean="0"/>
              <a:t>2015/11/22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5C32C9-99C9-46CB-A581-5D98640730ED}" type="slidenum">
              <a:rPr lang="zh-CN" altLang="en-US" smtClean="0"/>
              <a:t>‹#›</a:t>
            </a:fld>
            <a:endParaRPr lang="zh-CN" altLang="en-US"/>
          </a:p>
        </p:txBody>
      </p:sp>
    </p:spTree>
    <p:extLst>
      <p:ext uri="{BB962C8B-B14F-4D97-AF65-F5344CB8AC3E}">
        <p14:creationId xmlns:p14="http://schemas.microsoft.com/office/powerpoint/2010/main" val="2208918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3F7824-398E-4599-84C3-4F8004E07EB0}" type="datetimeFigureOut">
              <a:rPr lang="zh-CN" altLang="en-US" smtClean="0"/>
              <a:t>2015/11/22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5C32C9-99C9-46CB-A581-5D98640730ED}" type="slidenum">
              <a:rPr lang="zh-CN" altLang="en-US" smtClean="0"/>
              <a:t>‹#›</a:t>
            </a:fld>
            <a:endParaRPr lang="zh-CN" altLang="en-US"/>
          </a:p>
        </p:txBody>
      </p:sp>
    </p:spTree>
    <p:extLst>
      <p:ext uri="{BB962C8B-B14F-4D97-AF65-F5344CB8AC3E}">
        <p14:creationId xmlns:p14="http://schemas.microsoft.com/office/powerpoint/2010/main" val="4201056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3F7824-398E-4599-84C3-4F8004E07EB0}" type="datetimeFigureOut">
              <a:rPr lang="zh-CN" altLang="en-US" smtClean="0"/>
              <a:t>2015/11/22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5C32C9-99C9-46CB-A581-5D98640730ED}" type="slidenum">
              <a:rPr lang="zh-CN" altLang="en-US" smtClean="0"/>
              <a:t>‹#›</a:t>
            </a:fld>
            <a:endParaRPr lang="zh-CN" altLang="en-US"/>
          </a:p>
        </p:txBody>
      </p:sp>
    </p:spTree>
    <p:extLst>
      <p:ext uri="{BB962C8B-B14F-4D97-AF65-F5344CB8AC3E}">
        <p14:creationId xmlns:p14="http://schemas.microsoft.com/office/powerpoint/2010/main" val="1094736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F7824-398E-4599-84C3-4F8004E07EB0}" type="datetimeFigureOut">
              <a:rPr lang="zh-CN" altLang="en-US" smtClean="0"/>
              <a:t>2015/11/22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C32C9-99C9-46CB-A581-5D98640730ED}" type="slidenum">
              <a:rPr lang="zh-CN" altLang="en-US" smtClean="0"/>
              <a:t>‹#›</a:t>
            </a:fld>
            <a:endParaRPr lang="zh-CN" altLang="en-US"/>
          </a:p>
        </p:txBody>
      </p:sp>
    </p:spTree>
    <p:extLst>
      <p:ext uri="{BB962C8B-B14F-4D97-AF65-F5344CB8AC3E}">
        <p14:creationId xmlns:p14="http://schemas.microsoft.com/office/powerpoint/2010/main" val="3329698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oleObject" Target="../embeddings/oleObject2.bin"/><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378201"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研究背景</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7386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研究方法</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0975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研究结果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4580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问题讨论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8169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论文总结</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4" name="直接连接符 18"/>
          <p:cNvCxnSpPr/>
          <p:nvPr/>
        </p:nvCxnSpPr>
        <p:spPr>
          <a:xfrm>
            <a:off x="335915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30"/>
          <p:cNvCxnSpPr/>
          <p:nvPr/>
        </p:nvCxnSpPr>
        <p:spPr>
          <a:xfrm>
            <a:off x="466090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31"/>
          <p:cNvCxnSpPr/>
          <p:nvPr/>
        </p:nvCxnSpPr>
        <p:spPr>
          <a:xfrm>
            <a:off x="6034088"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32"/>
          <p:cNvCxnSpPr/>
          <p:nvPr/>
        </p:nvCxnSpPr>
        <p:spPr>
          <a:xfrm>
            <a:off x="736282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33"/>
          <p:cNvCxnSpPr/>
          <p:nvPr/>
        </p:nvCxnSpPr>
        <p:spPr>
          <a:xfrm>
            <a:off x="875347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079627" y="166689"/>
            <a:ext cx="1279525"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论文绪论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079626" y="1651000"/>
            <a:ext cx="8464550" cy="647700"/>
          </a:xfrm>
          <a:prstGeom prst="rect">
            <a:avLst/>
          </a:prstGeom>
          <a:noFill/>
          <a:ln>
            <a:solidFill>
              <a:schemeClr val="bg1"/>
            </a:solidFill>
          </a:ln>
        </p:spPr>
        <p:txBody>
          <a:bodyPr lIns="91436" tIns="45719" rIns="91436" bIns="45719">
            <a:spAutoFit/>
          </a:bodyPr>
          <a:lstStyle/>
          <a:p>
            <a:pPr algn="ctr" defTabSz="609468">
              <a:lnSpc>
                <a:spcPct val="90000"/>
              </a:lnSpc>
              <a:defRPr/>
            </a:pPr>
            <a:r>
              <a:rPr lang="zh-CN" altLang="en-US" sz="4000" dirty="0">
                <a:solidFill>
                  <a:schemeClr val="bg1"/>
                </a:solidFill>
                <a:latin typeface="+mj-ea"/>
                <a:ea typeface="+mj-ea"/>
              </a:rPr>
              <a:t>云计算安全：架构、机制与模型评价</a:t>
            </a:r>
            <a:endParaRPr lang="en-US" altLang="zh-CN" sz="4000" b="1" spc="300" dirty="0">
              <a:solidFill>
                <a:schemeClr val="bg1"/>
              </a:solidFill>
              <a:latin typeface="+mj-ea"/>
              <a:ea typeface="+mj-ea"/>
            </a:endParaRPr>
          </a:p>
        </p:txBody>
      </p:sp>
      <p:sp>
        <p:nvSpPr>
          <p:cNvPr id="20" name="矩形 19"/>
          <p:cNvSpPr/>
          <p:nvPr/>
        </p:nvSpPr>
        <p:spPr>
          <a:xfrm>
            <a:off x="1738314" y="4819650"/>
            <a:ext cx="1357313" cy="400050"/>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defTabSz="609468">
              <a:defRPr/>
            </a:pPr>
            <a:r>
              <a:rPr lang="zh-CN" altLang="en-US" sz="1900" b="1" spc="300" dirty="0">
                <a:solidFill>
                  <a:srgbClr val="FFFFFF"/>
                </a:solidFill>
                <a:latin typeface="微软雅黑" panose="020B0503020204020204" pitchFamily="34" charset="-122"/>
              </a:rPr>
              <a:t>答辩人：</a:t>
            </a:r>
            <a:endParaRPr lang="zh-HK" altLang="en-US" sz="1900" b="1" spc="300" dirty="0">
              <a:solidFill>
                <a:srgbClr val="FFFFFF"/>
              </a:solidFill>
              <a:latin typeface="微软雅黑" panose="020B0503020204020204" pitchFamily="34" charset="-122"/>
              <a:ea typeface="微软雅黑" panose="020B0503020204020204" pitchFamily="34" charset="-122"/>
            </a:endParaRPr>
          </a:p>
        </p:txBody>
      </p:sp>
      <p:sp>
        <p:nvSpPr>
          <p:cNvPr id="21" name="矩形 20"/>
          <p:cNvSpPr/>
          <p:nvPr/>
        </p:nvSpPr>
        <p:spPr>
          <a:xfrm>
            <a:off x="1738314" y="5340350"/>
            <a:ext cx="1357313" cy="400050"/>
          </a:xfrm>
          <a:prstGeom prst="rect">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defTabSz="609468">
              <a:defRPr/>
            </a:pPr>
            <a:r>
              <a:rPr lang="zh-CN" altLang="en-US" sz="1900" b="1" spc="300" dirty="0">
                <a:solidFill>
                  <a:srgbClr val="FFFFFF"/>
                </a:solidFill>
                <a:latin typeface="微软雅黑" panose="020B0503020204020204" pitchFamily="34" charset="-122"/>
              </a:rPr>
              <a:t>指导老师：</a:t>
            </a:r>
            <a:endParaRPr lang="zh-HK" altLang="en-US" sz="1900" b="1" spc="300" dirty="0">
              <a:solidFill>
                <a:srgbClr val="FFFFFF"/>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359152" y="4833938"/>
            <a:ext cx="1614487" cy="385762"/>
          </a:xfrm>
          <a:prstGeom prst="rect">
            <a:avLst/>
          </a:prstGeom>
          <a:noFill/>
        </p:spPr>
        <p:txBody>
          <a:bodyPr lIns="91436" tIns="45719" rIns="91436" bIns="45719">
            <a:spAutoFit/>
          </a:bodyPr>
          <a:lstStyle/>
          <a:p>
            <a:pPr defTabSz="609468">
              <a:defRPr/>
            </a:pPr>
            <a:r>
              <a:rPr lang="zh-CN" altLang="en-US" sz="1900" b="1" spc="300" dirty="0">
                <a:solidFill>
                  <a:srgbClr val="FFFFFF"/>
                </a:solidFill>
                <a:latin typeface="微软雅黑" panose="020B0503020204020204" pitchFamily="34" charset="-122"/>
                <a:ea typeface="微软雅黑" panose="020B0503020204020204" pitchFamily="34" charset="-122"/>
              </a:rPr>
              <a:t>靳文科</a:t>
            </a:r>
            <a:endParaRPr lang="zh-HK" altLang="en-US" sz="1900" b="1" spc="300" dirty="0">
              <a:solidFill>
                <a:srgbClr val="FFFFFF"/>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378202" y="5356226"/>
            <a:ext cx="1614487" cy="384175"/>
          </a:xfrm>
          <a:prstGeom prst="rect">
            <a:avLst/>
          </a:prstGeom>
          <a:noFill/>
        </p:spPr>
        <p:txBody>
          <a:bodyPr lIns="91436" tIns="45719" rIns="91436" bIns="45719">
            <a:spAutoFit/>
          </a:bodyPr>
          <a:lstStyle/>
          <a:p>
            <a:pPr defTabSz="609468">
              <a:defRPr/>
            </a:pPr>
            <a:r>
              <a:rPr lang="zh-CN" altLang="en-US" sz="1900" b="1" spc="300" dirty="0">
                <a:solidFill>
                  <a:srgbClr val="FFFFFF"/>
                </a:solidFill>
                <a:latin typeface="微软雅黑" panose="020B0503020204020204" pitchFamily="34" charset="-122"/>
                <a:ea typeface="微软雅黑" panose="020B0503020204020204" pitchFamily="34" charset="-122"/>
              </a:rPr>
              <a:t>高保忠教授</a:t>
            </a:r>
            <a:endParaRPr lang="zh-HK" altLang="en-US" sz="1900" b="1" spc="300" dirty="0">
              <a:solidFill>
                <a:srgbClr val="FFFFFF"/>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1309689" y="3282951"/>
            <a:ext cx="7821613" cy="708025"/>
          </a:xfrm>
          <a:prstGeom prst="rect">
            <a:avLst/>
          </a:prstGeom>
          <a:noFill/>
        </p:spPr>
        <p:txBody>
          <a:bodyPr lIns="91436" tIns="45719" rIns="91436" bIns="45719">
            <a:spAutoFit/>
          </a:bodyPr>
          <a:lstStyle/>
          <a:p>
            <a:pPr defTabSz="609468">
              <a:defRPr/>
            </a:pPr>
            <a:r>
              <a:rPr lang="en-US" altLang="zh-CN" sz="2000" spc="300" dirty="0">
                <a:solidFill>
                  <a:schemeClr val="bg1"/>
                </a:solidFill>
                <a:latin typeface="微软雅黑" panose="020B0503020204020204" pitchFamily="34" charset="-122"/>
                <a:ea typeface="微软雅黑" panose="020B0503020204020204" pitchFamily="34" charset="-122"/>
              </a:rPr>
              <a:t>Cloud Computing</a:t>
            </a:r>
            <a:r>
              <a:rPr lang="zh-CN" altLang="en-US" sz="2000" spc="300" dirty="0">
                <a:solidFill>
                  <a:schemeClr val="bg1"/>
                </a:solidFill>
                <a:latin typeface="微软雅黑" panose="020B0503020204020204" pitchFamily="34" charset="-122"/>
                <a:ea typeface="微软雅黑" panose="020B0503020204020204" pitchFamily="34" charset="-122"/>
              </a:rPr>
              <a:t> </a:t>
            </a:r>
            <a:r>
              <a:rPr lang="en-US" altLang="zh-CN" sz="2000" spc="300" dirty="0">
                <a:solidFill>
                  <a:schemeClr val="bg1"/>
                </a:solidFill>
                <a:latin typeface="微软雅黑" panose="020B0503020204020204" pitchFamily="34" charset="-122"/>
                <a:ea typeface="微软雅黑" panose="020B0503020204020204" pitchFamily="34" charset="-122"/>
              </a:rPr>
              <a:t>Security: Architecture, Mechanism and Modeling</a:t>
            </a:r>
            <a:endParaRPr lang="zh-HK" altLang="en-US" sz="2000" spc="300" dirty="0">
              <a:solidFill>
                <a:schemeClr val="bg1"/>
              </a:solidFill>
              <a:latin typeface="微软雅黑" panose="020B0503020204020204" pitchFamily="34" charset="-122"/>
              <a:ea typeface="微软雅黑" panose="020B0503020204020204" pitchFamily="34" charset="-122"/>
            </a:endParaRPr>
          </a:p>
        </p:txBody>
      </p:sp>
      <p:grpSp>
        <p:nvGrpSpPr>
          <p:cNvPr id="2" name="Group 4"/>
          <p:cNvGrpSpPr>
            <a:grpSpLocks noChangeAspect="1"/>
          </p:cNvGrpSpPr>
          <p:nvPr/>
        </p:nvGrpSpPr>
        <p:grpSpPr bwMode="auto">
          <a:xfrm rot="19764056">
            <a:off x="1132886" y="1046210"/>
            <a:ext cx="1424066" cy="1326299"/>
            <a:chOff x="1164" y="687"/>
            <a:chExt cx="3219" cy="2998"/>
          </a:xfrm>
          <a:solidFill>
            <a:schemeClr val="bg1"/>
          </a:solidFill>
          <a:effectLst>
            <a:outerShdw blurRad="50800" dist="38100" dir="2700000" algn="tl" rotWithShape="0">
              <a:prstClr val="black">
                <a:alpha val="40000"/>
              </a:prstClr>
            </a:outerShdw>
          </a:effectLst>
        </p:grpSpPr>
        <p:sp>
          <p:nvSpPr>
            <p:cNvPr id="26"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extLst>
          </p:spPr>
          <p:txBody>
            <a:bodyPr/>
            <a:lstStyle/>
            <a:p>
              <a:pPr defTabSz="609468">
                <a:defRPr/>
              </a:pPr>
              <a:endParaRPr lang="zh-HK" altLang="en-US"/>
            </a:p>
          </p:txBody>
        </p:sp>
        <p:sp>
          <p:nvSpPr>
            <p:cNvPr id="27"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extLst>
          </p:spPr>
          <p:txBody>
            <a:bodyPr/>
            <a:lstStyle/>
            <a:p>
              <a:pPr defTabSz="609468">
                <a:defRPr/>
              </a:pPr>
              <a:endParaRPr lang="zh-HK" altLang="en-US"/>
            </a:p>
          </p:txBody>
        </p:sp>
      </p:grpSp>
    </p:spTree>
    <p:extLst>
      <p:ext uri="{BB962C8B-B14F-4D97-AF65-F5344CB8AC3E}">
        <p14:creationId xmlns:p14="http://schemas.microsoft.com/office/powerpoint/2010/main" val="585091421"/>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直接连接符 21"/>
          <p:cNvCxnSpPr/>
          <p:nvPr/>
        </p:nvCxnSpPr>
        <p:spPr>
          <a:xfrm>
            <a:off x="3497264" y="2297113"/>
            <a:ext cx="2251075" cy="114935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直接连接符 27"/>
          <p:cNvCxnSpPr/>
          <p:nvPr/>
        </p:nvCxnSpPr>
        <p:spPr>
          <a:xfrm flipH="1" flipV="1">
            <a:off x="6527802" y="4017963"/>
            <a:ext cx="1635125" cy="9906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7386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研究方法</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0975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研究结果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4580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问题讨论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8169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论文总结</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16" name="直接连接符 31"/>
          <p:cNvCxnSpPr/>
          <p:nvPr/>
        </p:nvCxnSpPr>
        <p:spPr>
          <a:xfrm>
            <a:off x="6034088"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32"/>
          <p:cNvCxnSpPr/>
          <p:nvPr/>
        </p:nvCxnSpPr>
        <p:spPr>
          <a:xfrm>
            <a:off x="736282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33"/>
          <p:cNvCxnSpPr/>
          <p:nvPr/>
        </p:nvCxnSpPr>
        <p:spPr>
          <a:xfrm>
            <a:off x="875347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378201" y="166689"/>
            <a:ext cx="1295400" cy="276225"/>
          </a:xfrm>
          <a:prstGeom prst="rect">
            <a:avLst/>
          </a:prstGeom>
          <a:solidFill>
            <a:srgbClr val="FFFFFF"/>
          </a:solidFill>
        </p:spPr>
        <p:txBody>
          <a:bodyPr lIns="91436" tIns="45719" rIns="91436" bIns="45719">
            <a:spAutoFit/>
          </a:bodyPr>
          <a:lstStyle/>
          <a:p>
            <a:pPr algn="ctr" defTabSz="609468">
              <a:defRPr/>
            </a:pPr>
            <a:r>
              <a:rPr lang="zh-CN" altLang="en-US" sz="1200" spc="300" dirty="0">
                <a:solidFill>
                  <a:srgbClr val="1F497D"/>
                </a:solidFill>
                <a:latin typeface="微软雅黑" panose="020B0503020204020204" pitchFamily="34" charset="-122"/>
                <a:ea typeface="微软雅黑" panose="020B0503020204020204" pitchFamily="34" charset="-122"/>
              </a:rPr>
              <a:t>研究背景</a:t>
            </a:r>
            <a:endParaRPr lang="zh-HK" altLang="en-US" sz="1200" spc="300" dirty="0">
              <a:solidFill>
                <a:srgbClr val="1F497D"/>
              </a:solidFill>
              <a:latin typeface="微软雅黑" panose="020B0503020204020204" pitchFamily="34" charset="-122"/>
              <a:ea typeface="微软雅黑" panose="020B0503020204020204" pitchFamily="34" charset="-122"/>
            </a:endParaRPr>
          </a:p>
        </p:txBody>
      </p:sp>
      <p:cxnSp>
        <p:nvCxnSpPr>
          <p:cNvPr id="21" name="直接连接符 18"/>
          <p:cNvCxnSpPr/>
          <p:nvPr/>
        </p:nvCxnSpPr>
        <p:spPr>
          <a:xfrm>
            <a:off x="335915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30"/>
          <p:cNvCxnSpPr/>
          <p:nvPr/>
        </p:nvCxnSpPr>
        <p:spPr>
          <a:xfrm>
            <a:off x="466090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079627" y="166689"/>
            <a:ext cx="1279525"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论文绪论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50" name="椭圆 49"/>
          <p:cNvSpPr/>
          <p:nvPr/>
        </p:nvSpPr>
        <p:spPr>
          <a:xfrm>
            <a:off x="7659689" y="4513264"/>
            <a:ext cx="1381125" cy="1381125"/>
          </a:xfrm>
          <a:prstGeom prst="ellipse">
            <a:avLst/>
          </a:prstGeom>
          <a:solidFill>
            <a:schemeClr val="accent1"/>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r>
              <a:rPr lang="zh-CN" altLang="en-US" dirty="0"/>
              <a:t>云计算安全服务框架</a:t>
            </a:r>
            <a:endParaRPr lang="en-US" altLang="zh-CN" dirty="0"/>
          </a:p>
          <a:p>
            <a:pPr algn="ctr" defTabSz="609468">
              <a:defRPr/>
            </a:pPr>
            <a:endParaRPr lang="zh-HK" altLang="en-US" b="1" spc="300" dirty="0">
              <a:ea typeface="微软雅黑" panose="020B0503020204020204" pitchFamily="34" charset="-122"/>
            </a:endParaRPr>
          </a:p>
        </p:txBody>
      </p:sp>
      <p:sp>
        <p:nvSpPr>
          <p:cNvPr id="52" name="椭圆 51"/>
          <p:cNvSpPr/>
          <p:nvPr/>
        </p:nvSpPr>
        <p:spPr>
          <a:xfrm>
            <a:off x="2576514" y="1490664"/>
            <a:ext cx="1382713" cy="1381125"/>
          </a:xfrm>
          <a:prstGeom prst="ellipse">
            <a:avLst/>
          </a:prstGeom>
          <a:solidFill>
            <a:schemeClr val="accent1"/>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r>
              <a:rPr lang="zh-CN" altLang="en-US" dirty="0"/>
              <a:t>云</a:t>
            </a:r>
            <a:r>
              <a:rPr lang="zh-CN" altLang="en-US" dirty="0"/>
              <a:t>计算服务模式</a:t>
            </a:r>
            <a:endParaRPr lang="zh-HK" altLang="en-US" b="1" spc="300" dirty="0">
              <a:ea typeface="微软雅黑" panose="020B0503020204020204" pitchFamily="34" charset="-122"/>
            </a:endParaRPr>
          </a:p>
        </p:txBody>
      </p:sp>
      <p:cxnSp>
        <p:nvCxnSpPr>
          <p:cNvPr id="54" name="直接连接符 23"/>
          <p:cNvCxnSpPr/>
          <p:nvPr/>
        </p:nvCxnSpPr>
        <p:spPr>
          <a:xfrm flipV="1">
            <a:off x="4876802" y="4092575"/>
            <a:ext cx="1006475" cy="6096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直接连接符 29"/>
          <p:cNvCxnSpPr/>
          <p:nvPr/>
        </p:nvCxnSpPr>
        <p:spPr>
          <a:xfrm flipH="1">
            <a:off x="6804026" y="2411413"/>
            <a:ext cx="1358900" cy="76835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5395913" y="2687639"/>
            <a:ext cx="2014538" cy="2014537"/>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r>
              <a:rPr lang="zh-CN" altLang="en-US" sz="2800" dirty="0"/>
              <a:t>云</a:t>
            </a:r>
            <a:r>
              <a:rPr lang="zh-CN" altLang="en-US" sz="2800" dirty="0"/>
              <a:t>计算</a:t>
            </a:r>
            <a:endParaRPr lang="zh-HK" altLang="en-US" sz="2800" b="1" spc="300" dirty="0">
              <a:ea typeface="微软雅黑" panose="020B0503020204020204" pitchFamily="34" charset="-122"/>
            </a:endParaRPr>
          </a:p>
        </p:txBody>
      </p:sp>
      <p:sp>
        <p:nvSpPr>
          <p:cNvPr id="49" name="椭圆 48"/>
          <p:cNvSpPr/>
          <p:nvPr/>
        </p:nvSpPr>
        <p:spPr>
          <a:xfrm>
            <a:off x="7861302" y="1573214"/>
            <a:ext cx="1381125" cy="1335087"/>
          </a:xfrm>
          <a:prstGeom prst="ellipse">
            <a:avLst/>
          </a:prstGeom>
          <a:solidFill>
            <a:schemeClr val="accent1"/>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r>
              <a:rPr lang="zh-CN" altLang="en-US"/>
              <a:t>云计算安全概述</a:t>
            </a:r>
            <a:endParaRPr lang="zh-HK" altLang="en-US" b="1" spc="300" dirty="0">
              <a:ea typeface="微软雅黑" panose="020B0503020204020204" pitchFamily="34" charset="-122"/>
            </a:endParaRPr>
          </a:p>
        </p:txBody>
      </p:sp>
      <p:sp>
        <p:nvSpPr>
          <p:cNvPr id="51" name="椭圆 50"/>
          <p:cNvSpPr/>
          <p:nvPr/>
        </p:nvSpPr>
        <p:spPr>
          <a:xfrm>
            <a:off x="3756027" y="4267201"/>
            <a:ext cx="1381125" cy="1381125"/>
          </a:xfrm>
          <a:prstGeom prst="ellipse">
            <a:avLst/>
          </a:prstGeom>
          <a:solidFill>
            <a:schemeClr val="accent1"/>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r>
              <a:rPr lang="zh-CN" altLang="en-US" dirty="0"/>
              <a:t>云计算安全挑战</a:t>
            </a:r>
            <a:endParaRPr lang="en-US" altLang="zh-CN" dirty="0"/>
          </a:p>
          <a:p>
            <a:pPr algn="ctr" defTabSz="609468">
              <a:defRPr/>
            </a:pPr>
            <a:endParaRPr lang="zh-HK" altLang="en-US" b="1" spc="300" dirty="0">
              <a:ea typeface="微软雅黑" panose="020B0503020204020204" pitchFamily="34" charset="-122"/>
            </a:endParaRPr>
          </a:p>
        </p:txBody>
      </p:sp>
    </p:spTree>
    <p:extLst>
      <p:ext uri="{BB962C8B-B14F-4D97-AF65-F5344CB8AC3E}">
        <p14:creationId xmlns:p14="http://schemas.microsoft.com/office/powerpoint/2010/main" val="277508324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78201"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研究背景</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738688" y="166689"/>
            <a:ext cx="1295400" cy="276225"/>
          </a:xfrm>
          <a:prstGeom prst="rect">
            <a:avLst/>
          </a:prstGeom>
          <a:solidFill>
            <a:srgbClr val="FFFFFF"/>
          </a:solidFill>
        </p:spPr>
        <p:txBody>
          <a:bodyPr lIns="91436" tIns="45719" rIns="91436" bIns="45719">
            <a:spAutoFit/>
          </a:bodyPr>
          <a:lstStyle/>
          <a:p>
            <a:pPr algn="ctr" defTabSz="609468">
              <a:defRPr/>
            </a:pPr>
            <a:r>
              <a:rPr lang="zh-CN" altLang="en-US" sz="1200" spc="300" dirty="0">
                <a:solidFill>
                  <a:schemeClr val="tx2"/>
                </a:solidFill>
                <a:latin typeface="微软雅黑" panose="020B0503020204020204" pitchFamily="34" charset="-122"/>
                <a:ea typeface="微软雅黑" panose="020B0503020204020204" pitchFamily="34" charset="-122"/>
              </a:rPr>
              <a:t>研究方法</a:t>
            </a:r>
            <a:endParaRPr lang="zh-HK" altLang="en-US" sz="1200" spc="300" dirty="0">
              <a:solidFill>
                <a:schemeClr val="tx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0975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研究结果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4580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问题讨论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8169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论文总结</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18"/>
          <p:cNvCxnSpPr/>
          <p:nvPr/>
        </p:nvCxnSpPr>
        <p:spPr>
          <a:xfrm>
            <a:off x="335915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30"/>
          <p:cNvCxnSpPr/>
          <p:nvPr/>
        </p:nvCxnSpPr>
        <p:spPr>
          <a:xfrm>
            <a:off x="466090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31"/>
          <p:cNvCxnSpPr/>
          <p:nvPr/>
        </p:nvCxnSpPr>
        <p:spPr>
          <a:xfrm>
            <a:off x="6034088"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32"/>
          <p:cNvCxnSpPr/>
          <p:nvPr/>
        </p:nvCxnSpPr>
        <p:spPr>
          <a:xfrm>
            <a:off x="736282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33"/>
          <p:cNvCxnSpPr/>
          <p:nvPr/>
        </p:nvCxnSpPr>
        <p:spPr>
          <a:xfrm>
            <a:off x="875347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079627" y="166689"/>
            <a:ext cx="1279525"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论文绪论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594101" y="3159125"/>
            <a:ext cx="5008562" cy="1220788"/>
          </a:xfrm>
          <a:prstGeom prst="rect">
            <a:avLst/>
          </a:prstGeom>
          <a:noFill/>
          <a:ln>
            <a:solidFill>
              <a:schemeClr val="bg1"/>
            </a:solidFill>
          </a:ln>
        </p:spPr>
        <p:txBody>
          <a:bodyPr lIns="91436" tIns="45719" rIns="91436" bIns="45719">
            <a:spAutoFit/>
          </a:bodyPr>
          <a:lstStyle/>
          <a:p>
            <a:pPr algn="ctr" defTabSz="609468">
              <a:lnSpc>
                <a:spcPct val="90000"/>
              </a:lnSpc>
              <a:defRPr/>
            </a:pPr>
            <a:r>
              <a:rPr lang="zh-CN" altLang="en-US" sz="8000" b="1" spc="300" dirty="0">
                <a:solidFill>
                  <a:schemeClr val="bg1"/>
                </a:solidFill>
                <a:latin typeface="微软雅黑" panose="020B0503020204020204" pitchFamily="34" charset="-122"/>
                <a:ea typeface="微软雅黑" panose="020B0503020204020204" pitchFamily="34" charset="-122"/>
              </a:rPr>
              <a:t>研究方法</a:t>
            </a:r>
            <a:endParaRPr lang="en-US" altLang="zh-CN" sz="8000" b="1" spc="300" dirty="0">
              <a:solidFill>
                <a:schemeClr val="bg1"/>
              </a:solidFill>
              <a:latin typeface="微软雅黑" panose="020B0503020204020204" pitchFamily="34" charset="-122"/>
              <a:ea typeface="微软雅黑" panose="020B0503020204020204" pitchFamily="34" charset="-122"/>
            </a:endParaRPr>
          </a:p>
        </p:txBody>
      </p:sp>
      <p:grpSp>
        <p:nvGrpSpPr>
          <p:cNvPr id="2" name="Group 4"/>
          <p:cNvGrpSpPr>
            <a:grpSpLocks noChangeAspect="1"/>
          </p:cNvGrpSpPr>
          <p:nvPr/>
        </p:nvGrpSpPr>
        <p:grpSpPr bwMode="auto">
          <a:xfrm rot="19764056">
            <a:off x="2960459" y="2495740"/>
            <a:ext cx="1424066" cy="1326299"/>
            <a:chOff x="1164" y="687"/>
            <a:chExt cx="3219" cy="2998"/>
          </a:xfrm>
          <a:solidFill>
            <a:schemeClr val="bg1"/>
          </a:solidFill>
          <a:effectLst>
            <a:outerShdw blurRad="50800" dist="38100" dir="2700000" algn="tl" rotWithShape="0">
              <a:prstClr val="black">
                <a:alpha val="40000"/>
              </a:prstClr>
            </a:outerShdw>
          </a:effectLst>
        </p:grpSpPr>
        <p:sp>
          <p:nvSpPr>
            <p:cNvPr id="17"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extLst>
          </p:spPr>
          <p:txBody>
            <a:bodyPr/>
            <a:lstStyle/>
            <a:p>
              <a:pPr defTabSz="609468">
                <a:defRPr/>
              </a:pPr>
              <a:endParaRPr lang="zh-HK" altLang="en-US"/>
            </a:p>
          </p:txBody>
        </p:sp>
        <p:sp>
          <p:nvSpPr>
            <p:cNvPr id="18"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extLst>
          </p:spPr>
          <p:txBody>
            <a:bodyPr/>
            <a:lstStyle/>
            <a:p>
              <a:pPr defTabSz="609468">
                <a:defRPr/>
              </a:pPr>
              <a:endParaRPr lang="zh-HK" altLang="en-US"/>
            </a:p>
          </p:txBody>
        </p:sp>
      </p:grpSp>
    </p:spTree>
    <p:extLst>
      <p:ext uri="{BB962C8B-B14F-4D97-AF65-F5344CB8AC3E}">
        <p14:creationId xmlns:p14="http://schemas.microsoft.com/office/powerpoint/2010/main" val="3728305786"/>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0975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研究结果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4580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问题讨论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8169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论文总结</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17" name="直接连接符 32"/>
          <p:cNvCxnSpPr/>
          <p:nvPr/>
        </p:nvCxnSpPr>
        <p:spPr>
          <a:xfrm>
            <a:off x="736282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33"/>
          <p:cNvCxnSpPr/>
          <p:nvPr/>
        </p:nvCxnSpPr>
        <p:spPr>
          <a:xfrm>
            <a:off x="875347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2" name="组合 77"/>
          <p:cNvGrpSpPr/>
          <p:nvPr/>
        </p:nvGrpSpPr>
        <p:grpSpPr>
          <a:xfrm>
            <a:off x="6502919" y="2027140"/>
            <a:ext cx="1000370" cy="690765"/>
            <a:chOff x="5174606" y="2435101"/>
            <a:chExt cx="1000370" cy="690765"/>
          </a:xfrm>
          <a:solidFill>
            <a:srgbClr val="FFFFFF"/>
          </a:solidFill>
        </p:grpSpPr>
        <p:sp>
          <p:nvSpPr>
            <p:cNvPr id="25" name="Freeform 6"/>
            <p:cNvSpPr>
              <a:spLocks/>
            </p:cNvSpPr>
            <p:nvPr/>
          </p:nvSpPr>
          <p:spPr bwMode="auto">
            <a:xfrm>
              <a:off x="5221047" y="2435101"/>
              <a:ext cx="915744" cy="405584"/>
            </a:xfrm>
            <a:custGeom>
              <a:avLst/>
              <a:gdLst>
                <a:gd name="T0" fmla="*/ 1125 w 1125"/>
                <a:gd name="T1" fmla="*/ 2 h 498"/>
                <a:gd name="T2" fmla="*/ 1111 w 1125"/>
                <a:gd name="T3" fmla="*/ 19 h 498"/>
                <a:gd name="T4" fmla="*/ 588 w 1125"/>
                <a:gd name="T5" fmla="*/ 486 h 498"/>
                <a:gd name="T6" fmla="*/ 550 w 1125"/>
                <a:gd name="T7" fmla="*/ 484 h 498"/>
                <a:gd name="T8" fmla="*/ 82 w 1125"/>
                <a:gd name="T9" fmla="*/ 83 h 498"/>
                <a:gd name="T10" fmla="*/ 9 w 1125"/>
                <a:gd name="T11" fmla="*/ 20 h 498"/>
                <a:gd name="T12" fmla="*/ 0 w 1125"/>
                <a:gd name="T13" fmla="*/ 6 h 498"/>
                <a:gd name="T14" fmla="*/ 17 w 1125"/>
                <a:gd name="T15" fmla="*/ 0 h 498"/>
                <a:gd name="T16" fmla="*/ 572 w 1125"/>
                <a:gd name="T17" fmla="*/ 0 h 498"/>
                <a:gd name="T18" fmla="*/ 1081 w 1125"/>
                <a:gd name="T19" fmla="*/ 0 h 498"/>
                <a:gd name="T20" fmla="*/ 1125 w 1125"/>
                <a:gd name="T21" fmla="*/ 2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5" h="498">
                  <a:moveTo>
                    <a:pt x="1125" y="2"/>
                  </a:moveTo>
                  <a:cubicBezTo>
                    <a:pt x="1119" y="10"/>
                    <a:pt x="1116" y="15"/>
                    <a:pt x="1111" y="19"/>
                  </a:cubicBezTo>
                  <a:cubicBezTo>
                    <a:pt x="937" y="175"/>
                    <a:pt x="762" y="330"/>
                    <a:pt x="588" y="486"/>
                  </a:cubicBezTo>
                  <a:cubicBezTo>
                    <a:pt x="574" y="498"/>
                    <a:pt x="566" y="497"/>
                    <a:pt x="550" y="484"/>
                  </a:cubicBezTo>
                  <a:cubicBezTo>
                    <a:pt x="394" y="350"/>
                    <a:pt x="238" y="217"/>
                    <a:pt x="82" y="83"/>
                  </a:cubicBezTo>
                  <a:cubicBezTo>
                    <a:pt x="58" y="62"/>
                    <a:pt x="33" y="42"/>
                    <a:pt x="9" y="20"/>
                  </a:cubicBezTo>
                  <a:cubicBezTo>
                    <a:pt x="5" y="17"/>
                    <a:pt x="3" y="11"/>
                    <a:pt x="0" y="6"/>
                  </a:cubicBezTo>
                  <a:cubicBezTo>
                    <a:pt x="6" y="4"/>
                    <a:pt x="11" y="0"/>
                    <a:pt x="17" y="0"/>
                  </a:cubicBezTo>
                  <a:cubicBezTo>
                    <a:pt x="202" y="0"/>
                    <a:pt x="387" y="0"/>
                    <a:pt x="572" y="0"/>
                  </a:cubicBezTo>
                  <a:cubicBezTo>
                    <a:pt x="742" y="0"/>
                    <a:pt x="912" y="0"/>
                    <a:pt x="1081" y="0"/>
                  </a:cubicBezTo>
                  <a:cubicBezTo>
                    <a:pt x="1095" y="0"/>
                    <a:pt x="1108" y="1"/>
                    <a:pt x="1125" y="2"/>
                  </a:cubicBezTo>
                  <a:close/>
                </a:path>
              </a:pathLst>
            </a:custGeom>
            <a:grpFill/>
            <a:ln>
              <a:noFill/>
            </a:ln>
            <a:extLst>
              <a:ext uri="{91240B29-F687-4f45-9708-019B960494DF}"/>
            </a:extLst>
          </p:spPr>
          <p:txBody>
            <a:bodyPr/>
            <a:lstStyle/>
            <a:p>
              <a:pPr defTabSz="609468">
                <a:defRPr/>
              </a:pPr>
              <a:endParaRPr lang="zh-HK" altLang="en-US">
                <a:ea typeface="微软雅黑" panose="020B0503020204020204" pitchFamily="34" charset="-122"/>
              </a:endParaRPr>
            </a:p>
          </p:txBody>
        </p:sp>
        <p:sp>
          <p:nvSpPr>
            <p:cNvPr id="26" name="Freeform 7"/>
            <p:cNvSpPr>
              <a:spLocks/>
            </p:cNvSpPr>
            <p:nvPr/>
          </p:nvSpPr>
          <p:spPr bwMode="auto">
            <a:xfrm>
              <a:off x="5216231" y="2790460"/>
              <a:ext cx="919873" cy="335406"/>
            </a:xfrm>
            <a:custGeom>
              <a:avLst/>
              <a:gdLst>
                <a:gd name="T0" fmla="*/ 730 w 1130"/>
                <a:gd name="T1" fmla="*/ 8 h 412"/>
                <a:gd name="T2" fmla="*/ 1130 w 1130"/>
                <a:gd name="T3" fmla="*/ 405 h 412"/>
                <a:gd name="T4" fmla="*/ 0 w 1130"/>
                <a:gd name="T5" fmla="*/ 406 h 412"/>
                <a:gd name="T6" fmla="*/ 409 w 1130"/>
                <a:gd name="T7" fmla="*/ 0 h 412"/>
                <a:gd name="T8" fmla="*/ 528 w 1130"/>
                <a:gd name="T9" fmla="*/ 102 h 412"/>
                <a:gd name="T10" fmla="*/ 558 w 1130"/>
                <a:gd name="T11" fmla="*/ 127 h 412"/>
                <a:gd name="T12" fmla="*/ 597 w 1130"/>
                <a:gd name="T13" fmla="*/ 127 h 412"/>
                <a:gd name="T14" fmla="*/ 730 w 1130"/>
                <a:gd name="T15" fmla="*/ 8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0" h="412">
                  <a:moveTo>
                    <a:pt x="730" y="8"/>
                  </a:moveTo>
                  <a:cubicBezTo>
                    <a:pt x="865" y="141"/>
                    <a:pt x="997" y="273"/>
                    <a:pt x="1130" y="405"/>
                  </a:cubicBezTo>
                  <a:cubicBezTo>
                    <a:pt x="1116" y="411"/>
                    <a:pt x="19" y="412"/>
                    <a:pt x="0" y="406"/>
                  </a:cubicBezTo>
                  <a:cubicBezTo>
                    <a:pt x="136" y="271"/>
                    <a:pt x="272" y="136"/>
                    <a:pt x="409" y="0"/>
                  </a:cubicBezTo>
                  <a:cubicBezTo>
                    <a:pt x="446" y="32"/>
                    <a:pt x="487" y="67"/>
                    <a:pt x="528" y="102"/>
                  </a:cubicBezTo>
                  <a:cubicBezTo>
                    <a:pt x="538" y="110"/>
                    <a:pt x="548" y="119"/>
                    <a:pt x="558" y="127"/>
                  </a:cubicBezTo>
                  <a:cubicBezTo>
                    <a:pt x="574" y="140"/>
                    <a:pt x="582" y="140"/>
                    <a:pt x="597" y="127"/>
                  </a:cubicBezTo>
                  <a:cubicBezTo>
                    <a:pt x="642" y="86"/>
                    <a:pt x="687" y="46"/>
                    <a:pt x="730" y="8"/>
                  </a:cubicBezTo>
                  <a:close/>
                </a:path>
              </a:pathLst>
            </a:custGeom>
            <a:grpFill/>
            <a:ln>
              <a:noFill/>
            </a:ln>
            <a:extLst>
              <a:ext uri="{91240B29-F687-4f45-9708-019B960494DF}"/>
            </a:extLst>
          </p:spPr>
          <p:txBody>
            <a:bodyPr/>
            <a:lstStyle/>
            <a:p>
              <a:pPr defTabSz="609468">
                <a:defRPr/>
              </a:pPr>
              <a:endParaRPr lang="zh-HK" altLang="en-US">
                <a:ea typeface="微软雅黑" panose="020B0503020204020204" pitchFamily="34" charset="-122"/>
              </a:endParaRPr>
            </a:p>
          </p:txBody>
        </p:sp>
        <p:sp>
          <p:nvSpPr>
            <p:cNvPr id="27" name="Freeform 8"/>
            <p:cNvSpPr>
              <a:spLocks/>
            </p:cNvSpPr>
            <p:nvPr/>
          </p:nvSpPr>
          <p:spPr bwMode="auto">
            <a:xfrm>
              <a:off x="5174606" y="2473630"/>
              <a:ext cx="334718" cy="609923"/>
            </a:xfrm>
            <a:custGeom>
              <a:avLst/>
              <a:gdLst>
                <a:gd name="T0" fmla="*/ 6 w 411"/>
                <a:gd name="T1" fmla="*/ 749 h 749"/>
                <a:gd name="T2" fmla="*/ 7 w 411"/>
                <a:gd name="T3" fmla="*/ 0 h 749"/>
                <a:gd name="T4" fmla="*/ 411 w 411"/>
                <a:gd name="T5" fmla="*/ 347 h 749"/>
                <a:gd name="T6" fmla="*/ 6 w 411"/>
                <a:gd name="T7" fmla="*/ 749 h 749"/>
              </a:gdLst>
              <a:ahLst/>
              <a:cxnLst>
                <a:cxn ang="0">
                  <a:pos x="T0" y="T1"/>
                </a:cxn>
                <a:cxn ang="0">
                  <a:pos x="T2" y="T3"/>
                </a:cxn>
                <a:cxn ang="0">
                  <a:pos x="T4" y="T5"/>
                </a:cxn>
                <a:cxn ang="0">
                  <a:pos x="T6" y="T7"/>
                </a:cxn>
              </a:cxnLst>
              <a:rect l="0" t="0" r="r" b="b"/>
              <a:pathLst>
                <a:path w="411" h="749">
                  <a:moveTo>
                    <a:pt x="6" y="749"/>
                  </a:moveTo>
                  <a:cubicBezTo>
                    <a:pt x="0" y="736"/>
                    <a:pt x="0" y="20"/>
                    <a:pt x="7" y="0"/>
                  </a:cubicBezTo>
                  <a:cubicBezTo>
                    <a:pt x="142" y="116"/>
                    <a:pt x="276" y="231"/>
                    <a:pt x="411" y="347"/>
                  </a:cubicBezTo>
                  <a:cubicBezTo>
                    <a:pt x="275" y="481"/>
                    <a:pt x="140" y="615"/>
                    <a:pt x="6" y="749"/>
                  </a:cubicBezTo>
                  <a:close/>
                </a:path>
              </a:pathLst>
            </a:custGeom>
            <a:grpFill/>
            <a:ln>
              <a:noFill/>
            </a:ln>
            <a:extLst>
              <a:ext uri="{91240B29-F687-4f45-9708-019B960494DF}"/>
            </a:extLst>
          </p:spPr>
          <p:txBody>
            <a:bodyPr/>
            <a:lstStyle/>
            <a:p>
              <a:pPr defTabSz="609468">
                <a:defRPr/>
              </a:pPr>
              <a:endParaRPr lang="zh-HK" altLang="en-US">
                <a:ea typeface="微软雅黑" panose="020B0503020204020204" pitchFamily="34" charset="-122"/>
              </a:endParaRPr>
            </a:p>
          </p:txBody>
        </p:sp>
        <p:sp>
          <p:nvSpPr>
            <p:cNvPr id="28" name="Freeform 9"/>
            <p:cNvSpPr>
              <a:spLocks/>
            </p:cNvSpPr>
            <p:nvPr/>
          </p:nvSpPr>
          <p:spPr bwMode="auto">
            <a:xfrm>
              <a:off x="5849546" y="2474318"/>
              <a:ext cx="325430" cy="609235"/>
            </a:xfrm>
            <a:custGeom>
              <a:avLst/>
              <a:gdLst>
                <a:gd name="T0" fmla="*/ 0 w 400"/>
                <a:gd name="T1" fmla="*/ 353 h 748"/>
                <a:gd name="T2" fmla="*/ 397 w 400"/>
                <a:gd name="T3" fmla="*/ 0 h 748"/>
                <a:gd name="T4" fmla="*/ 400 w 400"/>
                <a:gd name="T5" fmla="*/ 22 h 748"/>
                <a:gd name="T6" fmla="*/ 400 w 400"/>
                <a:gd name="T7" fmla="*/ 728 h 748"/>
                <a:gd name="T8" fmla="*/ 397 w 400"/>
                <a:gd name="T9" fmla="*/ 748 h 748"/>
                <a:gd name="T10" fmla="*/ 0 w 400"/>
                <a:gd name="T11" fmla="*/ 353 h 748"/>
              </a:gdLst>
              <a:ahLst/>
              <a:cxnLst>
                <a:cxn ang="0">
                  <a:pos x="T0" y="T1"/>
                </a:cxn>
                <a:cxn ang="0">
                  <a:pos x="T2" y="T3"/>
                </a:cxn>
                <a:cxn ang="0">
                  <a:pos x="T4" y="T5"/>
                </a:cxn>
                <a:cxn ang="0">
                  <a:pos x="T6" y="T7"/>
                </a:cxn>
                <a:cxn ang="0">
                  <a:pos x="T8" y="T9"/>
                </a:cxn>
                <a:cxn ang="0">
                  <a:pos x="T10" y="T11"/>
                </a:cxn>
              </a:cxnLst>
              <a:rect l="0" t="0" r="r" b="b"/>
              <a:pathLst>
                <a:path w="400" h="748">
                  <a:moveTo>
                    <a:pt x="0" y="353"/>
                  </a:moveTo>
                  <a:cubicBezTo>
                    <a:pt x="132" y="236"/>
                    <a:pt x="263" y="119"/>
                    <a:pt x="397" y="0"/>
                  </a:cubicBezTo>
                  <a:cubicBezTo>
                    <a:pt x="398" y="9"/>
                    <a:pt x="400" y="15"/>
                    <a:pt x="400" y="22"/>
                  </a:cubicBezTo>
                  <a:cubicBezTo>
                    <a:pt x="400" y="257"/>
                    <a:pt x="400" y="492"/>
                    <a:pt x="400" y="728"/>
                  </a:cubicBezTo>
                  <a:cubicBezTo>
                    <a:pt x="400" y="735"/>
                    <a:pt x="398" y="742"/>
                    <a:pt x="397" y="748"/>
                  </a:cubicBezTo>
                  <a:cubicBezTo>
                    <a:pt x="265" y="617"/>
                    <a:pt x="133" y="486"/>
                    <a:pt x="0" y="353"/>
                  </a:cubicBezTo>
                  <a:close/>
                </a:path>
              </a:pathLst>
            </a:custGeom>
            <a:grpFill/>
            <a:ln>
              <a:noFill/>
            </a:ln>
            <a:extLst>
              <a:ext uri="{91240B29-F687-4f45-9708-019B960494DF}"/>
            </a:extLst>
          </p:spPr>
          <p:txBody>
            <a:bodyPr/>
            <a:lstStyle/>
            <a:p>
              <a:pPr defTabSz="609468">
                <a:defRPr/>
              </a:pPr>
              <a:endParaRPr lang="zh-HK" altLang="en-US">
                <a:ea typeface="微软雅黑" panose="020B0503020204020204" pitchFamily="34" charset="-122"/>
              </a:endParaRPr>
            </a:p>
          </p:txBody>
        </p:sp>
      </p:grpSp>
      <p:grpSp>
        <p:nvGrpSpPr>
          <p:cNvPr id="3" name="组合 75"/>
          <p:cNvGrpSpPr/>
          <p:nvPr/>
        </p:nvGrpSpPr>
        <p:grpSpPr>
          <a:xfrm>
            <a:off x="2210918" y="1894715"/>
            <a:ext cx="1093895" cy="955612"/>
            <a:chOff x="882603" y="2302677"/>
            <a:chExt cx="1093895" cy="955612"/>
          </a:xfrm>
          <a:solidFill>
            <a:srgbClr val="FFFFFF"/>
          </a:solidFill>
        </p:grpSpPr>
        <p:sp>
          <p:nvSpPr>
            <p:cNvPr id="30" name="Freeform 14"/>
            <p:cNvSpPr>
              <a:spLocks/>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extLst>
          </p:spPr>
          <p:txBody>
            <a:bodyPr/>
            <a:lstStyle/>
            <a:p>
              <a:pPr defTabSz="609468">
                <a:defRPr/>
              </a:pPr>
              <a:endParaRPr lang="zh-HK" altLang="en-US">
                <a:ea typeface="微软雅黑" panose="020B0503020204020204" pitchFamily="34" charset="-122"/>
              </a:endParaRPr>
            </a:p>
          </p:txBody>
        </p:sp>
        <p:sp>
          <p:nvSpPr>
            <p:cNvPr id="31" name="Freeform 15"/>
            <p:cNvSpPr>
              <a:spLocks/>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extLst>
          </p:spPr>
          <p:txBody>
            <a:bodyPr/>
            <a:lstStyle/>
            <a:p>
              <a:pPr defTabSz="609468">
                <a:defRPr/>
              </a:pPr>
              <a:endParaRPr lang="zh-HK" altLang="en-US">
                <a:ea typeface="微软雅黑" panose="020B0503020204020204" pitchFamily="34" charset="-122"/>
              </a:endParaRPr>
            </a:p>
          </p:txBody>
        </p:sp>
        <p:sp>
          <p:nvSpPr>
            <p:cNvPr id="32" name="Freeform 16"/>
            <p:cNvSpPr>
              <a:spLocks/>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extLst>
          </p:spPr>
          <p:txBody>
            <a:bodyPr/>
            <a:lstStyle/>
            <a:p>
              <a:pPr defTabSz="609468">
                <a:defRPr/>
              </a:pPr>
              <a:endParaRPr lang="zh-HK" altLang="en-US">
                <a:ea typeface="微软雅黑" panose="020B0503020204020204" pitchFamily="34" charset="-122"/>
              </a:endParaRPr>
            </a:p>
          </p:txBody>
        </p:sp>
        <p:sp>
          <p:nvSpPr>
            <p:cNvPr id="33" name="Freeform 17"/>
            <p:cNvSpPr>
              <a:spLocks/>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extLst>
          </p:spPr>
          <p:txBody>
            <a:bodyPr/>
            <a:lstStyle/>
            <a:p>
              <a:pPr defTabSz="609468">
                <a:defRPr/>
              </a:pPr>
              <a:endParaRPr lang="zh-HK" altLang="en-US">
                <a:ea typeface="微软雅黑" panose="020B0503020204020204" pitchFamily="34" charset="-122"/>
              </a:endParaRPr>
            </a:p>
          </p:txBody>
        </p:sp>
        <p:sp>
          <p:nvSpPr>
            <p:cNvPr id="34" name="Freeform 18"/>
            <p:cNvSpPr>
              <a:spLocks/>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extLst>
          </p:spPr>
          <p:txBody>
            <a:bodyPr/>
            <a:lstStyle/>
            <a:p>
              <a:pPr defTabSz="609468">
                <a:defRPr/>
              </a:pPr>
              <a:endParaRPr lang="zh-HK" altLang="en-US">
                <a:ea typeface="微软雅黑" panose="020B0503020204020204" pitchFamily="34" charset="-122"/>
              </a:endParaRPr>
            </a:p>
          </p:txBody>
        </p:sp>
        <p:sp>
          <p:nvSpPr>
            <p:cNvPr id="35" name="Freeform 19"/>
            <p:cNvSpPr>
              <a:spLocks/>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extLst>
          </p:spPr>
          <p:txBody>
            <a:bodyPr/>
            <a:lstStyle/>
            <a:p>
              <a:pPr defTabSz="609468">
                <a:defRPr/>
              </a:pPr>
              <a:endParaRPr lang="zh-HK" altLang="en-US">
                <a:ea typeface="微软雅黑" panose="020B0503020204020204" pitchFamily="34" charset="-122"/>
              </a:endParaRPr>
            </a:p>
          </p:txBody>
        </p:sp>
        <p:sp>
          <p:nvSpPr>
            <p:cNvPr id="36" name="Freeform 20"/>
            <p:cNvSpPr>
              <a:spLocks/>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extLst>
          </p:spPr>
          <p:txBody>
            <a:bodyPr/>
            <a:lstStyle/>
            <a:p>
              <a:pPr defTabSz="609468">
                <a:defRPr/>
              </a:pPr>
              <a:endParaRPr lang="zh-HK" altLang="en-US">
                <a:ea typeface="微软雅黑" panose="020B0503020204020204" pitchFamily="34" charset="-122"/>
              </a:endParaRPr>
            </a:p>
          </p:txBody>
        </p:sp>
        <p:sp>
          <p:nvSpPr>
            <p:cNvPr id="37" name="Freeform 21"/>
            <p:cNvSpPr>
              <a:spLocks/>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extLst>
          </p:spPr>
          <p:txBody>
            <a:bodyPr/>
            <a:lstStyle/>
            <a:p>
              <a:pPr defTabSz="609468">
                <a:defRPr/>
              </a:pPr>
              <a:endParaRPr lang="zh-HK" altLang="en-US">
                <a:ea typeface="微软雅黑" panose="020B0503020204020204" pitchFamily="34" charset="-122"/>
              </a:endParaRPr>
            </a:p>
          </p:txBody>
        </p:sp>
      </p:grpSp>
      <p:grpSp>
        <p:nvGrpSpPr>
          <p:cNvPr id="4" name="组合 76"/>
          <p:cNvGrpSpPr/>
          <p:nvPr/>
        </p:nvGrpSpPr>
        <p:grpSpPr>
          <a:xfrm>
            <a:off x="4183679" y="1893156"/>
            <a:ext cx="1229112" cy="958731"/>
            <a:chOff x="2855366" y="2301118"/>
            <a:chExt cx="1229112" cy="958730"/>
          </a:xfrm>
          <a:solidFill>
            <a:srgbClr val="FFFFFF"/>
          </a:solidFill>
        </p:grpSpPr>
        <p:sp>
          <p:nvSpPr>
            <p:cNvPr id="39" name="Freeform 26"/>
            <p:cNvSpPr>
              <a:spLocks/>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extLst>
          </p:spPr>
          <p:txBody>
            <a:bodyPr/>
            <a:lstStyle/>
            <a:p>
              <a:pPr defTabSz="609468">
                <a:defRPr/>
              </a:pPr>
              <a:endParaRPr lang="zh-HK" altLang="en-US">
                <a:ea typeface="微软雅黑" panose="020B0503020204020204" pitchFamily="34" charset="-122"/>
              </a:endParaRPr>
            </a:p>
          </p:txBody>
        </p:sp>
        <p:sp>
          <p:nvSpPr>
            <p:cNvPr id="40" name="Freeform 27"/>
            <p:cNvSpPr>
              <a:spLocks/>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extLst>
          </p:spPr>
          <p:txBody>
            <a:bodyPr/>
            <a:lstStyle/>
            <a:p>
              <a:pPr defTabSz="609468">
                <a:defRPr/>
              </a:pPr>
              <a:endParaRPr lang="zh-HK" altLang="en-US">
                <a:ea typeface="微软雅黑" panose="020B0503020204020204" pitchFamily="34" charset="-122"/>
              </a:endParaRPr>
            </a:p>
          </p:txBody>
        </p:sp>
      </p:grpSp>
      <p:grpSp>
        <p:nvGrpSpPr>
          <p:cNvPr id="5" name="组合 78"/>
          <p:cNvGrpSpPr/>
          <p:nvPr/>
        </p:nvGrpSpPr>
        <p:grpSpPr>
          <a:xfrm>
            <a:off x="8695714" y="1874809"/>
            <a:ext cx="1001878" cy="994715"/>
            <a:chOff x="7367401" y="2282771"/>
            <a:chExt cx="1001878" cy="994714"/>
          </a:xfrm>
          <a:solidFill>
            <a:srgbClr val="FFFFFF"/>
          </a:solidFill>
        </p:grpSpPr>
        <p:sp>
          <p:nvSpPr>
            <p:cNvPr id="42" name="Freeform 32"/>
            <p:cNvSpPr>
              <a:spLocks/>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extLst>
          </p:spPr>
          <p:txBody>
            <a:bodyPr/>
            <a:lstStyle/>
            <a:p>
              <a:pPr defTabSz="609468">
                <a:defRPr/>
              </a:pPr>
              <a:endParaRPr lang="zh-HK" altLang="en-US">
                <a:ea typeface="微软雅黑" panose="020B0503020204020204" pitchFamily="34" charset="-122"/>
              </a:endParaRPr>
            </a:p>
          </p:txBody>
        </p:sp>
        <p:sp>
          <p:nvSpPr>
            <p:cNvPr id="43" name="Freeform 33"/>
            <p:cNvSpPr>
              <a:spLocks/>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extLst>
          </p:spPr>
          <p:txBody>
            <a:bodyPr/>
            <a:lstStyle/>
            <a:p>
              <a:pPr defTabSz="609468">
                <a:defRPr/>
              </a:pPr>
              <a:endParaRPr lang="zh-HK" altLang="en-US">
                <a:ea typeface="微软雅黑" panose="020B0503020204020204" pitchFamily="34" charset="-122"/>
              </a:endParaRPr>
            </a:p>
          </p:txBody>
        </p:sp>
        <p:sp>
          <p:nvSpPr>
            <p:cNvPr id="44" name="Freeform 34"/>
            <p:cNvSpPr>
              <a:spLocks/>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extLst>
          </p:spPr>
          <p:txBody>
            <a:bodyPr/>
            <a:lstStyle/>
            <a:p>
              <a:pPr defTabSz="609468">
                <a:defRPr/>
              </a:pPr>
              <a:endParaRPr lang="zh-HK" altLang="en-US">
                <a:ea typeface="微软雅黑" panose="020B0503020204020204" pitchFamily="34" charset="-122"/>
              </a:endParaRPr>
            </a:p>
          </p:txBody>
        </p:sp>
        <p:sp>
          <p:nvSpPr>
            <p:cNvPr id="45" name="Freeform 35"/>
            <p:cNvSpPr>
              <a:spLocks/>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extLst>
          </p:spPr>
          <p:txBody>
            <a:bodyPr/>
            <a:lstStyle/>
            <a:p>
              <a:pPr defTabSz="609468">
                <a:defRPr/>
              </a:pPr>
              <a:endParaRPr lang="zh-HK" altLang="en-US">
                <a:ea typeface="微软雅黑" panose="020B0503020204020204" pitchFamily="34" charset="-122"/>
              </a:endParaRPr>
            </a:p>
          </p:txBody>
        </p:sp>
        <p:sp>
          <p:nvSpPr>
            <p:cNvPr id="46" name="Freeform 36"/>
            <p:cNvSpPr>
              <a:spLocks/>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extLst>
          </p:spPr>
          <p:txBody>
            <a:bodyPr/>
            <a:lstStyle/>
            <a:p>
              <a:pPr defTabSz="609468">
                <a:defRPr/>
              </a:pPr>
              <a:endParaRPr lang="zh-HK" altLang="en-US">
                <a:ea typeface="微软雅黑" panose="020B0503020204020204" pitchFamily="34" charset="-122"/>
              </a:endParaRPr>
            </a:p>
          </p:txBody>
        </p:sp>
        <p:sp>
          <p:nvSpPr>
            <p:cNvPr id="47" name="Freeform 37"/>
            <p:cNvSpPr>
              <a:spLocks/>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extLst>
          </p:spPr>
          <p:txBody>
            <a:bodyPr/>
            <a:lstStyle/>
            <a:p>
              <a:pPr defTabSz="609468">
                <a:defRPr/>
              </a:pPr>
              <a:endParaRPr lang="zh-HK" altLang="en-US">
                <a:ea typeface="微软雅黑" panose="020B0503020204020204" pitchFamily="34" charset="-122"/>
              </a:endParaRPr>
            </a:p>
          </p:txBody>
        </p:sp>
        <p:sp>
          <p:nvSpPr>
            <p:cNvPr id="57" name="Freeform 38"/>
            <p:cNvSpPr>
              <a:spLocks/>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extLst>
          </p:spPr>
          <p:txBody>
            <a:bodyPr/>
            <a:lstStyle/>
            <a:p>
              <a:pPr defTabSz="609468">
                <a:defRPr/>
              </a:pPr>
              <a:endParaRPr lang="zh-HK" altLang="en-US">
                <a:ea typeface="微软雅黑" panose="020B0503020204020204" pitchFamily="34" charset="-122"/>
              </a:endParaRPr>
            </a:p>
          </p:txBody>
        </p:sp>
        <p:sp>
          <p:nvSpPr>
            <p:cNvPr id="58" name="Freeform 39"/>
            <p:cNvSpPr>
              <a:spLocks/>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extLst>
          </p:spPr>
          <p:txBody>
            <a:bodyPr/>
            <a:lstStyle/>
            <a:p>
              <a:pPr defTabSz="609468">
                <a:defRPr/>
              </a:pPr>
              <a:endParaRPr lang="zh-HK" altLang="en-US">
                <a:ea typeface="微软雅黑" panose="020B0503020204020204" pitchFamily="34" charset="-122"/>
              </a:endParaRPr>
            </a:p>
          </p:txBody>
        </p:sp>
        <p:sp>
          <p:nvSpPr>
            <p:cNvPr id="59" name="Freeform 40"/>
            <p:cNvSpPr>
              <a:spLocks/>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extLst>
          </p:spPr>
          <p:txBody>
            <a:bodyPr/>
            <a:lstStyle/>
            <a:p>
              <a:pPr defTabSz="609468">
                <a:defRPr/>
              </a:pPr>
              <a:endParaRPr lang="zh-HK" altLang="en-US">
                <a:ea typeface="微软雅黑" panose="020B0503020204020204" pitchFamily="34" charset="-122"/>
              </a:endParaRPr>
            </a:p>
          </p:txBody>
        </p:sp>
        <p:sp>
          <p:nvSpPr>
            <p:cNvPr id="60" name="Freeform 41"/>
            <p:cNvSpPr>
              <a:spLocks/>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extLst>
          </p:spPr>
          <p:txBody>
            <a:bodyPr/>
            <a:lstStyle/>
            <a:p>
              <a:pPr defTabSz="609468">
                <a:defRPr/>
              </a:pPr>
              <a:endParaRPr lang="zh-HK" altLang="en-US">
                <a:ea typeface="微软雅黑" panose="020B0503020204020204" pitchFamily="34" charset="-122"/>
              </a:endParaRPr>
            </a:p>
          </p:txBody>
        </p:sp>
      </p:grpSp>
      <p:sp>
        <p:nvSpPr>
          <p:cNvPr id="18443" name="文本框 60"/>
          <p:cNvSpPr txBox="1">
            <a:spLocks noChangeArrowheads="1"/>
          </p:cNvSpPr>
          <p:nvPr/>
        </p:nvSpPr>
        <p:spPr bwMode="auto">
          <a:xfrm>
            <a:off x="2174877" y="2924176"/>
            <a:ext cx="1106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solidFill>
                  <a:schemeClr val="bg1"/>
                </a:solidFill>
              </a:rPr>
              <a:t>基于可信根的安全架构</a:t>
            </a:r>
            <a:endParaRPr lang="zh-HK" altLang="en-US" sz="1400" b="1">
              <a:solidFill>
                <a:schemeClr val="bg1"/>
              </a:solidFill>
              <a:latin typeface="Century Gothic" panose="020B0502020202020204" pitchFamily="34" charset="0"/>
              <a:ea typeface="微软雅黑" panose="020B0503020204020204" pitchFamily="34" charset="-122"/>
            </a:endParaRPr>
          </a:p>
        </p:txBody>
      </p:sp>
      <p:sp>
        <p:nvSpPr>
          <p:cNvPr id="18444" name="文本框 61"/>
          <p:cNvSpPr txBox="1">
            <a:spLocks noChangeArrowheads="1"/>
          </p:cNvSpPr>
          <p:nvPr/>
        </p:nvSpPr>
        <p:spPr bwMode="auto">
          <a:xfrm>
            <a:off x="4279902" y="2924176"/>
            <a:ext cx="11064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solidFill>
                  <a:schemeClr val="bg1"/>
                </a:solidFill>
              </a:rPr>
              <a:t>基于隔离的安全架构</a:t>
            </a:r>
            <a:endParaRPr lang="zh-HK" altLang="en-US" sz="1400" b="1">
              <a:solidFill>
                <a:schemeClr val="bg1"/>
              </a:solidFill>
              <a:latin typeface="Century Gothic" panose="020B0502020202020204" pitchFamily="34" charset="0"/>
              <a:ea typeface="微软雅黑" panose="020B0503020204020204" pitchFamily="34" charset="-122"/>
            </a:endParaRPr>
          </a:p>
        </p:txBody>
      </p:sp>
      <p:sp>
        <p:nvSpPr>
          <p:cNvPr id="18445" name="文本框 62"/>
          <p:cNvSpPr txBox="1">
            <a:spLocks noChangeArrowheads="1"/>
          </p:cNvSpPr>
          <p:nvPr/>
        </p:nvSpPr>
        <p:spPr bwMode="auto">
          <a:xfrm>
            <a:off x="6573838" y="2924176"/>
            <a:ext cx="1106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solidFill>
                  <a:schemeClr val="bg1"/>
                </a:solidFill>
              </a:rPr>
              <a:t>安全即服务的安全架构</a:t>
            </a:r>
            <a:endParaRPr lang="zh-HK" altLang="en-US" sz="1400" b="1">
              <a:solidFill>
                <a:schemeClr val="bg1"/>
              </a:solidFill>
              <a:latin typeface="Century Gothic" panose="020B0502020202020204" pitchFamily="34" charset="0"/>
              <a:ea typeface="微软雅黑" panose="020B0503020204020204" pitchFamily="34" charset="-122"/>
            </a:endParaRPr>
          </a:p>
        </p:txBody>
      </p:sp>
      <p:sp>
        <p:nvSpPr>
          <p:cNvPr id="18446" name="文本框 63"/>
          <p:cNvSpPr txBox="1">
            <a:spLocks noChangeArrowheads="1"/>
          </p:cNvSpPr>
          <p:nvPr/>
        </p:nvSpPr>
        <p:spPr bwMode="auto">
          <a:xfrm>
            <a:off x="8772527" y="2924175"/>
            <a:ext cx="110648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a:solidFill>
                  <a:schemeClr val="bg1"/>
                </a:solidFill>
              </a:rPr>
              <a:t>可度量的云计算安全架构</a:t>
            </a:r>
            <a:endParaRPr lang="zh-HK" altLang="en-US" sz="1400" b="1">
              <a:solidFill>
                <a:schemeClr val="bg1"/>
              </a:solidFill>
              <a:latin typeface="Century Gothic" panose="020B0502020202020204" pitchFamily="34" charset="0"/>
              <a:ea typeface="微软雅黑" panose="020B0503020204020204" pitchFamily="34" charset="-122"/>
            </a:endParaRPr>
          </a:p>
        </p:txBody>
      </p:sp>
      <p:sp>
        <p:nvSpPr>
          <p:cNvPr id="18447" name="矩形 64"/>
          <p:cNvSpPr>
            <a:spLocks noChangeArrowheads="1"/>
          </p:cNvSpPr>
          <p:nvPr/>
        </p:nvSpPr>
        <p:spPr bwMode="auto">
          <a:xfrm>
            <a:off x="1782763" y="3863975"/>
            <a:ext cx="1955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600">
                <a:solidFill>
                  <a:schemeClr val="bg1"/>
                </a:solidFill>
              </a:rPr>
              <a:t>保证云计算使用主体之间的信任是提供安全云计算环境的重要条件，也是该类安全架构的基本出发点</a:t>
            </a:r>
            <a:r>
              <a:rPr lang="zh-CN" altLang="en-US" sz="1600">
                <a:solidFill>
                  <a:schemeClr val="bg1"/>
                </a:solidFill>
                <a:latin typeface="Century Gothic" panose="020B0502020202020204" pitchFamily="34" charset="0"/>
                <a:ea typeface="微软雅黑" panose="020B0503020204020204" pitchFamily="34" charset="-122"/>
              </a:rPr>
              <a:t>。</a:t>
            </a:r>
          </a:p>
        </p:txBody>
      </p:sp>
      <p:sp>
        <p:nvSpPr>
          <p:cNvPr id="18448" name="矩形 65"/>
          <p:cNvSpPr>
            <a:spLocks noChangeArrowheads="1"/>
          </p:cNvSpPr>
          <p:nvPr/>
        </p:nvSpPr>
        <p:spPr bwMode="auto">
          <a:xfrm>
            <a:off x="4025902" y="3873500"/>
            <a:ext cx="195738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600">
                <a:solidFill>
                  <a:schemeClr val="bg1"/>
                </a:solidFill>
              </a:rPr>
              <a:t>租户的操作、数据等如果都被限制在相对独立环境中，不仅可以保护用户隐私，还可避免租户间的相互影响</a:t>
            </a:r>
            <a:r>
              <a:rPr lang="zh-CN" altLang="en-US" sz="1600">
                <a:solidFill>
                  <a:schemeClr val="bg1"/>
                </a:solidFill>
                <a:latin typeface="Century Gothic" panose="020B0502020202020204" pitchFamily="34" charset="0"/>
                <a:ea typeface="微软雅黑" panose="020B0503020204020204" pitchFamily="34" charset="-122"/>
              </a:rPr>
              <a:t>。</a:t>
            </a:r>
          </a:p>
        </p:txBody>
      </p:sp>
      <p:sp>
        <p:nvSpPr>
          <p:cNvPr id="18449" name="矩形 66"/>
          <p:cNvSpPr>
            <a:spLocks noChangeArrowheads="1"/>
          </p:cNvSpPr>
          <p:nvPr/>
        </p:nvSpPr>
        <p:spPr bwMode="auto">
          <a:xfrm>
            <a:off x="6116639" y="3859214"/>
            <a:ext cx="19970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600">
                <a:solidFill>
                  <a:schemeClr val="bg1"/>
                </a:solidFill>
              </a:rPr>
              <a:t>租户业务的差异性使得他们需要的安全措施也不尽相同，单纯地设置统一的安全配置不仅会导致资源的浪费</a:t>
            </a:r>
            <a:r>
              <a:rPr lang="zh-CN" altLang="en-US" sz="1600">
                <a:solidFill>
                  <a:schemeClr val="bg1"/>
                </a:solidFill>
                <a:latin typeface="Century Gothic" panose="020B0502020202020204" pitchFamily="34" charset="0"/>
                <a:ea typeface="微软雅黑" panose="020B0503020204020204" pitchFamily="34" charset="-122"/>
              </a:rPr>
              <a:t>。</a:t>
            </a:r>
          </a:p>
        </p:txBody>
      </p:sp>
      <p:sp>
        <p:nvSpPr>
          <p:cNvPr id="18450" name="矩形 67"/>
          <p:cNvSpPr>
            <a:spLocks noChangeArrowheads="1"/>
          </p:cNvSpPr>
          <p:nvPr/>
        </p:nvSpPr>
        <p:spPr bwMode="auto">
          <a:xfrm>
            <a:off x="8351838" y="3873500"/>
            <a:ext cx="1955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600">
                <a:solidFill>
                  <a:schemeClr val="bg1"/>
                </a:solidFill>
              </a:rPr>
              <a:t>基于可信根的云计算安全架构试图通过可信计算的成果解决云计算的安全问题，其对硬件要求的严格性有违云计算开放性</a:t>
            </a:r>
            <a:r>
              <a:rPr lang="zh-CN" altLang="en-US" sz="1600">
                <a:solidFill>
                  <a:schemeClr val="bg1"/>
                </a:solidFill>
                <a:latin typeface="Century Gothic" panose="020B0502020202020204" pitchFamily="34" charset="0"/>
                <a:ea typeface="微软雅黑" panose="020B0503020204020204" pitchFamily="34" charset="-122"/>
              </a:rPr>
              <a:t>。</a:t>
            </a:r>
          </a:p>
        </p:txBody>
      </p:sp>
      <p:sp>
        <p:nvSpPr>
          <p:cNvPr id="69" name="文本框 68"/>
          <p:cNvSpPr txBox="1"/>
          <p:nvPr/>
        </p:nvSpPr>
        <p:spPr>
          <a:xfrm>
            <a:off x="3378201"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研究背景</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4738688" y="166689"/>
            <a:ext cx="1295400" cy="276225"/>
          </a:xfrm>
          <a:prstGeom prst="rect">
            <a:avLst/>
          </a:prstGeom>
          <a:solidFill>
            <a:srgbClr val="FFFFFF"/>
          </a:solidFill>
        </p:spPr>
        <p:txBody>
          <a:bodyPr lIns="91436" tIns="45719" rIns="91436" bIns="45719">
            <a:spAutoFit/>
          </a:bodyPr>
          <a:lstStyle/>
          <a:p>
            <a:pPr algn="ctr" defTabSz="609468">
              <a:defRPr/>
            </a:pPr>
            <a:r>
              <a:rPr lang="zh-CN" altLang="en-US" sz="1200" spc="300" dirty="0">
                <a:solidFill>
                  <a:schemeClr val="tx2"/>
                </a:solidFill>
                <a:latin typeface="微软雅黑" panose="020B0503020204020204" pitchFamily="34" charset="-122"/>
                <a:ea typeface="微软雅黑" panose="020B0503020204020204" pitchFamily="34" charset="-122"/>
              </a:rPr>
              <a:t>研究方法</a:t>
            </a:r>
            <a:endParaRPr lang="zh-HK" altLang="en-US" sz="1200" spc="300" dirty="0">
              <a:solidFill>
                <a:schemeClr val="tx2"/>
              </a:solidFill>
              <a:latin typeface="微软雅黑" panose="020B0503020204020204" pitchFamily="34" charset="-122"/>
              <a:ea typeface="微软雅黑" panose="020B0503020204020204" pitchFamily="34" charset="-122"/>
            </a:endParaRPr>
          </a:p>
        </p:txBody>
      </p:sp>
      <p:cxnSp>
        <p:nvCxnSpPr>
          <p:cNvPr id="71" name="直接连接符 18"/>
          <p:cNvCxnSpPr/>
          <p:nvPr/>
        </p:nvCxnSpPr>
        <p:spPr>
          <a:xfrm>
            <a:off x="335915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30"/>
          <p:cNvCxnSpPr/>
          <p:nvPr/>
        </p:nvCxnSpPr>
        <p:spPr>
          <a:xfrm>
            <a:off x="466090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31"/>
          <p:cNvCxnSpPr/>
          <p:nvPr/>
        </p:nvCxnSpPr>
        <p:spPr>
          <a:xfrm>
            <a:off x="6034088"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2079627" y="166689"/>
            <a:ext cx="1279525"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论文绪论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088231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0975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研究结果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4580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问题讨论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8169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论文总结</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17" name="直接连接符 32"/>
          <p:cNvCxnSpPr/>
          <p:nvPr/>
        </p:nvCxnSpPr>
        <p:spPr>
          <a:xfrm>
            <a:off x="736282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33"/>
          <p:cNvCxnSpPr/>
          <p:nvPr/>
        </p:nvCxnSpPr>
        <p:spPr>
          <a:xfrm>
            <a:off x="875347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3378201"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研究背景</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50" name="文本框 49"/>
          <p:cNvSpPr txBox="1"/>
          <p:nvPr/>
        </p:nvSpPr>
        <p:spPr>
          <a:xfrm>
            <a:off x="4738688" y="166689"/>
            <a:ext cx="1295400" cy="276225"/>
          </a:xfrm>
          <a:prstGeom prst="rect">
            <a:avLst/>
          </a:prstGeom>
          <a:solidFill>
            <a:srgbClr val="FFFFFF"/>
          </a:solidFill>
        </p:spPr>
        <p:txBody>
          <a:bodyPr lIns="91436" tIns="45719" rIns="91436" bIns="45719">
            <a:spAutoFit/>
          </a:bodyPr>
          <a:lstStyle/>
          <a:p>
            <a:pPr algn="ctr" defTabSz="609468">
              <a:defRPr/>
            </a:pPr>
            <a:r>
              <a:rPr lang="zh-CN" altLang="en-US" sz="1200" spc="300" dirty="0">
                <a:solidFill>
                  <a:schemeClr val="tx2"/>
                </a:solidFill>
                <a:latin typeface="微软雅黑" panose="020B0503020204020204" pitchFamily="34" charset="-122"/>
                <a:ea typeface="微软雅黑" panose="020B0503020204020204" pitchFamily="34" charset="-122"/>
              </a:rPr>
              <a:t>研究方法</a:t>
            </a:r>
            <a:endParaRPr lang="zh-HK" altLang="en-US" sz="1200" spc="300" dirty="0">
              <a:solidFill>
                <a:schemeClr val="tx2"/>
              </a:solidFill>
              <a:latin typeface="微软雅黑" panose="020B0503020204020204" pitchFamily="34" charset="-122"/>
              <a:ea typeface="微软雅黑" panose="020B0503020204020204" pitchFamily="34" charset="-122"/>
            </a:endParaRPr>
          </a:p>
        </p:txBody>
      </p:sp>
      <p:cxnSp>
        <p:nvCxnSpPr>
          <p:cNvPr id="51" name="直接连接符 18"/>
          <p:cNvCxnSpPr/>
          <p:nvPr/>
        </p:nvCxnSpPr>
        <p:spPr>
          <a:xfrm>
            <a:off x="335915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30"/>
          <p:cNvCxnSpPr/>
          <p:nvPr/>
        </p:nvCxnSpPr>
        <p:spPr>
          <a:xfrm>
            <a:off x="466090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31"/>
          <p:cNvCxnSpPr/>
          <p:nvPr/>
        </p:nvCxnSpPr>
        <p:spPr>
          <a:xfrm>
            <a:off x="6034088"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2079627" y="166689"/>
            <a:ext cx="1279525"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论文绪论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55" name="椭圆 54"/>
          <p:cNvSpPr/>
          <p:nvPr/>
        </p:nvSpPr>
        <p:spPr>
          <a:xfrm>
            <a:off x="2387601" y="2724150"/>
            <a:ext cx="2044700" cy="20447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endParaRPr lang="zh-HK" altLang="en-US">
              <a:latin typeface="微软雅黑" panose="020B0503020204020204" pitchFamily="34" charset="-122"/>
              <a:ea typeface="微软雅黑" panose="020B0503020204020204" pitchFamily="34" charset="-122"/>
            </a:endParaRPr>
          </a:p>
        </p:txBody>
      </p:sp>
      <p:grpSp>
        <p:nvGrpSpPr>
          <p:cNvPr id="2" name="Group 12"/>
          <p:cNvGrpSpPr>
            <a:grpSpLocks noChangeAspect="1"/>
          </p:cNvGrpSpPr>
          <p:nvPr/>
        </p:nvGrpSpPr>
        <p:grpSpPr bwMode="auto">
          <a:xfrm>
            <a:off x="2857557" y="3105835"/>
            <a:ext cx="1361803" cy="1281345"/>
            <a:chOff x="3333" y="1044"/>
            <a:chExt cx="3267" cy="2854"/>
          </a:xfrm>
          <a:solidFill>
            <a:schemeClr val="bg1"/>
          </a:solidFill>
        </p:grpSpPr>
        <p:sp>
          <p:nvSpPr>
            <p:cNvPr id="69" name="Freeform 14"/>
            <p:cNvSpPr>
              <a:spLocks/>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extLst>
          </p:spPr>
          <p:txBody>
            <a:bodyPr/>
            <a:lstStyle/>
            <a:p>
              <a:pPr defTabSz="609468">
                <a:defRPr/>
              </a:pPr>
              <a:endParaRPr lang="zh-HK" altLang="en-US">
                <a:latin typeface="微软雅黑" panose="020B0503020204020204" pitchFamily="34" charset="-122"/>
                <a:ea typeface="微软雅黑" panose="020B0503020204020204" pitchFamily="34" charset="-122"/>
              </a:endParaRPr>
            </a:p>
          </p:txBody>
        </p:sp>
        <p:sp>
          <p:nvSpPr>
            <p:cNvPr id="70" name="Freeform 15"/>
            <p:cNvSpPr>
              <a:spLocks/>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extLst>
          </p:spPr>
          <p:txBody>
            <a:bodyPr/>
            <a:lstStyle/>
            <a:p>
              <a:pPr defTabSz="609468">
                <a:defRPr/>
              </a:pPr>
              <a:endParaRPr lang="zh-HK" altLang="en-US">
                <a:latin typeface="微软雅黑" panose="020B0503020204020204" pitchFamily="34" charset="-122"/>
                <a:ea typeface="微软雅黑" panose="020B0503020204020204" pitchFamily="34" charset="-122"/>
              </a:endParaRPr>
            </a:p>
          </p:txBody>
        </p:sp>
        <p:sp>
          <p:nvSpPr>
            <p:cNvPr id="71" name="Freeform 16"/>
            <p:cNvSpPr>
              <a:spLocks/>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extLst>
          </p:spPr>
          <p:txBody>
            <a:bodyPr/>
            <a:lstStyle/>
            <a:p>
              <a:pPr defTabSz="609468">
                <a:defRPr/>
              </a:pPr>
              <a:endParaRPr lang="zh-HK" altLang="en-US">
                <a:latin typeface="微软雅黑" panose="020B0503020204020204" pitchFamily="34" charset="-122"/>
                <a:ea typeface="微软雅黑" panose="020B0503020204020204" pitchFamily="34" charset="-122"/>
              </a:endParaRPr>
            </a:p>
          </p:txBody>
        </p:sp>
        <p:sp>
          <p:nvSpPr>
            <p:cNvPr id="72" name="Freeform 17"/>
            <p:cNvSpPr>
              <a:spLocks/>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extLst>
          </p:spPr>
          <p:txBody>
            <a:bodyPr/>
            <a:lstStyle/>
            <a:p>
              <a:pPr defTabSz="609468">
                <a:defRPr/>
              </a:pPr>
              <a:endParaRPr lang="zh-HK" altLang="en-US">
                <a:latin typeface="微软雅黑" panose="020B0503020204020204" pitchFamily="34" charset="-122"/>
                <a:ea typeface="微软雅黑" panose="020B0503020204020204" pitchFamily="34" charset="-122"/>
              </a:endParaRPr>
            </a:p>
          </p:txBody>
        </p:sp>
        <p:sp>
          <p:nvSpPr>
            <p:cNvPr id="73" name="Freeform 18"/>
            <p:cNvSpPr>
              <a:spLocks/>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extLst>
          </p:spPr>
          <p:txBody>
            <a:bodyPr/>
            <a:lstStyle/>
            <a:p>
              <a:pPr defTabSz="609468">
                <a:defRPr/>
              </a:pPr>
              <a:endParaRPr lang="zh-HK" altLang="en-US">
                <a:latin typeface="微软雅黑" panose="020B0503020204020204" pitchFamily="34" charset="-122"/>
                <a:ea typeface="微软雅黑" panose="020B0503020204020204" pitchFamily="34" charset="-122"/>
              </a:endParaRPr>
            </a:p>
          </p:txBody>
        </p:sp>
        <p:sp>
          <p:nvSpPr>
            <p:cNvPr id="74" name="Freeform 19"/>
            <p:cNvSpPr>
              <a:spLocks/>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extLst>
          </p:spPr>
          <p:txBody>
            <a:bodyPr/>
            <a:lstStyle/>
            <a:p>
              <a:pPr defTabSz="609468">
                <a:defRPr/>
              </a:pPr>
              <a:endParaRPr lang="zh-HK" altLang="en-US">
                <a:latin typeface="微软雅黑" panose="020B0503020204020204" pitchFamily="34" charset="-122"/>
                <a:ea typeface="微软雅黑" panose="020B0503020204020204" pitchFamily="34" charset="-122"/>
              </a:endParaRPr>
            </a:p>
          </p:txBody>
        </p:sp>
        <p:sp>
          <p:nvSpPr>
            <p:cNvPr id="75" name="Freeform 20"/>
            <p:cNvSpPr>
              <a:spLocks/>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extLst>
          </p:spPr>
          <p:txBody>
            <a:bodyPr/>
            <a:lstStyle/>
            <a:p>
              <a:pPr defTabSz="609468">
                <a:defRPr/>
              </a:pPr>
              <a:endParaRPr lang="zh-HK" altLang="en-US">
                <a:latin typeface="微软雅黑" panose="020B0503020204020204" pitchFamily="34" charset="-122"/>
                <a:ea typeface="微软雅黑" panose="020B0503020204020204" pitchFamily="34" charset="-122"/>
              </a:endParaRPr>
            </a:p>
          </p:txBody>
        </p:sp>
        <p:sp>
          <p:nvSpPr>
            <p:cNvPr id="76" name="Freeform 21"/>
            <p:cNvSpPr>
              <a:spLocks/>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extLst>
          </p:spPr>
          <p:txBody>
            <a:bodyPr/>
            <a:lstStyle/>
            <a:p>
              <a:pPr defTabSz="609468">
                <a:defRPr/>
              </a:pPr>
              <a:endParaRPr lang="zh-HK" altLang="en-US">
                <a:latin typeface="微软雅黑" panose="020B0503020204020204" pitchFamily="34" charset="-122"/>
                <a:ea typeface="微软雅黑" panose="020B0503020204020204" pitchFamily="34" charset="-122"/>
              </a:endParaRPr>
            </a:p>
          </p:txBody>
        </p:sp>
      </p:grpSp>
      <p:sp>
        <p:nvSpPr>
          <p:cNvPr id="19471" name="文本框 76"/>
          <p:cNvSpPr txBox="1">
            <a:spLocks noChangeArrowheads="1"/>
          </p:cNvSpPr>
          <p:nvPr/>
        </p:nvSpPr>
        <p:spPr bwMode="auto">
          <a:xfrm>
            <a:off x="5722938" y="3559175"/>
            <a:ext cx="300513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solidFill>
                  <a:schemeClr val="bg1"/>
                </a:solidFill>
              </a:rPr>
              <a:t>云计算ＴＰＭ可信根架构</a:t>
            </a:r>
            <a:endParaRPr lang="en-US" altLang="zh-CN" sz="1800">
              <a:solidFill>
                <a:schemeClr val="bg1"/>
              </a:solidFill>
            </a:endParaRPr>
          </a:p>
          <a:p>
            <a:pPr eaLnBrk="1" hangingPunct="1"/>
            <a:endParaRPr lang="zh-HK" altLang="en-US" b="1">
              <a:solidFill>
                <a:schemeClr val="bg1"/>
              </a:solidFill>
              <a:latin typeface="Century Gothic" panose="020B0502020202020204" pitchFamily="34" charset="0"/>
              <a:ea typeface="微软雅黑" panose="020B0503020204020204" pitchFamily="34" charset="-122"/>
            </a:endParaRPr>
          </a:p>
        </p:txBody>
      </p:sp>
      <p:grpSp>
        <p:nvGrpSpPr>
          <p:cNvPr id="3" name="组合 61"/>
          <p:cNvGrpSpPr/>
          <p:nvPr/>
        </p:nvGrpSpPr>
        <p:grpSpPr>
          <a:xfrm>
            <a:off x="5289392" y="1892300"/>
            <a:ext cx="221360" cy="3708400"/>
            <a:chOff x="3615799" y="1892300"/>
            <a:chExt cx="221360" cy="3708400"/>
          </a:xfrm>
          <a:solidFill>
            <a:srgbClr val="FFFFFF"/>
          </a:solidFill>
        </p:grpSpPr>
        <p:cxnSp>
          <p:nvCxnSpPr>
            <p:cNvPr id="79" name="直接连接符 41"/>
            <p:cNvCxnSpPr/>
            <p:nvPr/>
          </p:nvCxnSpPr>
          <p:spPr>
            <a:xfrm>
              <a:off x="3726479" y="1892300"/>
              <a:ext cx="0" cy="3708400"/>
            </a:xfrm>
            <a:prstGeom prst="line">
              <a:avLst/>
            </a:prstGeom>
            <a:grpFill/>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3615799" y="4649591"/>
              <a:ext cx="221360" cy="2213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468">
                <a:defRPr/>
              </a:pPr>
              <a:endParaRPr lang="zh-HK" altLang="en-US">
                <a:latin typeface="微软雅黑" panose="020B0503020204020204" pitchFamily="34" charset="-122"/>
                <a:ea typeface="微软雅黑" panose="020B0503020204020204" pitchFamily="34" charset="-122"/>
              </a:endParaRPr>
            </a:p>
          </p:txBody>
        </p:sp>
        <p:sp>
          <p:nvSpPr>
            <p:cNvPr id="81" name="椭圆 80"/>
            <p:cNvSpPr/>
            <p:nvPr/>
          </p:nvSpPr>
          <p:spPr>
            <a:xfrm>
              <a:off x="3615799" y="2622105"/>
              <a:ext cx="221360" cy="22136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468">
                <a:defRPr/>
              </a:pPr>
              <a:endParaRPr lang="zh-HK" altLang="en-US">
                <a:latin typeface="微软雅黑" panose="020B0503020204020204" pitchFamily="34" charset="-122"/>
                <a:ea typeface="微软雅黑" panose="020B0503020204020204" pitchFamily="34" charset="-122"/>
              </a:endParaRPr>
            </a:p>
          </p:txBody>
        </p:sp>
      </p:grpSp>
      <p:sp>
        <p:nvSpPr>
          <p:cNvPr id="19473" name="文本框 81"/>
          <p:cNvSpPr txBox="1">
            <a:spLocks noChangeArrowheads="1"/>
          </p:cNvSpPr>
          <p:nvPr/>
        </p:nvSpPr>
        <p:spPr bwMode="auto">
          <a:xfrm>
            <a:off x="5748338" y="1773238"/>
            <a:ext cx="30051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lvl="1"/>
            <a:r>
              <a:rPr lang="zh-CN" altLang="en-US" sz="1800">
                <a:solidFill>
                  <a:schemeClr val="bg1"/>
                </a:solidFill>
              </a:rPr>
              <a:t>ＴＰＭ可信平台模块</a:t>
            </a:r>
            <a:endParaRPr lang="en-US" altLang="zh-CN" sz="1800">
              <a:solidFill>
                <a:schemeClr val="bg1"/>
              </a:solidFill>
            </a:endParaRPr>
          </a:p>
          <a:p>
            <a:pPr eaLnBrk="1" hangingPunct="1"/>
            <a:endParaRPr lang="zh-HK" altLang="en-US" sz="1800" b="1">
              <a:solidFill>
                <a:schemeClr val="bg1"/>
              </a:solidFill>
              <a:latin typeface="Century Gothic" panose="020B0502020202020204" pitchFamily="34" charset="0"/>
              <a:ea typeface="微软雅黑" panose="020B0503020204020204" pitchFamily="34" charset="-122"/>
            </a:endParaRPr>
          </a:p>
        </p:txBody>
      </p:sp>
      <p:sp>
        <p:nvSpPr>
          <p:cNvPr id="19474" name="矩形 82"/>
          <p:cNvSpPr>
            <a:spLocks noChangeArrowheads="1"/>
          </p:cNvSpPr>
          <p:nvPr/>
        </p:nvSpPr>
        <p:spPr bwMode="auto">
          <a:xfrm>
            <a:off x="5338764" y="2328864"/>
            <a:ext cx="448627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marL="342900" indent="-342900">
              <a:defRPr sz="2400">
                <a:solidFill>
                  <a:schemeClr val="tx1"/>
                </a:solidFill>
                <a:latin typeface="Arial" panose="020B0604020202020204" pitchFamily="34" charset="0"/>
                <a:ea typeface="宋体" panose="02010600030101010101" pitchFamily="2" charset="-122"/>
              </a:defRPr>
            </a:lvl1pPr>
            <a:lvl2pPr marL="45720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lvl="1"/>
            <a:r>
              <a:rPr lang="zh-CN" altLang="en-US" sz="1400">
                <a:solidFill>
                  <a:schemeClr val="bg1"/>
                </a:solidFill>
              </a:rPr>
              <a:t>可信平台模块ＴＰＭ是按照可信  计算组织ＴＣＧ制定的标准所实现的加密芯片，可以捆绑在通用硬件上</a:t>
            </a:r>
            <a:r>
              <a:rPr lang="en-US" altLang="zh-CN" sz="1400">
                <a:solidFill>
                  <a:schemeClr val="bg1"/>
                </a:solidFill>
              </a:rPr>
              <a:t>.</a:t>
            </a:r>
          </a:p>
        </p:txBody>
      </p:sp>
      <p:sp>
        <p:nvSpPr>
          <p:cNvPr id="19475" name="矩形 83"/>
          <p:cNvSpPr>
            <a:spLocks noChangeArrowheads="1"/>
          </p:cNvSpPr>
          <p:nvPr/>
        </p:nvSpPr>
        <p:spPr bwMode="auto">
          <a:xfrm>
            <a:off x="5748339" y="4111625"/>
            <a:ext cx="4302125" cy="166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1400"/>
          </a:p>
          <a:p>
            <a:r>
              <a:rPr lang="zh-CN" altLang="en-US" sz="1400">
                <a:solidFill>
                  <a:schemeClr val="bg1"/>
                </a:solidFill>
              </a:rPr>
              <a:t>可信根是能够保证所有应用主体行为可信的基本安全模块，其不仅可以判断行为结果的可信性，还能够杜绝一切非授权行为的实施，被认为是构建可信系统的基础．ＴＰＭ作为目前普遍认可的可信计算模块，被广泛应用为可信计算系统的可信根．</a:t>
            </a:r>
            <a:endParaRPr lang="en-US" altLang="zh-CN" sz="1400">
              <a:solidFill>
                <a:schemeClr val="bg1"/>
              </a:solidFill>
            </a:endParaRPr>
          </a:p>
          <a:p>
            <a:pPr eaLnBrk="1" hangingPunct="1">
              <a:lnSpc>
                <a:spcPct val="130000"/>
              </a:lnSpc>
            </a:pPr>
            <a:endParaRPr lang="zh-CN" altLang="en-US" sz="1400">
              <a:solidFill>
                <a:schemeClr val="bg1"/>
              </a:solidFill>
              <a:latin typeface="Century Gothic" panose="020B0502020202020204" pitchFamily="34" charset="0"/>
              <a:ea typeface="微软雅黑" panose="020B0503020204020204" pitchFamily="34" charset="-122"/>
            </a:endParaRPr>
          </a:p>
        </p:txBody>
      </p:sp>
    </p:spTree>
    <p:extLst>
      <p:ext uri="{BB962C8B-B14F-4D97-AF65-F5344CB8AC3E}">
        <p14:creationId xmlns:p14="http://schemas.microsoft.com/office/powerpoint/2010/main" val="47080834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5271295" y="2939257"/>
            <a:ext cx="1346200" cy="1347787"/>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endParaRPr lang="zh-HK" altLang="en-US" sz="1500">
              <a:latin typeface="微软雅黑" panose="020B0503020204020204" pitchFamily="34" charset="-122"/>
              <a:ea typeface="微软雅黑" panose="020B0503020204020204" pitchFamily="34" charset="-122"/>
            </a:endParaRPr>
          </a:p>
        </p:txBody>
      </p:sp>
      <p:grpSp>
        <p:nvGrpSpPr>
          <p:cNvPr id="20483" name="组 25"/>
          <p:cNvGrpSpPr>
            <a:grpSpLocks/>
          </p:cNvGrpSpPr>
          <p:nvPr/>
        </p:nvGrpSpPr>
        <p:grpSpPr bwMode="auto">
          <a:xfrm>
            <a:off x="5443539" y="3116264"/>
            <a:ext cx="1001713" cy="993775"/>
            <a:chOff x="5442002" y="3115521"/>
            <a:chExt cx="1001875" cy="994719"/>
          </a:xfrm>
        </p:grpSpPr>
        <p:sp>
          <p:nvSpPr>
            <p:cNvPr id="20507" name="Freeform 32"/>
            <p:cNvSpPr>
              <a:spLocks/>
            </p:cNvSpPr>
            <p:nvPr/>
          </p:nvSpPr>
          <p:spPr bwMode="auto">
            <a:xfrm>
              <a:off x="5708811" y="3321747"/>
              <a:ext cx="473928" cy="596891"/>
            </a:xfrm>
            <a:custGeom>
              <a:avLst/>
              <a:gdLst>
                <a:gd name="T0" fmla="*/ 2147483646 w 671"/>
                <a:gd name="T1" fmla="*/ 2147483646 h 845"/>
                <a:gd name="T2" fmla="*/ 2147483646 w 671"/>
                <a:gd name="T3" fmla="*/ 2147483646 h 845"/>
                <a:gd name="T4" fmla="*/ 2147483646 w 671"/>
                <a:gd name="T5" fmla="*/ 2147483646 h 845"/>
                <a:gd name="T6" fmla="*/ 2147483646 w 671"/>
                <a:gd name="T7" fmla="*/ 2147483646 h 845"/>
                <a:gd name="T8" fmla="*/ 2147483646 w 671"/>
                <a:gd name="T9" fmla="*/ 2147483646 h 845"/>
                <a:gd name="T10" fmla="*/ 2147483646 w 671"/>
                <a:gd name="T11" fmla="*/ 2147483646 h 845"/>
                <a:gd name="T12" fmla="*/ 2147483646 w 671"/>
                <a:gd name="T13" fmla="*/ 2147483646 h 845"/>
                <a:gd name="T14" fmla="*/ 2147483646 w 671"/>
                <a:gd name="T15" fmla="*/ 2147483646 h 845"/>
                <a:gd name="T16" fmla="*/ 2147483646 w 671"/>
                <a:gd name="T17" fmla="*/ 2147483646 h 845"/>
                <a:gd name="T18" fmla="*/ 2147483646 w 671"/>
                <a:gd name="T19" fmla="*/ 2147483646 h 845"/>
                <a:gd name="T20" fmla="*/ 2147483646 w 671"/>
                <a:gd name="T21" fmla="*/ 2147483646 h 845"/>
                <a:gd name="T22" fmla="*/ 2147483646 w 671"/>
                <a:gd name="T23" fmla="*/ 2147483646 h 845"/>
                <a:gd name="T24" fmla="*/ 2147483646 w 671"/>
                <a:gd name="T25" fmla="*/ 2147483646 h 845"/>
                <a:gd name="T26" fmla="*/ 2147483646 w 671"/>
                <a:gd name="T27" fmla="*/ 352274473 h 845"/>
                <a:gd name="T28" fmla="*/ 2147483646 w 671"/>
                <a:gd name="T29" fmla="*/ 2147483646 h 845"/>
                <a:gd name="T30" fmla="*/ 2147483646 w 671"/>
                <a:gd name="T31" fmla="*/ 2147483646 h 8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71"/>
                <a:gd name="T49" fmla="*/ 0 h 845"/>
                <a:gd name="T50" fmla="*/ 671 w 671"/>
                <a:gd name="T51" fmla="*/ 845 h 8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08" name="Freeform 33"/>
            <p:cNvSpPr>
              <a:spLocks/>
            </p:cNvSpPr>
            <p:nvPr/>
          </p:nvSpPr>
          <p:spPr bwMode="auto">
            <a:xfrm>
              <a:off x="5442002" y="3325925"/>
              <a:ext cx="439906" cy="697467"/>
            </a:xfrm>
            <a:custGeom>
              <a:avLst/>
              <a:gdLst>
                <a:gd name="T0" fmla="*/ 2147483646 w 623"/>
                <a:gd name="T1" fmla="*/ 2147483646 h 987"/>
                <a:gd name="T2" fmla="*/ 2147483646 w 623"/>
                <a:gd name="T3" fmla="*/ 2147483646 h 987"/>
                <a:gd name="T4" fmla="*/ 2147483646 w 623"/>
                <a:gd name="T5" fmla="*/ 2147483646 h 987"/>
                <a:gd name="T6" fmla="*/ 2147483646 w 623"/>
                <a:gd name="T7" fmla="*/ 2147483646 h 987"/>
                <a:gd name="T8" fmla="*/ 2147483646 w 623"/>
                <a:gd name="T9" fmla="*/ 2147483646 h 987"/>
                <a:gd name="T10" fmla="*/ 2147483646 w 623"/>
                <a:gd name="T11" fmla="*/ 353046913 h 987"/>
                <a:gd name="T12" fmla="*/ 2147483646 w 623"/>
                <a:gd name="T13" fmla="*/ 1058641135 h 987"/>
                <a:gd name="T14" fmla="*/ 2147483646 w 623"/>
                <a:gd name="T15" fmla="*/ 2147483646 h 987"/>
                <a:gd name="T16" fmla="*/ 2147483646 w 623"/>
                <a:gd name="T17" fmla="*/ 2147483646 h 987"/>
                <a:gd name="T18" fmla="*/ 2147483646 w 623"/>
                <a:gd name="T19" fmla="*/ 2147483646 h 987"/>
                <a:gd name="T20" fmla="*/ 2147483646 w 623"/>
                <a:gd name="T21" fmla="*/ 2147483646 h 987"/>
                <a:gd name="T22" fmla="*/ 2147483646 w 623"/>
                <a:gd name="T23" fmla="*/ 2147483646 h 987"/>
                <a:gd name="T24" fmla="*/ 2147483646 w 623"/>
                <a:gd name="T25" fmla="*/ 2147483646 h 987"/>
                <a:gd name="T26" fmla="*/ 2147483646 w 623"/>
                <a:gd name="T27" fmla="*/ 2147483646 h 987"/>
                <a:gd name="T28" fmla="*/ 2147483646 w 623"/>
                <a:gd name="T29" fmla="*/ 2147483646 h 987"/>
                <a:gd name="T30" fmla="*/ 2147483646 w 623"/>
                <a:gd name="T31" fmla="*/ 2147483646 h 98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23"/>
                <a:gd name="T49" fmla="*/ 0 h 987"/>
                <a:gd name="T50" fmla="*/ 623 w 623"/>
                <a:gd name="T51" fmla="*/ 987 h 98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09" name="Freeform 34"/>
            <p:cNvSpPr>
              <a:spLocks/>
            </p:cNvSpPr>
            <p:nvPr/>
          </p:nvSpPr>
          <p:spPr bwMode="auto">
            <a:xfrm>
              <a:off x="6243323" y="3376064"/>
              <a:ext cx="200554" cy="558093"/>
            </a:xfrm>
            <a:custGeom>
              <a:avLst/>
              <a:gdLst>
                <a:gd name="T0" fmla="*/ 2147483646 w 284"/>
                <a:gd name="T1" fmla="*/ 0 h 790"/>
                <a:gd name="T2" fmla="*/ 2147483646 w 284"/>
                <a:gd name="T3" fmla="*/ 2147483646 h 790"/>
                <a:gd name="T4" fmla="*/ 2147483646 w 284"/>
                <a:gd name="T5" fmla="*/ 2147483646 h 790"/>
                <a:gd name="T6" fmla="*/ 2147483646 w 284"/>
                <a:gd name="T7" fmla="*/ 2147483646 h 790"/>
                <a:gd name="T8" fmla="*/ 2147483646 w 284"/>
                <a:gd name="T9" fmla="*/ 2147483646 h 790"/>
                <a:gd name="T10" fmla="*/ 2147483646 w 284"/>
                <a:gd name="T11" fmla="*/ 2147483646 h 790"/>
                <a:gd name="T12" fmla="*/ 2147483646 w 284"/>
                <a:gd name="T13" fmla="*/ 2147483646 h 790"/>
                <a:gd name="T14" fmla="*/ 2147483646 w 284"/>
                <a:gd name="T15" fmla="*/ 2147483646 h 790"/>
                <a:gd name="T16" fmla="*/ 2147483646 w 284"/>
                <a:gd name="T17" fmla="*/ 2147483646 h 790"/>
                <a:gd name="T18" fmla="*/ 2147483646 w 284"/>
                <a:gd name="T19" fmla="*/ 2147483646 h 790"/>
                <a:gd name="T20" fmla="*/ 704142975 w 284"/>
                <a:gd name="T21" fmla="*/ 2147483646 h 790"/>
                <a:gd name="T22" fmla="*/ 1760855646 w 284"/>
                <a:gd name="T23" fmla="*/ 2147483646 h 790"/>
                <a:gd name="T24" fmla="*/ 2147483646 w 284"/>
                <a:gd name="T25" fmla="*/ 2147483646 h 790"/>
                <a:gd name="T26" fmla="*/ 2147483646 w 284"/>
                <a:gd name="T27" fmla="*/ 0 h 79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4"/>
                <a:gd name="T43" fmla="*/ 0 h 790"/>
                <a:gd name="T44" fmla="*/ 284 w 284"/>
                <a:gd name="T45" fmla="*/ 790 h 79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10" name="Freeform 35"/>
            <p:cNvSpPr>
              <a:spLocks/>
            </p:cNvSpPr>
            <p:nvPr/>
          </p:nvSpPr>
          <p:spPr bwMode="auto">
            <a:xfrm>
              <a:off x="5987855" y="3667944"/>
              <a:ext cx="280238" cy="378727"/>
            </a:xfrm>
            <a:custGeom>
              <a:avLst/>
              <a:gdLst>
                <a:gd name="T0" fmla="*/ 2147483646 w 397"/>
                <a:gd name="T1" fmla="*/ 2147483646 h 536"/>
                <a:gd name="T2" fmla="*/ 2147483646 w 397"/>
                <a:gd name="T3" fmla="*/ 2147483646 h 536"/>
                <a:gd name="T4" fmla="*/ 2147483646 w 397"/>
                <a:gd name="T5" fmla="*/ 2147483646 h 536"/>
                <a:gd name="T6" fmla="*/ 2147483646 w 397"/>
                <a:gd name="T7" fmla="*/ 2147483646 h 536"/>
                <a:gd name="T8" fmla="*/ 2147483646 w 397"/>
                <a:gd name="T9" fmla="*/ 2147483646 h 536"/>
                <a:gd name="T10" fmla="*/ 2147483646 w 397"/>
                <a:gd name="T11" fmla="*/ 2147483646 h 536"/>
                <a:gd name="T12" fmla="*/ 2147483646 w 397"/>
                <a:gd name="T13" fmla="*/ 2147483646 h 536"/>
                <a:gd name="T14" fmla="*/ 2110214023 w 397"/>
                <a:gd name="T15" fmla="*/ 2147483646 h 536"/>
                <a:gd name="T16" fmla="*/ 2147483646 w 397"/>
                <a:gd name="T17" fmla="*/ 2147483646 h 536"/>
                <a:gd name="T18" fmla="*/ 2147483646 w 397"/>
                <a:gd name="T19" fmla="*/ 2147483646 h 536"/>
                <a:gd name="T20" fmla="*/ 2147483646 w 397"/>
                <a:gd name="T21" fmla="*/ 352973564 h 536"/>
                <a:gd name="T22" fmla="*/ 2147483646 w 397"/>
                <a:gd name="T23" fmla="*/ 2147483646 h 536"/>
                <a:gd name="T24" fmla="*/ 2147483646 w 397"/>
                <a:gd name="T25" fmla="*/ 2147483646 h 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7"/>
                <a:gd name="T40" fmla="*/ 0 h 536"/>
                <a:gd name="T41" fmla="*/ 397 w 397"/>
                <a:gd name="T42" fmla="*/ 536 h 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11" name="Freeform 36"/>
            <p:cNvSpPr>
              <a:spLocks/>
            </p:cNvSpPr>
            <p:nvPr/>
          </p:nvSpPr>
          <p:spPr bwMode="auto">
            <a:xfrm>
              <a:off x="5789987" y="3115521"/>
              <a:ext cx="396035" cy="180858"/>
            </a:xfrm>
            <a:custGeom>
              <a:avLst/>
              <a:gdLst>
                <a:gd name="T0" fmla="*/ 0 w 561"/>
                <a:gd name="T1" fmla="*/ 2147483646 h 256"/>
                <a:gd name="T2" fmla="*/ 2147483646 w 561"/>
                <a:gd name="T3" fmla="*/ 2147483646 h 256"/>
                <a:gd name="T4" fmla="*/ 2147483646 w 561"/>
                <a:gd name="T5" fmla="*/ 2147483646 h 256"/>
                <a:gd name="T6" fmla="*/ 2147483646 w 561"/>
                <a:gd name="T7" fmla="*/ 2147483646 h 256"/>
                <a:gd name="T8" fmla="*/ 2147483646 w 561"/>
                <a:gd name="T9" fmla="*/ 2147483646 h 256"/>
                <a:gd name="T10" fmla="*/ 2147483646 w 561"/>
                <a:gd name="T11" fmla="*/ 2147483646 h 256"/>
                <a:gd name="T12" fmla="*/ 2147483646 w 561"/>
                <a:gd name="T13" fmla="*/ 2147483646 h 256"/>
                <a:gd name="T14" fmla="*/ 2147483646 w 561"/>
                <a:gd name="T15" fmla="*/ 2147483646 h 256"/>
                <a:gd name="T16" fmla="*/ 2147483646 w 561"/>
                <a:gd name="T17" fmla="*/ 2147483646 h 256"/>
                <a:gd name="T18" fmla="*/ 2147483646 w 561"/>
                <a:gd name="T19" fmla="*/ 2147483646 h 256"/>
                <a:gd name="T20" fmla="*/ 2147483646 w 561"/>
                <a:gd name="T21" fmla="*/ 2147483646 h 256"/>
                <a:gd name="T22" fmla="*/ 0 w 561"/>
                <a:gd name="T23" fmla="*/ 2147483646 h 2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61"/>
                <a:gd name="T37" fmla="*/ 0 h 256"/>
                <a:gd name="T38" fmla="*/ 561 w 561"/>
                <a:gd name="T39" fmla="*/ 256 h 2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12" name="Freeform 37"/>
            <p:cNvSpPr>
              <a:spLocks/>
            </p:cNvSpPr>
            <p:nvPr/>
          </p:nvSpPr>
          <p:spPr bwMode="auto">
            <a:xfrm>
              <a:off x="5821921" y="3268027"/>
              <a:ext cx="400213" cy="282628"/>
            </a:xfrm>
            <a:custGeom>
              <a:avLst/>
              <a:gdLst>
                <a:gd name="T0" fmla="*/ 0 w 567"/>
                <a:gd name="T1" fmla="*/ 2147483646 h 400"/>
                <a:gd name="T2" fmla="*/ 2147483646 w 567"/>
                <a:gd name="T3" fmla="*/ 2147483646 h 400"/>
                <a:gd name="T4" fmla="*/ 2147483646 w 567"/>
                <a:gd name="T5" fmla="*/ 2147483646 h 400"/>
                <a:gd name="T6" fmla="*/ 2147483646 w 567"/>
                <a:gd name="T7" fmla="*/ 2147483646 h 400"/>
                <a:gd name="T8" fmla="*/ 2147483646 w 567"/>
                <a:gd name="T9" fmla="*/ 2147483646 h 400"/>
                <a:gd name="T10" fmla="*/ 2147483646 w 567"/>
                <a:gd name="T11" fmla="*/ 2147483646 h 400"/>
                <a:gd name="T12" fmla="*/ 0 w 567"/>
                <a:gd name="T13" fmla="*/ 2147483646 h 400"/>
                <a:gd name="T14" fmla="*/ 0 60000 65536"/>
                <a:gd name="T15" fmla="*/ 0 60000 65536"/>
                <a:gd name="T16" fmla="*/ 0 60000 65536"/>
                <a:gd name="T17" fmla="*/ 0 60000 65536"/>
                <a:gd name="T18" fmla="*/ 0 60000 65536"/>
                <a:gd name="T19" fmla="*/ 0 60000 65536"/>
                <a:gd name="T20" fmla="*/ 0 60000 65536"/>
                <a:gd name="T21" fmla="*/ 0 w 567"/>
                <a:gd name="T22" fmla="*/ 0 h 400"/>
                <a:gd name="T23" fmla="*/ 567 w 567"/>
                <a:gd name="T24" fmla="*/ 400 h 4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13" name="Freeform 38"/>
            <p:cNvSpPr>
              <a:spLocks/>
            </p:cNvSpPr>
            <p:nvPr/>
          </p:nvSpPr>
          <p:spPr bwMode="auto">
            <a:xfrm>
              <a:off x="5730000" y="4004292"/>
              <a:ext cx="366489" cy="105948"/>
            </a:xfrm>
            <a:custGeom>
              <a:avLst/>
              <a:gdLst>
                <a:gd name="T0" fmla="*/ 2147483646 w 519"/>
                <a:gd name="T1" fmla="*/ 2147483646 h 150"/>
                <a:gd name="T2" fmla="*/ 0 w 519"/>
                <a:gd name="T3" fmla="*/ 2147483646 h 150"/>
                <a:gd name="T4" fmla="*/ 2147483646 w 519"/>
                <a:gd name="T5" fmla="*/ 0 h 150"/>
                <a:gd name="T6" fmla="*/ 2147483646 w 519"/>
                <a:gd name="T7" fmla="*/ 2147483646 h 150"/>
                <a:gd name="T8" fmla="*/ 2147483646 w 519"/>
                <a:gd name="T9" fmla="*/ 2147483646 h 150"/>
                <a:gd name="T10" fmla="*/ 0 60000 65536"/>
                <a:gd name="T11" fmla="*/ 0 60000 65536"/>
                <a:gd name="T12" fmla="*/ 0 60000 65536"/>
                <a:gd name="T13" fmla="*/ 0 60000 65536"/>
                <a:gd name="T14" fmla="*/ 0 60000 65536"/>
                <a:gd name="T15" fmla="*/ 0 w 519"/>
                <a:gd name="T16" fmla="*/ 0 h 150"/>
                <a:gd name="T17" fmla="*/ 519 w 519"/>
                <a:gd name="T18" fmla="*/ 150 h 150"/>
              </a:gdLst>
              <a:ahLst/>
              <a:cxnLst>
                <a:cxn ang="T10">
                  <a:pos x="T0" y="T1"/>
                </a:cxn>
                <a:cxn ang="T11">
                  <a:pos x="T2" y="T3"/>
                </a:cxn>
                <a:cxn ang="T12">
                  <a:pos x="T4" y="T5"/>
                </a:cxn>
                <a:cxn ang="T13">
                  <a:pos x="T6" y="T7"/>
                </a:cxn>
                <a:cxn ang="T14">
                  <a:pos x="T8" y="T9"/>
                </a:cxn>
              </a:cxnLst>
              <a:rect l="T15" t="T16" r="T17" b="T18"/>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14" name="Freeform 39"/>
            <p:cNvSpPr>
              <a:spLocks/>
            </p:cNvSpPr>
            <p:nvPr/>
          </p:nvSpPr>
          <p:spPr bwMode="auto">
            <a:xfrm>
              <a:off x="5576302" y="3131637"/>
              <a:ext cx="251886" cy="145045"/>
            </a:xfrm>
            <a:custGeom>
              <a:avLst/>
              <a:gdLst>
                <a:gd name="T0" fmla="*/ 2147483646 w 357"/>
                <a:gd name="T1" fmla="*/ 0 h 205"/>
                <a:gd name="T2" fmla="*/ 2147483646 w 357"/>
                <a:gd name="T3" fmla="*/ 2147483646 h 205"/>
                <a:gd name="T4" fmla="*/ 2147483646 w 357"/>
                <a:gd name="T5" fmla="*/ 2147483646 h 205"/>
                <a:gd name="T6" fmla="*/ 2147483646 w 357"/>
                <a:gd name="T7" fmla="*/ 2147483646 h 205"/>
                <a:gd name="T8" fmla="*/ 2147483646 w 357"/>
                <a:gd name="T9" fmla="*/ 2147483646 h 205"/>
                <a:gd name="T10" fmla="*/ 0 w 357"/>
                <a:gd name="T11" fmla="*/ 2147483646 h 205"/>
                <a:gd name="T12" fmla="*/ 2147483646 w 357"/>
                <a:gd name="T13" fmla="*/ 0 h 205"/>
                <a:gd name="T14" fmla="*/ 0 60000 65536"/>
                <a:gd name="T15" fmla="*/ 0 60000 65536"/>
                <a:gd name="T16" fmla="*/ 0 60000 65536"/>
                <a:gd name="T17" fmla="*/ 0 60000 65536"/>
                <a:gd name="T18" fmla="*/ 0 60000 65536"/>
                <a:gd name="T19" fmla="*/ 0 60000 65536"/>
                <a:gd name="T20" fmla="*/ 0 60000 65536"/>
                <a:gd name="T21" fmla="*/ 0 w 357"/>
                <a:gd name="T22" fmla="*/ 0 h 205"/>
                <a:gd name="T23" fmla="*/ 357 w 357"/>
                <a:gd name="T24" fmla="*/ 205 h 2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15" name="Freeform 40"/>
            <p:cNvSpPr>
              <a:spLocks/>
            </p:cNvSpPr>
            <p:nvPr/>
          </p:nvSpPr>
          <p:spPr bwMode="auto">
            <a:xfrm>
              <a:off x="6179158" y="3188342"/>
              <a:ext cx="204732" cy="234578"/>
            </a:xfrm>
            <a:custGeom>
              <a:avLst/>
              <a:gdLst>
                <a:gd name="T0" fmla="*/ 2147483646 w 290"/>
                <a:gd name="T1" fmla="*/ 2147483646 h 332"/>
                <a:gd name="T2" fmla="*/ 2147483646 w 290"/>
                <a:gd name="T3" fmla="*/ 2147483646 h 332"/>
                <a:gd name="T4" fmla="*/ 2147483646 w 290"/>
                <a:gd name="T5" fmla="*/ 2147483646 h 332"/>
                <a:gd name="T6" fmla="*/ 2147483646 w 290"/>
                <a:gd name="T7" fmla="*/ 2147483646 h 332"/>
                <a:gd name="T8" fmla="*/ 2147483646 w 290"/>
                <a:gd name="T9" fmla="*/ 2147483646 h 332"/>
                <a:gd name="T10" fmla="*/ 2147483646 w 290"/>
                <a:gd name="T11" fmla="*/ 2147483646 h 332"/>
                <a:gd name="T12" fmla="*/ 0 w 290"/>
                <a:gd name="T13" fmla="*/ 0 h 332"/>
                <a:gd name="T14" fmla="*/ 2147483646 w 290"/>
                <a:gd name="T15" fmla="*/ 2147483646 h 332"/>
                <a:gd name="T16" fmla="*/ 0 60000 65536"/>
                <a:gd name="T17" fmla="*/ 0 60000 65536"/>
                <a:gd name="T18" fmla="*/ 0 60000 65536"/>
                <a:gd name="T19" fmla="*/ 0 60000 65536"/>
                <a:gd name="T20" fmla="*/ 0 60000 65536"/>
                <a:gd name="T21" fmla="*/ 0 60000 65536"/>
                <a:gd name="T22" fmla="*/ 0 60000 65536"/>
                <a:gd name="T23" fmla="*/ 0 60000 65536"/>
                <a:gd name="T24" fmla="*/ 0 w 290"/>
                <a:gd name="T25" fmla="*/ 0 h 332"/>
                <a:gd name="T26" fmla="*/ 290 w 290"/>
                <a:gd name="T27" fmla="*/ 332 h 3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16" name="Freeform 41"/>
            <p:cNvSpPr>
              <a:spLocks/>
            </p:cNvSpPr>
            <p:nvPr/>
          </p:nvSpPr>
          <p:spPr bwMode="auto">
            <a:xfrm>
              <a:off x="5481695" y="3303542"/>
              <a:ext cx="185632" cy="123556"/>
            </a:xfrm>
            <a:custGeom>
              <a:avLst/>
              <a:gdLst>
                <a:gd name="T0" fmla="*/ 2147483646 w 263"/>
                <a:gd name="T1" fmla="*/ 351929850 h 175"/>
                <a:gd name="T2" fmla="*/ 0 w 263"/>
                <a:gd name="T3" fmla="*/ 2147483646 h 175"/>
                <a:gd name="T4" fmla="*/ 1406387558 w 263"/>
                <a:gd name="T5" fmla="*/ 2147483646 h 175"/>
                <a:gd name="T6" fmla="*/ 2147483646 w 263"/>
                <a:gd name="T7" fmla="*/ 2147483646 h 175"/>
                <a:gd name="T8" fmla="*/ 2147483646 w 263"/>
                <a:gd name="T9" fmla="*/ 2147483646 h 175"/>
                <a:gd name="T10" fmla="*/ 2147483646 w 263"/>
                <a:gd name="T11" fmla="*/ 0 h 175"/>
                <a:gd name="T12" fmla="*/ 2147483646 w 263"/>
                <a:gd name="T13" fmla="*/ 351929850 h 175"/>
                <a:gd name="T14" fmla="*/ 0 60000 65536"/>
                <a:gd name="T15" fmla="*/ 0 60000 65536"/>
                <a:gd name="T16" fmla="*/ 0 60000 65536"/>
                <a:gd name="T17" fmla="*/ 0 60000 65536"/>
                <a:gd name="T18" fmla="*/ 0 60000 65536"/>
                <a:gd name="T19" fmla="*/ 0 60000 65536"/>
                <a:gd name="T20" fmla="*/ 0 60000 65536"/>
                <a:gd name="T21" fmla="*/ 0 w 263"/>
                <a:gd name="T22" fmla="*/ 0 h 175"/>
                <a:gd name="T23" fmla="*/ 263 w 263"/>
                <a:gd name="T24" fmla="*/ 175 h 1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20484" name="文本框 12"/>
          <p:cNvSpPr txBox="1">
            <a:spLocks noChangeArrowheads="1"/>
          </p:cNvSpPr>
          <p:nvPr/>
        </p:nvSpPr>
        <p:spPr bwMode="auto">
          <a:xfrm>
            <a:off x="2671763" y="1933576"/>
            <a:ext cx="2171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chemeClr val="bg1"/>
                </a:solidFill>
              </a:rPr>
              <a:t>基于软件协议栈的隔离</a:t>
            </a:r>
            <a:endParaRPr lang="en-US" altLang="zh-CN" sz="1400">
              <a:solidFill>
                <a:schemeClr val="bg1"/>
              </a:solidFill>
            </a:endParaRPr>
          </a:p>
          <a:p>
            <a:pPr eaLnBrk="1" hangingPunct="1"/>
            <a:endParaRPr lang="zh-HK" altLang="en-US" sz="1400" b="1">
              <a:solidFill>
                <a:schemeClr val="bg1"/>
              </a:solidFill>
              <a:latin typeface="Century Gothic" panose="020B0502020202020204" pitchFamily="34" charset="0"/>
              <a:ea typeface="微软雅黑" panose="020B0503020204020204" pitchFamily="34" charset="-122"/>
            </a:endParaRPr>
          </a:p>
        </p:txBody>
      </p:sp>
      <p:sp>
        <p:nvSpPr>
          <p:cNvPr id="14" name="矩形 13"/>
          <p:cNvSpPr/>
          <p:nvPr/>
        </p:nvSpPr>
        <p:spPr>
          <a:xfrm>
            <a:off x="2968627" y="2333625"/>
            <a:ext cx="1355725" cy="46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endParaRPr lang="zh-HK" altLang="en-US" sz="1500">
              <a:latin typeface="微软雅黑" panose="020B0503020204020204" pitchFamily="34" charset="-122"/>
              <a:ea typeface="微软雅黑" panose="020B0503020204020204" pitchFamily="34" charset="-122"/>
            </a:endParaRPr>
          </a:p>
        </p:txBody>
      </p:sp>
      <p:sp>
        <p:nvSpPr>
          <p:cNvPr id="20486" name="文本框 14"/>
          <p:cNvSpPr txBox="1">
            <a:spLocks noChangeArrowheads="1"/>
          </p:cNvSpPr>
          <p:nvPr/>
        </p:nvSpPr>
        <p:spPr bwMode="auto">
          <a:xfrm>
            <a:off x="2282827" y="4044951"/>
            <a:ext cx="25606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chemeClr val="bg1"/>
                </a:solidFill>
              </a:rPr>
              <a:t>ＩＢＭ的ＳＯＡ通用安全架构</a:t>
            </a:r>
            <a:endParaRPr lang="en-US" altLang="zh-CN" sz="1400">
              <a:solidFill>
                <a:schemeClr val="bg1"/>
              </a:solidFill>
            </a:endParaRPr>
          </a:p>
          <a:p>
            <a:pPr eaLnBrk="1" hangingPunct="1"/>
            <a:endParaRPr lang="zh-HK" altLang="en-US" sz="1400" b="1">
              <a:solidFill>
                <a:schemeClr val="bg1"/>
              </a:solidFill>
              <a:latin typeface="Century Gothic" panose="020B0502020202020204" pitchFamily="34" charset="0"/>
              <a:ea typeface="微软雅黑" panose="020B0503020204020204" pitchFamily="34" charset="-122"/>
            </a:endParaRPr>
          </a:p>
        </p:txBody>
      </p:sp>
      <p:sp>
        <p:nvSpPr>
          <p:cNvPr id="16" name="矩形 15"/>
          <p:cNvSpPr/>
          <p:nvPr/>
        </p:nvSpPr>
        <p:spPr>
          <a:xfrm>
            <a:off x="2717802" y="4468814"/>
            <a:ext cx="1355725" cy="4603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endParaRPr lang="zh-HK" altLang="en-US" sz="1500">
              <a:latin typeface="微软雅黑" panose="020B0503020204020204" pitchFamily="34" charset="-122"/>
              <a:ea typeface="微软雅黑" panose="020B0503020204020204" pitchFamily="34" charset="-122"/>
            </a:endParaRPr>
          </a:p>
        </p:txBody>
      </p:sp>
      <p:sp>
        <p:nvSpPr>
          <p:cNvPr id="20488" name="矩形 16"/>
          <p:cNvSpPr>
            <a:spLocks noChangeArrowheads="1"/>
          </p:cNvSpPr>
          <p:nvPr/>
        </p:nvSpPr>
        <p:spPr bwMode="auto">
          <a:xfrm>
            <a:off x="2727327" y="2424113"/>
            <a:ext cx="2073275"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1400"/>
          </a:p>
          <a:p>
            <a:r>
              <a:rPr lang="zh-CN" altLang="en-US" sz="1200">
                <a:solidFill>
                  <a:schemeClr val="bg1"/>
                </a:solidFill>
              </a:rPr>
              <a:t>针对云计算硬件资源的分布性和多自治域的特点，采用虚拟化的方法，实现网络、系统、存储等逻辑层上的隔离是该方案的主要特点。</a:t>
            </a:r>
          </a:p>
        </p:txBody>
      </p:sp>
      <p:sp>
        <p:nvSpPr>
          <p:cNvPr id="20489" name="矩形 17"/>
          <p:cNvSpPr>
            <a:spLocks noChangeArrowheads="1"/>
          </p:cNvSpPr>
          <p:nvPr/>
        </p:nvSpPr>
        <p:spPr bwMode="auto">
          <a:xfrm>
            <a:off x="2422526" y="4665663"/>
            <a:ext cx="23685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200">
                <a:solidFill>
                  <a:schemeClr val="bg1"/>
                </a:solidFill>
              </a:rPr>
              <a:t>ＳＯＡ旨在通过将结构化的软件功能模块（也称作服务）整合在一起，以提供完整的功能或者复杂软件应用的设计方法，主要体现了服务可以被设计为具有专门功能。</a:t>
            </a:r>
            <a:endParaRPr lang="zh-CN" altLang="en-US" sz="1200">
              <a:solidFill>
                <a:schemeClr val="bg1"/>
              </a:solidFill>
              <a:latin typeface="Century Gothic" panose="020B0502020202020204" pitchFamily="34" charset="0"/>
              <a:ea typeface="微软雅黑" panose="020B0503020204020204" pitchFamily="34" charset="-122"/>
            </a:endParaRPr>
          </a:p>
        </p:txBody>
      </p:sp>
      <p:sp>
        <p:nvSpPr>
          <p:cNvPr id="20490" name="文本框 18"/>
          <p:cNvSpPr txBox="1">
            <a:spLocks noChangeArrowheads="1"/>
          </p:cNvSpPr>
          <p:nvPr/>
        </p:nvSpPr>
        <p:spPr bwMode="auto">
          <a:xfrm>
            <a:off x="7348538" y="1933576"/>
            <a:ext cx="2171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chemeClr val="bg1"/>
                </a:solidFill>
              </a:rPr>
              <a:t>基于硬件支持的隔离</a:t>
            </a:r>
            <a:endParaRPr lang="en-US" altLang="zh-CN" sz="1400">
              <a:solidFill>
                <a:schemeClr val="bg1"/>
              </a:solidFill>
            </a:endParaRPr>
          </a:p>
          <a:p>
            <a:pPr eaLnBrk="1" hangingPunct="1"/>
            <a:endParaRPr lang="zh-HK" altLang="en-US" sz="1400" b="1">
              <a:solidFill>
                <a:schemeClr val="bg1"/>
              </a:solidFill>
              <a:latin typeface="Century Gothic" panose="020B0502020202020204" pitchFamily="34" charset="0"/>
              <a:ea typeface="微软雅黑" panose="020B0503020204020204" pitchFamily="34" charset="-122"/>
            </a:endParaRPr>
          </a:p>
        </p:txBody>
      </p:sp>
      <p:sp>
        <p:nvSpPr>
          <p:cNvPr id="20" name="矩形 19"/>
          <p:cNvSpPr/>
          <p:nvPr/>
        </p:nvSpPr>
        <p:spPr>
          <a:xfrm>
            <a:off x="7575552" y="2320925"/>
            <a:ext cx="1355725" cy="46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endParaRPr lang="zh-HK" altLang="en-US" sz="1500">
              <a:latin typeface="微软雅黑" panose="020B0503020204020204" pitchFamily="34" charset="-122"/>
              <a:ea typeface="微软雅黑" panose="020B0503020204020204" pitchFamily="34" charset="-122"/>
            </a:endParaRPr>
          </a:p>
        </p:txBody>
      </p:sp>
      <p:sp>
        <p:nvSpPr>
          <p:cNvPr id="20492" name="文本框 20"/>
          <p:cNvSpPr txBox="1">
            <a:spLocks noChangeArrowheads="1"/>
          </p:cNvSpPr>
          <p:nvPr/>
        </p:nvSpPr>
        <p:spPr bwMode="auto">
          <a:xfrm>
            <a:off x="6615114" y="4044950"/>
            <a:ext cx="327501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400">
                <a:solidFill>
                  <a:schemeClr val="bg1"/>
                </a:solidFill>
              </a:rPr>
              <a:t>　ＥａｓｙＳａａＳ的ＳＯＡ安全方案</a:t>
            </a:r>
            <a:endParaRPr lang="en-US" altLang="zh-CN" sz="1400">
              <a:solidFill>
                <a:schemeClr val="bg1"/>
              </a:solidFill>
            </a:endParaRPr>
          </a:p>
          <a:p>
            <a:endParaRPr lang="en-US" altLang="zh-CN" sz="1400">
              <a:solidFill>
                <a:schemeClr val="bg1"/>
              </a:solidFill>
            </a:endParaRPr>
          </a:p>
          <a:p>
            <a:pPr eaLnBrk="1" hangingPunct="1"/>
            <a:endParaRPr lang="zh-HK" altLang="en-US" sz="1400" b="1">
              <a:solidFill>
                <a:schemeClr val="bg1"/>
              </a:solidFill>
              <a:latin typeface="Century Gothic" panose="020B0502020202020204" pitchFamily="34" charset="0"/>
              <a:ea typeface="微软雅黑" panose="020B0503020204020204" pitchFamily="34" charset="-122"/>
            </a:endParaRPr>
          </a:p>
        </p:txBody>
      </p:sp>
      <p:sp>
        <p:nvSpPr>
          <p:cNvPr id="22" name="矩形 21"/>
          <p:cNvSpPr/>
          <p:nvPr/>
        </p:nvSpPr>
        <p:spPr>
          <a:xfrm>
            <a:off x="7575552" y="4445000"/>
            <a:ext cx="1355725" cy="460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endParaRPr lang="zh-HK" altLang="en-US" sz="1500">
              <a:latin typeface="微软雅黑" panose="020B0503020204020204" pitchFamily="34" charset="-122"/>
              <a:ea typeface="微软雅黑" panose="020B0503020204020204" pitchFamily="34" charset="-122"/>
            </a:endParaRPr>
          </a:p>
        </p:txBody>
      </p:sp>
      <p:sp>
        <p:nvSpPr>
          <p:cNvPr id="20494" name="矩形 22"/>
          <p:cNvSpPr>
            <a:spLocks noChangeArrowheads="1"/>
          </p:cNvSpPr>
          <p:nvPr/>
        </p:nvSpPr>
        <p:spPr bwMode="auto">
          <a:xfrm>
            <a:off x="7272339" y="2425701"/>
            <a:ext cx="2073275"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en-US" altLang="zh-CN" sz="1400"/>
          </a:p>
          <a:p>
            <a:r>
              <a:rPr lang="zh-CN" altLang="en-US" sz="1200">
                <a:solidFill>
                  <a:schemeClr val="bg1"/>
                </a:solidFill>
              </a:rPr>
              <a:t>相对于通过软件实现逻辑层隔离的架构，硬件支撑的隔离方案具有更好的安全效果，并随着硬件功能的提升，也使之逐步成为了可能。</a:t>
            </a:r>
            <a:endParaRPr lang="zh-CN" altLang="en-US" sz="1200">
              <a:solidFill>
                <a:schemeClr val="bg1"/>
              </a:solidFill>
              <a:latin typeface="Century Gothic" panose="020B0502020202020204" pitchFamily="34" charset="0"/>
              <a:ea typeface="微软雅黑" panose="020B0503020204020204" pitchFamily="34" charset="-122"/>
            </a:endParaRPr>
          </a:p>
        </p:txBody>
      </p:sp>
      <p:sp>
        <p:nvSpPr>
          <p:cNvPr id="20495" name="矩形 23"/>
          <p:cNvSpPr>
            <a:spLocks noChangeArrowheads="1"/>
          </p:cNvSpPr>
          <p:nvPr/>
        </p:nvSpPr>
        <p:spPr bwMode="auto">
          <a:xfrm>
            <a:off x="6986589" y="4665663"/>
            <a:ext cx="2481263"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200">
                <a:solidFill>
                  <a:schemeClr val="bg1"/>
                </a:solidFill>
              </a:rPr>
              <a:t>ＥａｓｙＳａａＳ是针对ＳａａＳ服务模式提出的一种发展框架，包括了ＳａａＳ系统构建、部署、更新的全过程，其强调模块化的设计理念．</a:t>
            </a:r>
          </a:p>
          <a:p>
            <a:pPr eaLnBrk="1" hangingPunct="1">
              <a:lnSpc>
                <a:spcPct val="130000"/>
              </a:lnSpc>
            </a:pPr>
            <a:endParaRPr lang="zh-CN" altLang="en-US" sz="1200">
              <a:solidFill>
                <a:schemeClr val="bg1"/>
              </a:solidFill>
              <a:latin typeface="Century Gothic" panose="020B0502020202020204" pitchFamily="34" charset="0"/>
              <a:ea typeface="微软雅黑" panose="020B0503020204020204" pitchFamily="34" charset="-122"/>
            </a:endParaRPr>
          </a:p>
        </p:txBody>
      </p:sp>
      <p:sp>
        <p:nvSpPr>
          <p:cNvPr id="27" name="文本框 26"/>
          <p:cNvSpPr txBox="1"/>
          <p:nvPr/>
        </p:nvSpPr>
        <p:spPr>
          <a:xfrm>
            <a:off x="60975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研究结果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74580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问题讨论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88169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论文总结</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30" name="直接连接符 32"/>
          <p:cNvCxnSpPr/>
          <p:nvPr/>
        </p:nvCxnSpPr>
        <p:spPr>
          <a:xfrm>
            <a:off x="736282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3"/>
          <p:cNvCxnSpPr/>
          <p:nvPr/>
        </p:nvCxnSpPr>
        <p:spPr>
          <a:xfrm>
            <a:off x="875347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378201"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研究背景</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738688" y="166689"/>
            <a:ext cx="1295400" cy="276225"/>
          </a:xfrm>
          <a:prstGeom prst="rect">
            <a:avLst/>
          </a:prstGeom>
          <a:solidFill>
            <a:srgbClr val="FFFFFF"/>
          </a:solidFill>
        </p:spPr>
        <p:txBody>
          <a:bodyPr lIns="91436" tIns="45719" rIns="91436" bIns="45719">
            <a:spAutoFit/>
          </a:bodyPr>
          <a:lstStyle/>
          <a:p>
            <a:pPr algn="ctr" defTabSz="609468">
              <a:defRPr/>
            </a:pPr>
            <a:r>
              <a:rPr lang="zh-CN" altLang="en-US" sz="1200" spc="300" dirty="0">
                <a:solidFill>
                  <a:schemeClr val="tx2"/>
                </a:solidFill>
                <a:latin typeface="微软雅黑" panose="020B0503020204020204" pitchFamily="34" charset="-122"/>
                <a:ea typeface="微软雅黑" panose="020B0503020204020204" pitchFamily="34" charset="-122"/>
              </a:rPr>
              <a:t>研究方法</a:t>
            </a:r>
            <a:endParaRPr lang="zh-HK" altLang="en-US" sz="1200" spc="300" dirty="0">
              <a:solidFill>
                <a:schemeClr val="tx2"/>
              </a:solidFill>
              <a:latin typeface="微软雅黑" panose="020B0503020204020204" pitchFamily="34" charset="-122"/>
              <a:ea typeface="微软雅黑" panose="020B0503020204020204" pitchFamily="34" charset="-122"/>
            </a:endParaRPr>
          </a:p>
        </p:txBody>
      </p:sp>
      <p:cxnSp>
        <p:nvCxnSpPr>
          <p:cNvPr id="34" name="直接连接符 18"/>
          <p:cNvCxnSpPr/>
          <p:nvPr/>
        </p:nvCxnSpPr>
        <p:spPr>
          <a:xfrm>
            <a:off x="335915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0"/>
          <p:cNvCxnSpPr/>
          <p:nvPr/>
        </p:nvCxnSpPr>
        <p:spPr>
          <a:xfrm>
            <a:off x="466090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1"/>
          <p:cNvCxnSpPr/>
          <p:nvPr/>
        </p:nvCxnSpPr>
        <p:spPr>
          <a:xfrm>
            <a:off x="6034088"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079627" y="166689"/>
            <a:ext cx="1279525"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论文绪论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995285"/>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78201"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研究背景</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7386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研究方法</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097588" y="166689"/>
            <a:ext cx="1295400" cy="276225"/>
          </a:xfrm>
          <a:prstGeom prst="rect">
            <a:avLst/>
          </a:prstGeom>
          <a:solidFill>
            <a:srgbClr val="FFFFFF"/>
          </a:solidFill>
        </p:spPr>
        <p:txBody>
          <a:bodyPr lIns="91436" tIns="45719" rIns="91436" bIns="45719">
            <a:spAutoFit/>
          </a:bodyPr>
          <a:lstStyle/>
          <a:p>
            <a:pPr algn="ctr" defTabSz="609468">
              <a:defRPr/>
            </a:pPr>
            <a:r>
              <a:rPr lang="zh-CN" altLang="en-US" sz="1200" spc="300" dirty="0">
                <a:solidFill>
                  <a:schemeClr val="tx2"/>
                </a:solidFill>
                <a:latin typeface="微软雅黑" panose="020B0503020204020204" pitchFamily="34" charset="-122"/>
                <a:ea typeface="微软雅黑" panose="020B0503020204020204" pitchFamily="34" charset="-122"/>
              </a:rPr>
              <a:t>研究结果</a:t>
            </a:r>
            <a:endParaRPr lang="zh-HK" altLang="en-US" sz="1200" spc="300" dirty="0">
              <a:solidFill>
                <a:schemeClr val="tx2"/>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4580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问题讨论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8169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论文总结</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18"/>
          <p:cNvCxnSpPr/>
          <p:nvPr/>
        </p:nvCxnSpPr>
        <p:spPr>
          <a:xfrm>
            <a:off x="335915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30"/>
          <p:cNvCxnSpPr/>
          <p:nvPr/>
        </p:nvCxnSpPr>
        <p:spPr>
          <a:xfrm>
            <a:off x="466090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31"/>
          <p:cNvCxnSpPr/>
          <p:nvPr/>
        </p:nvCxnSpPr>
        <p:spPr>
          <a:xfrm>
            <a:off x="6034088"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32"/>
          <p:cNvCxnSpPr/>
          <p:nvPr/>
        </p:nvCxnSpPr>
        <p:spPr>
          <a:xfrm>
            <a:off x="736282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33"/>
          <p:cNvCxnSpPr/>
          <p:nvPr/>
        </p:nvCxnSpPr>
        <p:spPr>
          <a:xfrm>
            <a:off x="875347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079627" y="166689"/>
            <a:ext cx="1279525"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论文绪论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594101" y="3159125"/>
            <a:ext cx="5008562" cy="1220788"/>
          </a:xfrm>
          <a:prstGeom prst="rect">
            <a:avLst/>
          </a:prstGeom>
          <a:noFill/>
          <a:ln>
            <a:solidFill>
              <a:schemeClr val="bg1"/>
            </a:solidFill>
          </a:ln>
        </p:spPr>
        <p:txBody>
          <a:bodyPr lIns="91436" tIns="45719" rIns="91436" bIns="45719">
            <a:spAutoFit/>
          </a:bodyPr>
          <a:lstStyle/>
          <a:p>
            <a:pPr algn="ctr" defTabSz="609468">
              <a:lnSpc>
                <a:spcPct val="90000"/>
              </a:lnSpc>
              <a:defRPr/>
            </a:pPr>
            <a:r>
              <a:rPr lang="zh-CN" altLang="en-US" sz="8000" b="1" spc="300" dirty="0">
                <a:solidFill>
                  <a:schemeClr val="bg1"/>
                </a:solidFill>
                <a:latin typeface="微软雅黑" panose="020B0503020204020204" pitchFamily="34" charset="-122"/>
                <a:ea typeface="微软雅黑" panose="020B0503020204020204" pitchFamily="34" charset="-122"/>
              </a:rPr>
              <a:t>研究结果</a:t>
            </a:r>
            <a:endParaRPr lang="en-US" altLang="zh-CN" sz="8000" b="1" spc="300" dirty="0">
              <a:solidFill>
                <a:schemeClr val="bg1"/>
              </a:solidFill>
              <a:latin typeface="微软雅黑" panose="020B0503020204020204" pitchFamily="34" charset="-122"/>
              <a:ea typeface="微软雅黑" panose="020B0503020204020204" pitchFamily="34" charset="-122"/>
            </a:endParaRPr>
          </a:p>
        </p:txBody>
      </p:sp>
      <p:grpSp>
        <p:nvGrpSpPr>
          <p:cNvPr id="2" name="Group 4"/>
          <p:cNvGrpSpPr>
            <a:grpSpLocks noChangeAspect="1"/>
          </p:cNvGrpSpPr>
          <p:nvPr/>
        </p:nvGrpSpPr>
        <p:grpSpPr bwMode="auto">
          <a:xfrm rot="19764056">
            <a:off x="2960459" y="2495740"/>
            <a:ext cx="1424066" cy="1326299"/>
            <a:chOff x="1164" y="687"/>
            <a:chExt cx="3219" cy="2998"/>
          </a:xfrm>
          <a:solidFill>
            <a:schemeClr val="bg1"/>
          </a:solidFill>
          <a:effectLst>
            <a:outerShdw blurRad="50800" dist="38100" dir="2700000" algn="tl" rotWithShape="0">
              <a:prstClr val="black">
                <a:alpha val="40000"/>
              </a:prstClr>
            </a:outerShdw>
          </a:effectLst>
        </p:grpSpPr>
        <p:sp>
          <p:nvSpPr>
            <p:cNvPr id="17"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extLst>
          </p:spPr>
          <p:txBody>
            <a:bodyPr/>
            <a:lstStyle/>
            <a:p>
              <a:pPr defTabSz="609468">
                <a:defRPr/>
              </a:pPr>
              <a:endParaRPr lang="zh-HK" altLang="en-US"/>
            </a:p>
          </p:txBody>
        </p:sp>
        <p:sp>
          <p:nvSpPr>
            <p:cNvPr id="18"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extLst>
          </p:spPr>
          <p:txBody>
            <a:bodyPr/>
            <a:lstStyle/>
            <a:p>
              <a:pPr defTabSz="609468">
                <a:defRPr/>
              </a:pPr>
              <a:endParaRPr lang="zh-HK" altLang="en-US"/>
            </a:p>
          </p:txBody>
        </p:sp>
      </p:grpSp>
    </p:spTree>
    <p:extLst>
      <p:ext uri="{BB962C8B-B14F-4D97-AF65-F5344CB8AC3E}">
        <p14:creationId xmlns:p14="http://schemas.microsoft.com/office/powerpoint/2010/main" val="2665206233"/>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78201"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研究背景</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7386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研究方法</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097588" y="166689"/>
            <a:ext cx="1295400" cy="276225"/>
          </a:xfrm>
          <a:prstGeom prst="rect">
            <a:avLst/>
          </a:prstGeom>
          <a:solidFill>
            <a:srgbClr val="FFFFFF"/>
          </a:solidFill>
        </p:spPr>
        <p:txBody>
          <a:bodyPr lIns="91436" tIns="45719" rIns="91436" bIns="45719">
            <a:spAutoFit/>
          </a:bodyPr>
          <a:lstStyle/>
          <a:p>
            <a:pPr algn="ctr" defTabSz="609468">
              <a:defRPr/>
            </a:pPr>
            <a:r>
              <a:rPr lang="zh-CN" altLang="en-US" sz="1200" spc="300" dirty="0">
                <a:solidFill>
                  <a:schemeClr val="tx2"/>
                </a:solidFill>
                <a:latin typeface="微软雅黑" panose="020B0503020204020204" pitchFamily="34" charset="-122"/>
                <a:ea typeface="微软雅黑" panose="020B0503020204020204" pitchFamily="34" charset="-122"/>
              </a:rPr>
              <a:t>研究结果</a:t>
            </a:r>
            <a:endParaRPr lang="zh-HK" altLang="en-US" sz="1200" spc="300" dirty="0">
              <a:solidFill>
                <a:schemeClr val="tx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4580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问题讨论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8169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论文总结</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18"/>
          <p:cNvCxnSpPr/>
          <p:nvPr/>
        </p:nvCxnSpPr>
        <p:spPr>
          <a:xfrm>
            <a:off x="335915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30"/>
          <p:cNvCxnSpPr/>
          <p:nvPr/>
        </p:nvCxnSpPr>
        <p:spPr>
          <a:xfrm>
            <a:off x="466090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31"/>
          <p:cNvCxnSpPr/>
          <p:nvPr/>
        </p:nvCxnSpPr>
        <p:spPr>
          <a:xfrm>
            <a:off x="6034088"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32"/>
          <p:cNvCxnSpPr/>
          <p:nvPr/>
        </p:nvCxnSpPr>
        <p:spPr>
          <a:xfrm>
            <a:off x="736282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33"/>
          <p:cNvCxnSpPr/>
          <p:nvPr/>
        </p:nvCxnSpPr>
        <p:spPr>
          <a:xfrm>
            <a:off x="875347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079627" y="166689"/>
            <a:ext cx="1279525"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论文绪论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2541" name="矩形 13"/>
          <p:cNvSpPr>
            <a:spLocks noChangeArrowheads="1"/>
          </p:cNvSpPr>
          <p:nvPr/>
        </p:nvSpPr>
        <p:spPr bwMode="auto">
          <a:xfrm>
            <a:off x="7458077" y="2230439"/>
            <a:ext cx="302418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800">
                <a:solidFill>
                  <a:schemeClr val="bg1"/>
                </a:solidFill>
              </a:rPr>
              <a:t>通用该架构的主要优势在于可以轻松整合来自不同云计算提供商的安全服务．ＩＢＭ的安全架构不限制用户使用特定的安全协议或者机制，充分给予了用户灵活的选择空间，这也增加了租户对云计算提供商的信任．</a:t>
            </a:r>
            <a:endParaRPr lang="zh-CN" altLang="en-US" sz="1800">
              <a:solidFill>
                <a:schemeClr val="bg1"/>
              </a:solidFill>
              <a:latin typeface="Century Gothic" panose="020B0502020202020204" pitchFamily="34" charset="0"/>
              <a:ea typeface="微软雅黑" panose="020B0503020204020204" pitchFamily="34" charset="-122"/>
            </a:endParaRPr>
          </a:p>
        </p:txBody>
      </p:sp>
      <p:pic>
        <p:nvPicPr>
          <p:cNvPr id="22542"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9051" y="1951038"/>
            <a:ext cx="5276850" cy="286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331222"/>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78201"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研究背景</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7386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研究方法</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097588" y="166689"/>
            <a:ext cx="1295400" cy="276225"/>
          </a:xfrm>
          <a:prstGeom prst="rect">
            <a:avLst/>
          </a:prstGeom>
          <a:solidFill>
            <a:srgbClr val="FFFFFF"/>
          </a:solidFill>
        </p:spPr>
        <p:txBody>
          <a:bodyPr lIns="91436" tIns="45719" rIns="91436" bIns="45719">
            <a:spAutoFit/>
          </a:bodyPr>
          <a:lstStyle/>
          <a:p>
            <a:pPr algn="ctr" defTabSz="609468">
              <a:defRPr/>
            </a:pPr>
            <a:r>
              <a:rPr lang="zh-CN" altLang="en-US" sz="1200" spc="300" dirty="0">
                <a:solidFill>
                  <a:schemeClr val="tx2"/>
                </a:solidFill>
                <a:latin typeface="微软雅黑" panose="020B0503020204020204" pitchFamily="34" charset="-122"/>
                <a:ea typeface="微软雅黑" panose="020B0503020204020204" pitchFamily="34" charset="-122"/>
              </a:rPr>
              <a:t>研究结果</a:t>
            </a:r>
            <a:endParaRPr lang="zh-HK" altLang="en-US" sz="1200" spc="300" dirty="0">
              <a:solidFill>
                <a:schemeClr val="tx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4580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问题讨论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8169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论文总结</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18"/>
          <p:cNvCxnSpPr/>
          <p:nvPr/>
        </p:nvCxnSpPr>
        <p:spPr>
          <a:xfrm>
            <a:off x="335915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30"/>
          <p:cNvCxnSpPr/>
          <p:nvPr/>
        </p:nvCxnSpPr>
        <p:spPr>
          <a:xfrm>
            <a:off x="466090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31"/>
          <p:cNvCxnSpPr/>
          <p:nvPr/>
        </p:nvCxnSpPr>
        <p:spPr>
          <a:xfrm>
            <a:off x="6034088"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32"/>
          <p:cNvCxnSpPr/>
          <p:nvPr/>
        </p:nvCxnSpPr>
        <p:spPr>
          <a:xfrm>
            <a:off x="736282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33"/>
          <p:cNvCxnSpPr/>
          <p:nvPr/>
        </p:nvCxnSpPr>
        <p:spPr>
          <a:xfrm>
            <a:off x="875347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079627" y="166689"/>
            <a:ext cx="1279525"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论文绪论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graphicFrame>
        <p:nvGraphicFramePr>
          <p:cNvPr id="23565" name="图表 12"/>
          <p:cNvGraphicFramePr>
            <a:graphicFrameLocks/>
          </p:cNvGraphicFramePr>
          <p:nvPr/>
        </p:nvGraphicFramePr>
        <p:xfrm>
          <a:off x="1733552" y="1855789"/>
          <a:ext cx="3119437" cy="2079625"/>
        </p:xfrm>
        <a:graphic>
          <a:graphicData uri="http://schemas.openxmlformats.org/presentationml/2006/ole">
            <mc:AlternateContent xmlns:mc="http://schemas.openxmlformats.org/markup-compatibility/2006">
              <mc:Choice xmlns:v="urn:schemas-microsoft-com:vml" Requires="v">
                <p:oleObj spid="_x0000_s1026" r:id="rId3" imgW="3121423" imgH="2078916" progId="Excel.Chart.8">
                  <p:embed/>
                </p:oleObj>
              </mc:Choice>
              <mc:Fallback>
                <p:oleObj r:id="rId3" imgW="3121423" imgH="2078916" progId="Excel.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3552" y="1855789"/>
                        <a:ext cx="3119437"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6" name="图表 13"/>
          <p:cNvGraphicFramePr>
            <a:graphicFrameLocks/>
          </p:cNvGraphicFramePr>
          <p:nvPr/>
        </p:nvGraphicFramePr>
        <p:xfrm>
          <a:off x="4537077" y="1889126"/>
          <a:ext cx="3119437" cy="2079625"/>
        </p:xfrm>
        <a:graphic>
          <a:graphicData uri="http://schemas.openxmlformats.org/presentationml/2006/ole">
            <mc:AlternateContent xmlns:mc="http://schemas.openxmlformats.org/markup-compatibility/2006">
              <mc:Choice xmlns:v="urn:schemas-microsoft-com:vml" Requires="v">
                <p:oleObj spid="_x0000_s1027" r:id="rId5" imgW="3121423" imgH="2078916" progId="Excel.Chart.8">
                  <p:embed/>
                </p:oleObj>
              </mc:Choice>
              <mc:Fallback>
                <p:oleObj r:id="rId5" imgW="3121423" imgH="2078916" progId="Excel.Char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7077" y="1889126"/>
                        <a:ext cx="3119437"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67" name="图表 14"/>
          <p:cNvGraphicFramePr>
            <a:graphicFrameLocks/>
          </p:cNvGraphicFramePr>
          <p:nvPr/>
        </p:nvGraphicFramePr>
        <p:xfrm>
          <a:off x="7339013" y="1855789"/>
          <a:ext cx="3119438" cy="2079625"/>
        </p:xfrm>
        <a:graphic>
          <a:graphicData uri="http://schemas.openxmlformats.org/presentationml/2006/ole">
            <mc:AlternateContent xmlns:mc="http://schemas.openxmlformats.org/markup-compatibility/2006">
              <mc:Choice xmlns:v="urn:schemas-microsoft-com:vml" Requires="v">
                <p:oleObj spid="_x0000_s1028" r:id="rId7" imgW="3115326" imgH="2078916" progId="Excel.Chart.8">
                  <p:embed/>
                </p:oleObj>
              </mc:Choice>
              <mc:Fallback>
                <p:oleObj r:id="rId7" imgW="3115326" imgH="2078916" progId="Excel.Chart.8">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39013" y="1855789"/>
                        <a:ext cx="3119438"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8" name="文本框 15"/>
          <p:cNvSpPr txBox="1">
            <a:spLocks noChangeArrowheads="1"/>
          </p:cNvSpPr>
          <p:nvPr/>
        </p:nvSpPr>
        <p:spPr bwMode="auto">
          <a:xfrm>
            <a:off x="2820989" y="2527301"/>
            <a:ext cx="9429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HK" b="1">
                <a:solidFill>
                  <a:srgbClr val="FFFFFF"/>
                </a:solidFill>
                <a:latin typeface="Century Gothic" panose="020B0502020202020204" pitchFamily="34" charset="0"/>
                <a:ea typeface="微软雅黑" panose="020B0503020204020204" pitchFamily="34" charset="-122"/>
              </a:rPr>
              <a:t>TEXT1</a:t>
            </a:r>
            <a:endParaRPr lang="zh-HK" altLang="en-US" b="1">
              <a:solidFill>
                <a:srgbClr val="FFFFFF"/>
              </a:solidFill>
              <a:latin typeface="Century Gothic" panose="020B0502020202020204" pitchFamily="34" charset="0"/>
              <a:ea typeface="微软雅黑" panose="020B0503020204020204" pitchFamily="34" charset="-122"/>
            </a:endParaRPr>
          </a:p>
        </p:txBody>
      </p:sp>
      <p:sp>
        <p:nvSpPr>
          <p:cNvPr id="23569" name="文本框 16"/>
          <p:cNvSpPr txBox="1">
            <a:spLocks noChangeArrowheads="1"/>
          </p:cNvSpPr>
          <p:nvPr/>
        </p:nvSpPr>
        <p:spPr bwMode="auto">
          <a:xfrm>
            <a:off x="5638802" y="2527301"/>
            <a:ext cx="9429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HK" b="1">
                <a:solidFill>
                  <a:srgbClr val="FFFFFF"/>
                </a:solidFill>
                <a:latin typeface="Century Gothic" panose="020B0502020202020204" pitchFamily="34" charset="0"/>
                <a:ea typeface="微软雅黑" panose="020B0503020204020204" pitchFamily="34" charset="-122"/>
              </a:rPr>
              <a:t>TEXT2</a:t>
            </a:r>
            <a:endParaRPr lang="zh-HK" altLang="en-US" b="1">
              <a:solidFill>
                <a:srgbClr val="FFFFFF"/>
              </a:solidFill>
              <a:latin typeface="Century Gothic" panose="020B0502020202020204" pitchFamily="34" charset="0"/>
              <a:ea typeface="微软雅黑" panose="020B0503020204020204" pitchFamily="34" charset="-122"/>
            </a:endParaRPr>
          </a:p>
        </p:txBody>
      </p:sp>
      <p:sp>
        <p:nvSpPr>
          <p:cNvPr id="23570" name="文本框 17"/>
          <p:cNvSpPr txBox="1">
            <a:spLocks noChangeArrowheads="1"/>
          </p:cNvSpPr>
          <p:nvPr/>
        </p:nvSpPr>
        <p:spPr bwMode="auto">
          <a:xfrm>
            <a:off x="8428039" y="2555875"/>
            <a:ext cx="9429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HK" b="1">
                <a:solidFill>
                  <a:srgbClr val="FFFFFF"/>
                </a:solidFill>
                <a:latin typeface="Century Gothic" panose="020B0502020202020204" pitchFamily="34" charset="0"/>
                <a:ea typeface="微软雅黑" panose="020B0503020204020204" pitchFamily="34" charset="-122"/>
              </a:rPr>
              <a:t>TEXT3</a:t>
            </a:r>
            <a:endParaRPr lang="zh-HK" altLang="en-US" b="1">
              <a:solidFill>
                <a:srgbClr val="FFFFFF"/>
              </a:solidFill>
              <a:latin typeface="Century Gothic" panose="020B0502020202020204" pitchFamily="34" charset="0"/>
              <a:ea typeface="微软雅黑" panose="020B0503020204020204" pitchFamily="34" charset="-122"/>
            </a:endParaRPr>
          </a:p>
        </p:txBody>
      </p:sp>
      <p:sp>
        <p:nvSpPr>
          <p:cNvPr id="23571" name="矩形 18"/>
          <p:cNvSpPr>
            <a:spLocks noChangeArrowheads="1"/>
          </p:cNvSpPr>
          <p:nvPr/>
        </p:nvSpPr>
        <p:spPr bwMode="auto">
          <a:xfrm>
            <a:off x="2398714" y="4606925"/>
            <a:ext cx="771366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800">
                <a:solidFill>
                  <a:schemeClr val="bg1"/>
                </a:solidFill>
              </a:rPr>
              <a:t>根据云计算应用的全生命周期，我们把云计算安全机制分为上线前、使用中、故障修复三个阶段，分别从安全测试机制、认证与访问控制机制、安全隔离机制、安全监控机制、安全恢复机制５个方面展开。</a:t>
            </a:r>
            <a:endParaRPr lang="zh-CN" altLang="en-US" sz="1800">
              <a:solidFill>
                <a:schemeClr val="bg1"/>
              </a:solidFill>
              <a:latin typeface="Century Gothic" panose="020B0502020202020204" pitchFamily="34" charset="0"/>
              <a:ea typeface="微软雅黑" panose="020B0503020204020204" pitchFamily="34" charset="-122"/>
            </a:endParaRPr>
          </a:p>
        </p:txBody>
      </p:sp>
    </p:spTree>
    <p:extLst>
      <p:ext uri="{BB962C8B-B14F-4D97-AF65-F5344CB8AC3E}">
        <p14:creationId xmlns:p14="http://schemas.microsoft.com/office/powerpoint/2010/main" val="514144270"/>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78201"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研究背景</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7386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研究方法</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097588" y="166689"/>
            <a:ext cx="1295400" cy="276225"/>
          </a:xfrm>
          <a:prstGeom prst="rect">
            <a:avLst/>
          </a:prstGeom>
          <a:solidFill>
            <a:srgbClr val="FFFFFF"/>
          </a:solidFill>
        </p:spPr>
        <p:txBody>
          <a:bodyPr lIns="91436" tIns="45719" rIns="91436" bIns="45719">
            <a:spAutoFit/>
          </a:bodyPr>
          <a:lstStyle/>
          <a:p>
            <a:pPr algn="ctr" defTabSz="609468">
              <a:defRPr/>
            </a:pPr>
            <a:r>
              <a:rPr lang="zh-CN" altLang="en-US" sz="1200" spc="300" dirty="0">
                <a:solidFill>
                  <a:schemeClr val="tx2"/>
                </a:solidFill>
                <a:latin typeface="微软雅黑" panose="020B0503020204020204" pitchFamily="34" charset="-122"/>
                <a:ea typeface="微软雅黑" panose="020B0503020204020204" pitchFamily="34" charset="-122"/>
              </a:rPr>
              <a:t>研究结果</a:t>
            </a:r>
            <a:endParaRPr lang="zh-HK" altLang="en-US" sz="1200" spc="300" dirty="0">
              <a:solidFill>
                <a:schemeClr val="tx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4580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问题讨论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8169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论文总结</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18"/>
          <p:cNvCxnSpPr/>
          <p:nvPr/>
        </p:nvCxnSpPr>
        <p:spPr>
          <a:xfrm>
            <a:off x="335915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30"/>
          <p:cNvCxnSpPr/>
          <p:nvPr/>
        </p:nvCxnSpPr>
        <p:spPr>
          <a:xfrm>
            <a:off x="466090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31"/>
          <p:cNvCxnSpPr/>
          <p:nvPr/>
        </p:nvCxnSpPr>
        <p:spPr>
          <a:xfrm>
            <a:off x="6034088"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32"/>
          <p:cNvCxnSpPr/>
          <p:nvPr/>
        </p:nvCxnSpPr>
        <p:spPr>
          <a:xfrm>
            <a:off x="736282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33"/>
          <p:cNvCxnSpPr/>
          <p:nvPr/>
        </p:nvCxnSpPr>
        <p:spPr>
          <a:xfrm>
            <a:off x="875347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079627" y="166689"/>
            <a:ext cx="1279525"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论文绪论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24589" name="矩形 13"/>
          <p:cNvSpPr>
            <a:spLocks noChangeArrowheads="1"/>
          </p:cNvSpPr>
          <p:nvPr/>
        </p:nvSpPr>
        <p:spPr bwMode="auto">
          <a:xfrm>
            <a:off x="3663952" y="5613400"/>
            <a:ext cx="7712075" cy="45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1800">
                <a:solidFill>
                  <a:schemeClr val="bg1"/>
                </a:solidFill>
              </a:rPr>
              <a:t>可管、可控、可度量的云计算安全架构</a:t>
            </a:r>
            <a:endParaRPr lang="zh-CN" altLang="en-US" sz="1800">
              <a:solidFill>
                <a:schemeClr val="bg1"/>
              </a:solidFill>
              <a:latin typeface="Century Gothic" panose="020B0502020202020204" pitchFamily="34" charset="0"/>
              <a:ea typeface="微软雅黑" panose="020B0503020204020204" pitchFamily="34" charset="-122"/>
            </a:endParaRPr>
          </a:p>
        </p:txBody>
      </p:sp>
      <p:pic>
        <p:nvPicPr>
          <p:cNvPr id="24590"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3188" y="762001"/>
            <a:ext cx="6110288" cy="434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0411387"/>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78201"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研究背景</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7386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研究方法</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0975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研究结果</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458076" y="166689"/>
            <a:ext cx="1295400" cy="276225"/>
          </a:xfrm>
          <a:prstGeom prst="rect">
            <a:avLst/>
          </a:prstGeom>
          <a:solidFill>
            <a:srgbClr val="FFFFFF"/>
          </a:solidFill>
        </p:spPr>
        <p:txBody>
          <a:bodyPr lIns="91436" tIns="45719" rIns="91436" bIns="45719">
            <a:spAutoFit/>
          </a:bodyPr>
          <a:lstStyle/>
          <a:p>
            <a:pPr algn="ctr" defTabSz="609468">
              <a:defRPr/>
            </a:pPr>
            <a:r>
              <a:rPr lang="zh-CN" altLang="en-US" sz="1200" spc="300" dirty="0">
                <a:solidFill>
                  <a:schemeClr val="tx2"/>
                </a:solidFill>
                <a:latin typeface="微软雅黑" panose="020B0503020204020204" pitchFamily="34" charset="-122"/>
                <a:ea typeface="微软雅黑" panose="020B0503020204020204" pitchFamily="34" charset="-122"/>
              </a:rPr>
              <a:t>问题讨论</a:t>
            </a:r>
            <a:endParaRPr lang="zh-HK" altLang="en-US" sz="1200" spc="300" dirty="0">
              <a:solidFill>
                <a:schemeClr val="tx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8169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论文总结</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18"/>
          <p:cNvCxnSpPr/>
          <p:nvPr/>
        </p:nvCxnSpPr>
        <p:spPr>
          <a:xfrm>
            <a:off x="335915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30"/>
          <p:cNvCxnSpPr/>
          <p:nvPr/>
        </p:nvCxnSpPr>
        <p:spPr>
          <a:xfrm>
            <a:off x="466090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31"/>
          <p:cNvCxnSpPr/>
          <p:nvPr/>
        </p:nvCxnSpPr>
        <p:spPr>
          <a:xfrm>
            <a:off x="6034088"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32"/>
          <p:cNvCxnSpPr/>
          <p:nvPr/>
        </p:nvCxnSpPr>
        <p:spPr>
          <a:xfrm>
            <a:off x="736282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33"/>
          <p:cNvCxnSpPr/>
          <p:nvPr/>
        </p:nvCxnSpPr>
        <p:spPr>
          <a:xfrm>
            <a:off x="875347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079627" y="166689"/>
            <a:ext cx="1279525"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论文绪论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594101" y="3159125"/>
            <a:ext cx="5008562" cy="1220788"/>
          </a:xfrm>
          <a:prstGeom prst="rect">
            <a:avLst/>
          </a:prstGeom>
          <a:noFill/>
          <a:ln>
            <a:solidFill>
              <a:schemeClr val="bg1"/>
            </a:solidFill>
          </a:ln>
        </p:spPr>
        <p:txBody>
          <a:bodyPr lIns="91436" tIns="45719" rIns="91436" bIns="45719">
            <a:spAutoFit/>
          </a:bodyPr>
          <a:lstStyle/>
          <a:p>
            <a:pPr algn="ctr" defTabSz="609468">
              <a:lnSpc>
                <a:spcPct val="90000"/>
              </a:lnSpc>
              <a:defRPr/>
            </a:pPr>
            <a:r>
              <a:rPr lang="zh-CN" altLang="en-US" sz="8000" b="1" spc="300" dirty="0">
                <a:solidFill>
                  <a:schemeClr val="bg1"/>
                </a:solidFill>
                <a:latin typeface="微软雅黑" panose="020B0503020204020204" pitchFamily="34" charset="-122"/>
                <a:ea typeface="微软雅黑" panose="020B0503020204020204" pitchFamily="34" charset="-122"/>
              </a:rPr>
              <a:t>问题讨论</a:t>
            </a:r>
            <a:endParaRPr lang="en-US" altLang="zh-CN" sz="8000" b="1" spc="300" dirty="0">
              <a:solidFill>
                <a:schemeClr val="bg1"/>
              </a:solidFill>
              <a:latin typeface="微软雅黑" panose="020B0503020204020204" pitchFamily="34" charset="-122"/>
              <a:ea typeface="微软雅黑" panose="020B0503020204020204" pitchFamily="34" charset="-122"/>
            </a:endParaRPr>
          </a:p>
        </p:txBody>
      </p:sp>
      <p:grpSp>
        <p:nvGrpSpPr>
          <p:cNvPr id="2" name="Group 4"/>
          <p:cNvGrpSpPr>
            <a:grpSpLocks noChangeAspect="1"/>
          </p:cNvGrpSpPr>
          <p:nvPr/>
        </p:nvGrpSpPr>
        <p:grpSpPr bwMode="auto">
          <a:xfrm rot="19764056">
            <a:off x="2960459" y="2495740"/>
            <a:ext cx="1424066" cy="1326299"/>
            <a:chOff x="1164" y="687"/>
            <a:chExt cx="3219" cy="2998"/>
          </a:xfrm>
          <a:solidFill>
            <a:schemeClr val="bg1"/>
          </a:solidFill>
          <a:effectLst>
            <a:outerShdw blurRad="50800" dist="38100" dir="2700000" algn="tl" rotWithShape="0">
              <a:prstClr val="black">
                <a:alpha val="40000"/>
              </a:prstClr>
            </a:outerShdw>
          </a:effectLst>
        </p:grpSpPr>
        <p:sp>
          <p:nvSpPr>
            <p:cNvPr id="17"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extLst>
          </p:spPr>
          <p:txBody>
            <a:bodyPr/>
            <a:lstStyle/>
            <a:p>
              <a:pPr defTabSz="609468">
                <a:defRPr/>
              </a:pPr>
              <a:endParaRPr lang="zh-HK" altLang="en-US"/>
            </a:p>
          </p:txBody>
        </p:sp>
        <p:sp>
          <p:nvSpPr>
            <p:cNvPr id="18"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extLst>
          </p:spPr>
          <p:txBody>
            <a:bodyPr/>
            <a:lstStyle/>
            <a:p>
              <a:pPr defTabSz="609468">
                <a:defRPr/>
              </a:pPr>
              <a:endParaRPr lang="zh-HK" altLang="en-US"/>
            </a:p>
          </p:txBody>
        </p:sp>
      </p:grpSp>
    </p:spTree>
    <p:extLst>
      <p:ext uri="{BB962C8B-B14F-4D97-AF65-F5344CB8AC3E}">
        <p14:creationId xmlns:p14="http://schemas.microsoft.com/office/powerpoint/2010/main" val="178498408"/>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3"/>
          <p:cNvCxnSpPr/>
          <p:nvPr/>
        </p:nvCxnSpPr>
        <p:spPr>
          <a:xfrm>
            <a:off x="4953001" y="1774825"/>
            <a:ext cx="0" cy="3386138"/>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197602" y="1339850"/>
            <a:ext cx="2212975" cy="584200"/>
          </a:xfrm>
          <a:prstGeom prst="rect">
            <a:avLst/>
          </a:prstGeom>
          <a:noFill/>
        </p:spPr>
        <p:txBody>
          <a:bodyPr lIns="91436" tIns="45719" rIns="91436" bIns="45719">
            <a:spAutoFit/>
          </a:bodyPr>
          <a:lstStyle/>
          <a:p>
            <a:pPr defTabSz="609468">
              <a:defRPr/>
            </a:pPr>
            <a:r>
              <a:rPr lang="zh-CN" altLang="en-US" sz="3200" b="1" spc="300" dirty="0">
                <a:solidFill>
                  <a:srgbClr val="FFFFFF"/>
                </a:solidFill>
                <a:latin typeface="微软雅黑" panose="020B0503020204020204" pitchFamily="34" charset="-122"/>
                <a:ea typeface="微软雅黑" panose="020B0503020204020204" pitchFamily="34" charset="-122"/>
              </a:rPr>
              <a:t>论文绪论</a:t>
            </a:r>
            <a:endParaRPr lang="zh-HK" altLang="en-US" sz="3200" b="1" spc="300" dirty="0">
              <a:solidFill>
                <a:srgbClr val="FFFFF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197602" y="2049464"/>
            <a:ext cx="2212975" cy="585787"/>
          </a:xfrm>
          <a:prstGeom prst="rect">
            <a:avLst/>
          </a:prstGeom>
          <a:noFill/>
        </p:spPr>
        <p:txBody>
          <a:bodyPr lIns="91436" tIns="45719" rIns="91436" bIns="45719">
            <a:spAutoFit/>
          </a:bodyPr>
          <a:lstStyle/>
          <a:p>
            <a:pPr defTabSz="609468">
              <a:defRPr/>
            </a:pPr>
            <a:r>
              <a:rPr lang="zh-CN" altLang="en-US" sz="3200" b="1" spc="300" dirty="0">
                <a:solidFill>
                  <a:srgbClr val="FFFFFF"/>
                </a:solidFill>
                <a:latin typeface="微软雅黑" panose="020B0503020204020204" pitchFamily="34" charset="-122"/>
                <a:ea typeface="微软雅黑" panose="020B0503020204020204" pitchFamily="34" charset="-122"/>
              </a:rPr>
              <a:t>研究背景</a:t>
            </a:r>
            <a:endParaRPr lang="zh-HK" altLang="en-US" sz="3200" b="1" spc="300" dirty="0">
              <a:solidFill>
                <a:srgbClr val="FFFFFF"/>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197602" y="2760663"/>
            <a:ext cx="2212975" cy="584200"/>
          </a:xfrm>
          <a:prstGeom prst="rect">
            <a:avLst/>
          </a:prstGeom>
          <a:noFill/>
        </p:spPr>
        <p:txBody>
          <a:bodyPr lIns="91436" tIns="45719" rIns="91436" bIns="45719">
            <a:spAutoFit/>
          </a:bodyPr>
          <a:lstStyle/>
          <a:p>
            <a:pPr defTabSz="609468">
              <a:defRPr/>
            </a:pPr>
            <a:r>
              <a:rPr lang="zh-CN" altLang="en-US" sz="3200" b="1" spc="300" dirty="0">
                <a:solidFill>
                  <a:srgbClr val="FFFFFF"/>
                </a:solidFill>
                <a:latin typeface="微软雅黑" panose="020B0503020204020204" pitchFamily="34" charset="-122"/>
                <a:ea typeface="微软雅黑" panose="020B0503020204020204" pitchFamily="34" charset="-122"/>
              </a:rPr>
              <a:t>研究方法</a:t>
            </a:r>
            <a:endParaRPr lang="zh-HK" altLang="en-US" sz="3200" b="1" spc="300" dirty="0">
              <a:solidFill>
                <a:srgbClr val="FFFFFF"/>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197602" y="3471863"/>
            <a:ext cx="2212975" cy="584200"/>
          </a:xfrm>
          <a:prstGeom prst="rect">
            <a:avLst/>
          </a:prstGeom>
          <a:noFill/>
        </p:spPr>
        <p:txBody>
          <a:bodyPr lIns="91436" tIns="45719" rIns="91436" bIns="45719">
            <a:spAutoFit/>
          </a:bodyPr>
          <a:lstStyle/>
          <a:p>
            <a:pPr defTabSz="609468">
              <a:defRPr/>
            </a:pPr>
            <a:r>
              <a:rPr lang="zh-CN" altLang="en-US" sz="3200" b="1" spc="300" dirty="0">
                <a:solidFill>
                  <a:srgbClr val="FFFFFF"/>
                </a:solidFill>
                <a:latin typeface="微软雅黑" panose="020B0503020204020204" pitchFamily="34" charset="-122"/>
                <a:ea typeface="微软雅黑" panose="020B0503020204020204" pitchFamily="34" charset="-122"/>
              </a:rPr>
              <a:t>研究结果</a:t>
            </a:r>
            <a:endParaRPr lang="zh-HK" altLang="en-US" sz="3200" b="1" spc="300" dirty="0">
              <a:solidFill>
                <a:srgbClr val="FFFFFF"/>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197602" y="4181475"/>
            <a:ext cx="2212975" cy="584200"/>
          </a:xfrm>
          <a:prstGeom prst="rect">
            <a:avLst/>
          </a:prstGeom>
          <a:noFill/>
        </p:spPr>
        <p:txBody>
          <a:bodyPr lIns="91436" tIns="45719" rIns="91436" bIns="45719">
            <a:spAutoFit/>
          </a:bodyPr>
          <a:lstStyle/>
          <a:p>
            <a:pPr defTabSz="609468">
              <a:defRPr/>
            </a:pPr>
            <a:r>
              <a:rPr lang="zh-CN" altLang="en-US" sz="3200" b="1" spc="300" dirty="0">
                <a:solidFill>
                  <a:srgbClr val="FFFFFF"/>
                </a:solidFill>
                <a:latin typeface="微软雅黑" panose="020B0503020204020204" pitchFamily="34" charset="-122"/>
                <a:ea typeface="微软雅黑" panose="020B0503020204020204" pitchFamily="34" charset="-122"/>
              </a:rPr>
              <a:t>问题讨论</a:t>
            </a:r>
            <a:endParaRPr lang="zh-HK" altLang="en-US" sz="3200" b="1" spc="300" dirty="0">
              <a:solidFill>
                <a:srgbClr val="FFFFF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197602" y="4892675"/>
            <a:ext cx="2212975" cy="584200"/>
          </a:xfrm>
          <a:prstGeom prst="rect">
            <a:avLst/>
          </a:prstGeom>
          <a:noFill/>
        </p:spPr>
        <p:txBody>
          <a:bodyPr lIns="91436" tIns="45719" rIns="91436" bIns="45719">
            <a:spAutoFit/>
          </a:bodyPr>
          <a:lstStyle/>
          <a:p>
            <a:pPr defTabSz="609468">
              <a:defRPr/>
            </a:pPr>
            <a:r>
              <a:rPr lang="zh-CN" altLang="en-US" sz="3200" b="1" spc="300" dirty="0">
                <a:solidFill>
                  <a:srgbClr val="FFFFFF"/>
                </a:solidFill>
                <a:latin typeface="微软雅黑" panose="020B0503020204020204" pitchFamily="34" charset="-122"/>
                <a:ea typeface="微软雅黑" panose="020B0503020204020204" pitchFamily="34" charset="-122"/>
              </a:rPr>
              <a:t>论文总结</a:t>
            </a:r>
            <a:endParaRPr lang="zh-HK" altLang="en-US" sz="3200" b="1" spc="300" dirty="0">
              <a:solidFill>
                <a:srgbClr val="FFFFFF"/>
              </a:solidFill>
              <a:latin typeface="微软雅黑" panose="020B0503020204020204" pitchFamily="34" charset="-122"/>
              <a:ea typeface="微软雅黑" panose="020B0503020204020204" pitchFamily="34" charset="-122"/>
            </a:endParaRPr>
          </a:p>
        </p:txBody>
      </p:sp>
      <p:grpSp>
        <p:nvGrpSpPr>
          <p:cNvPr id="9" name="组合 18"/>
          <p:cNvGrpSpPr/>
          <p:nvPr/>
        </p:nvGrpSpPr>
        <p:grpSpPr>
          <a:xfrm>
            <a:off x="1637509" y="2197037"/>
            <a:ext cx="1947861" cy="1940713"/>
            <a:chOff x="1709739" y="2636838"/>
            <a:chExt cx="1590160" cy="1584325"/>
          </a:xfrm>
          <a:solidFill>
            <a:srgbClr val="FFFFFF"/>
          </a:solidFill>
          <a:effectLst/>
        </p:grpSpPr>
        <p:sp>
          <p:nvSpPr>
            <p:cNvPr id="10"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extLst>
          </p:spPr>
          <p:txBody>
            <a:bodyPr/>
            <a:lstStyle/>
            <a:p>
              <a:pPr defTabSz="609468">
                <a:defRPr/>
              </a:pPr>
              <a:endParaRPr lang="zh-HK" altLang="en-US" b="1"/>
            </a:p>
          </p:txBody>
        </p:sp>
        <p:sp>
          <p:nvSpPr>
            <p:cNvPr id="11"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extLst>
          </p:spPr>
          <p:txBody>
            <a:bodyPr/>
            <a:lstStyle/>
            <a:p>
              <a:pPr defTabSz="609468">
                <a:defRPr/>
              </a:pPr>
              <a:endParaRPr lang="zh-HK" altLang="en-US" b="1"/>
            </a:p>
          </p:txBody>
        </p:sp>
        <p:sp>
          <p:nvSpPr>
            <p:cNvPr id="12"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extLst>
          </p:spPr>
          <p:txBody>
            <a:bodyPr/>
            <a:lstStyle/>
            <a:p>
              <a:pPr defTabSz="609468">
                <a:defRPr/>
              </a:pPr>
              <a:endParaRPr lang="zh-HK" altLang="en-US" b="1"/>
            </a:p>
          </p:txBody>
        </p:sp>
        <p:sp>
          <p:nvSpPr>
            <p:cNvPr id="13"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extLst>
          </p:spPr>
          <p:txBody>
            <a:bodyPr/>
            <a:lstStyle/>
            <a:p>
              <a:pPr defTabSz="609468">
                <a:defRPr/>
              </a:pPr>
              <a:endParaRPr lang="zh-HK" altLang="en-US" b="1"/>
            </a:p>
          </p:txBody>
        </p:sp>
        <p:sp>
          <p:nvSpPr>
            <p:cNvPr id="14"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extLst>
          </p:spPr>
          <p:txBody>
            <a:bodyPr/>
            <a:lstStyle/>
            <a:p>
              <a:pPr defTabSz="609468">
                <a:defRPr/>
              </a:pPr>
              <a:endParaRPr lang="zh-HK" altLang="en-US" b="1"/>
            </a:p>
          </p:txBody>
        </p:sp>
        <p:sp>
          <p:nvSpPr>
            <p:cNvPr id="15"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extLst>
          </p:spPr>
          <p:txBody>
            <a:bodyPr/>
            <a:lstStyle/>
            <a:p>
              <a:pPr defTabSz="609468">
                <a:defRPr/>
              </a:pPr>
              <a:endParaRPr lang="zh-HK" altLang="en-US" b="1"/>
            </a:p>
          </p:txBody>
        </p:sp>
        <p:sp>
          <p:nvSpPr>
            <p:cNvPr id="16"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extLst>
          </p:spPr>
          <p:txBody>
            <a:bodyPr/>
            <a:lstStyle/>
            <a:p>
              <a:pPr defTabSz="609468">
                <a:defRPr/>
              </a:pPr>
              <a:endParaRPr lang="zh-HK" altLang="en-US" b="1"/>
            </a:p>
          </p:txBody>
        </p:sp>
        <p:sp>
          <p:nvSpPr>
            <p:cNvPr id="17"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extLst>
          </p:spPr>
          <p:txBody>
            <a:bodyPr/>
            <a:lstStyle/>
            <a:p>
              <a:pPr defTabSz="609468">
                <a:defRPr/>
              </a:pPr>
              <a:endParaRPr lang="zh-HK" altLang="en-US" b="1"/>
            </a:p>
          </p:txBody>
        </p:sp>
        <p:sp>
          <p:nvSpPr>
            <p:cNvPr id="18"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extLst>
          </p:spPr>
          <p:txBody>
            <a:bodyPr/>
            <a:lstStyle/>
            <a:p>
              <a:pPr defTabSz="609468">
                <a:defRPr/>
              </a:pPr>
              <a:endParaRPr lang="zh-HK" altLang="en-US" b="1"/>
            </a:p>
          </p:txBody>
        </p:sp>
      </p:grpSp>
      <p:sp>
        <p:nvSpPr>
          <p:cNvPr id="19" name="文本框 18"/>
          <p:cNvSpPr txBox="1"/>
          <p:nvPr/>
        </p:nvSpPr>
        <p:spPr>
          <a:xfrm>
            <a:off x="1282702" y="4137026"/>
            <a:ext cx="2657475" cy="523875"/>
          </a:xfrm>
          <a:prstGeom prst="rect">
            <a:avLst/>
          </a:prstGeom>
          <a:noFill/>
        </p:spPr>
        <p:txBody>
          <a:bodyPr lIns="91436" tIns="45719" rIns="91436" bIns="45719">
            <a:spAutoFit/>
          </a:bodyPr>
          <a:lstStyle/>
          <a:p>
            <a:pPr algn="ctr" defTabSz="609468">
              <a:defRPr/>
            </a:pPr>
            <a:r>
              <a:rPr lang="en-US" altLang="zh-CN" sz="2800" b="1" spc="300" dirty="0">
                <a:solidFill>
                  <a:srgbClr val="FFFFFF"/>
                </a:solidFill>
                <a:ea typeface="微软雅黑" panose="020B0503020204020204" pitchFamily="34" charset="-122"/>
              </a:rPr>
              <a:t>CONTENTS</a:t>
            </a:r>
            <a:endParaRPr lang="zh-HK" altLang="en-US" sz="2800" b="1" spc="300" dirty="0">
              <a:solidFill>
                <a:srgbClr val="FFFFFF"/>
              </a:solidFill>
              <a:ea typeface="微软雅黑" panose="020B0503020204020204" pitchFamily="34" charset="-122"/>
            </a:endParaRPr>
          </a:p>
        </p:txBody>
      </p:sp>
    </p:spTree>
    <p:extLst>
      <p:ext uri="{BB962C8B-B14F-4D97-AF65-F5344CB8AC3E}">
        <p14:creationId xmlns:p14="http://schemas.microsoft.com/office/powerpoint/2010/main" val="1857307760"/>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378201"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研究背景</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7386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研究方法</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0975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研究结果</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7458076" y="166689"/>
            <a:ext cx="1295400" cy="276225"/>
          </a:xfrm>
          <a:prstGeom prst="rect">
            <a:avLst/>
          </a:prstGeom>
          <a:solidFill>
            <a:srgbClr val="FFFFFF"/>
          </a:solidFill>
        </p:spPr>
        <p:txBody>
          <a:bodyPr lIns="91436" tIns="45719" rIns="91436" bIns="45719">
            <a:spAutoFit/>
          </a:bodyPr>
          <a:lstStyle/>
          <a:p>
            <a:pPr algn="ctr" defTabSz="609468">
              <a:defRPr/>
            </a:pPr>
            <a:r>
              <a:rPr lang="zh-CN" altLang="en-US" sz="1200" spc="300" dirty="0">
                <a:solidFill>
                  <a:schemeClr val="tx2"/>
                </a:solidFill>
                <a:latin typeface="微软雅黑" panose="020B0503020204020204" pitchFamily="34" charset="-122"/>
                <a:ea typeface="微软雅黑" panose="020B0503020204020204" pitchFamily="34" charset="-122"/>
              </a:rPr>
              <a:t>问题讨论</a:t>
            </a:r>
            <a:endParaRPr lang="zh-HK" altLang="en-US" sz="1200" spc="300" dirty="0">
              <a:solidFill>
                <a:schemeClr val="tx2"/>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88169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论文总结</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18" name="直接连接符 18"/>
          <p:cNvCxnSpPr/>
          <p:nvPr/>
        </p:nvCxnSpPr>
        <p:spPr>
          <a:xfrm>
            <a:off x="335915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30"/>
          <p:cNvCxnSpPr/>
          <p:nvPr/>
        </p:nvCxnSpPr>
        <p:spPr>
          <a:xfrm>
            <a:off x="466090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31"/>
          <p:cNvCxnSpPr/>
          <p:nvPr/>
        </p:nvCxnSpPr>
        <p:spPr>
          <a:xfrm>
            <a:off x="6034088"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32"/>
          <p:cNvCxnSpPr/>
          <p:nvPr/>
        </p:nvCxnSpPr>
        <p:spPr>
          <a:xfrm>
            <a:off x="736282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33"/>
          <p:cNvCxnSpPr/>
          <p:nvPr/>
        </p:nvCxnSpPr>
        <p:spPr>
          <a:xfrm>
            <a:off x="875347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079627" y="166689"/>
            <a:ext cx="1279525"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论文绪论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grpSp>
        <p:nvGrpSpPr>
          <p:cNvPr id="26637" name="组合 1"/>
          <p:cNvGrpSpPr>
            <a:grpSpLocks/>
          </p:cNvGrpSpPr>
          <p:nvPr/>
        </p:nvGrpSpPr>
        <p:grpSpPr bwMode="auto">
          <a:xfrm>
            <a:off x="4362451" y="1808163"/>
            <a:ext cx="3321050" cy="3294062"/>
            <a:chOff x="2939653" y="2055320"/>
            <a:chExt cx="3321364" cy="3293102"/>
          </a:xfrm>
        </p:grpSpPr>
        <p:sp>
          <p:nvSpPr>
            <p:cNvPr id="25" name="饼形 15"/>
            <p:cNvSpPr/>
            <p:nvPr/>
          </p:nvSpPr>
          <p:spPr>
            <a:xfrm>
              <a:off x="3093655" y="2180695"/>
              <a:ext cx="3167362" cy="3167727"/>
            </a:xfrm>
            <a:prstGeom prst="pie">
              <a:avLst>
                <a:gd name="adj1" fmla="val 0"/>
                <a:gd name="adj2" fmla="val 540000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468">
                <a:defRPr/>
              </a:pPr>
              <a:endParaRPr lang="zh-HK" altLang="en-US" sz="4800">
                <a:solidFill>
                  <a:schemeClr val="tx1"/>
                </a:solidFill>
                <a:ea typeface="微软雅黑" panose="020B0503020204020204" pitchFamily="34" charset="-122"/>
              </a:endParaRPr>
            </a:p>
          </p:txBody>
        </p:sp>
        <p:sp>
          <p:nvSpPr>
            <p:cNvPr id="26" name="饼形 16"/>
            <p:cNvSpPr/>
            <p:nvPr/>
          </p:nvSpPr>
          <p:spPr>
            <a:xfrm flipV="1">
              <a:off x="3093655" y="2055320"/>
              <a:ext cx="3167362" cy="3167727"/>
            </a:xfrm>
            <a:prstGeom prst="pie">
              <a:avLst>
                <a:gd name="adj1" fmla="val 0"/>
                <a:gd name="adj2" fmla="val 54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468">
                <a:defRPr/>
              </a:pPr>
              <a:endParaRPr lang="zh-HK" altLang="en-US" sz="4800">
                <a:solidFill>
                  <a:schemeClr val="tx1"/>
                </a:solidFill>
                <a:ea typeface="微软雅黑" panose="020B0503020204020204" pitchFamily="34" charset="-122"/>
              </a:endParaRPr>
            </a:p>
          </p:txBody>
        </p:sp>
        <p:sp>
          <p:nvSpPr>
            <p:cNvPr id="27" name="饼形 17"/>
            <p:cNvSpPr/>
            <p:nvPr/>
          </p:nvSpPr>
          <p:spPr>
            <a:xfrm flipH="1">
              <a:off x="2939653" y="2180695"/>
              <a:ext cx="3167361" cy="3167727"/>
            </a:xfrm>
            <a:prstGeom prst="pie">
              <a:avLst>
                <a:gd name="adj1" fmla="val 0"/>
                <a:gd name="adj2" fmla="val 540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468">
                <a:defRPr/>
              </a:pPr>
              <a:endParaRPr lang="zh-HK" altLang="en-US" sz="4800">
                <a:solidFill>
                  <a:schemeClr val="tx1"/>
                </a:solidFill>
                <a:ea typeface="微软雅黑" panose="020B0503020204020204" pitchFamily="34" charset="-122"/>
              </a:endParaRPr>
            </a:p>
          </p:txBody>
        </p:sp>
        <p:sp>
          <p:nvSpPr>
            <p:cNvPr id="28" name="饼形 18"/>
            <p:cNvSpPr/>
            <p:nvPr/>
          </p:nvSpPr>
          <p:spPr>
            <a:xfrm flipH="1" flipV="1">
              <a:off x="2939653" y="2055320"/>
              <a:ext cx="3167361" cy="3167727"/>
            </a:xfrm>
            <a:prstGeom prst="pie">
              <a:avLst>
                <a:gd name="adj1" fmla="val 0"/>
                <a:gd name="adj2" fmla="val 54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468">
                <a:defRPr/>
              </a:pPr>
              <a:endParaRPr lang="zh-HK" altLang="en-US" sz="4800">
                <a:solidFill>
                  <a:schemeClr val="tx1"/>
                </a:solidFill>
                <a:ea typeface="微软雅黑" panose="020B0503020204020204" pitchFamily="34" charset="-122"/>
              </a:endParaRPr>
            </a:p>
          </p:txBody>
        </p:sp>
        <p:sp>
          <p:nvSpPr>
            <p:cNvPr id="29" name="椭圆 28"/>
            <p:cNvSpPr/>
            <p:nvPr/>
          </p:nvSpPr>
          <p:spPr>
            <a:xfrm>
              <a:off x="3774757" y="2867883"/>
              <a:ext cx="1651156" cy="1648931"/>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468">
                <a:defRPr/>
              </a:pPr>
              <a:r>
                <a:rPr lang="en-US" altLang="zh-CN" sz="2800" b="1" dirty="0">
                  <a:solidFill>
                    <a:schemeClr val="accent1"/>
                  </a:solidFill>
                </a:rPr>
                <a:t>TEXT</a:t>
              </a:r>
              <a:endParaRPr lang="zh-HK" altLang="en-US" sz="2800" b="1" dirty="0">
                <a:solidFill>
                  <a:schemeClr val="accent1"/>
                </a:solidFill>
                <a:ea typeface="微软雅黑" panose="020B0503020204020204" pitchFamily="34" charset="-122"/>
              </a:endParaRPr>
            </a:p>
          </p:txBody>
        </p:sp>
        <p:sp>
          <p:nvSpPr>
            <p:cNvPr id="26655" name="文本框 29"/>
            <p:cNvSpPr txBox="1">
              <a:spLocks noChangeArrowheads="1"/>
            </p:cNvSpPr>
            <p:nvPr/>
          </p:nvSpPr>
          <p:spPr bwMode="auto">
            <a:xfrm>
              <a:off x="3280378" y="2308625"/>
              <a:ext cx="769257"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a:solidFill>
                    <a:schemeClr val="bg1"/>
                  </a:solidFill>
                  <a:latin typeface="Century Gothic" panose="020B0502020202020204" pitchFamily="34" charset="0"/>
                  <a:ea typeface="微软雅黑" panose="020B0503020204020204" pitchFamily="34" charset="-122"/>
                </a:rPr>
                <a:t>s</a:t>
              </a:r>
              <a:endParaRPr lang="zh-HK" altLang="en-US" sz="4800" b="1">
                <a:solidFill>
                  <a:schemeClr val="bg1"/>
                </a:solidFill>
                <a:latin typeface="Century Gothic" panose="020B0502020202020204" pitchFamily="34" charset="0"/>
                <a:ea typeface="微软雅黑" panose="020B0503020204020204" pitchFamily="34" charset="-122"/>
              </a:endParaRPr>
            </a:p>
          </p:txBody>
        </p:sp>
        <p:sp>
          <p:nvSpPr>
            <p:cNvPr id="26656" name="文本框 30"/>
            <p:cNvSpPr txBox="1">
              <a:spLocks noChangeArrowheads="1"/>
            </p:cNvSpPr>
            <p:nvPr/>
          </p:nvSpPr>
          <p:spPr bwMode="auto">
            <a:xfrm>
              <a:off x="3294892" y="4084929"/>
              <a:ext cx="769257"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a:solidFill>
                    <a:schemeClr val="bg1"/>
                  </a:solidFill>
                  <a:latin typeface="Century Gothic" panose="020B0502020202020204" pitchFamily="34" charset="0"/>
                  <a:ea typeface="微软雅黑" panose="020B0503020204020204" pitchFamily="34" charset="-122"/>
                </a:rPr>
                <a:t>w</a:t>
              </a:r>
              <a:endParaRPr lang="zh-HK" altLang="en-US" sz="4800" b="1">
                <a:solidFill>
                  <a:schemeClr val="bg1"/>
                </a:solidFill>
                <a:latin typeface="Century Gothic" panose="020B0502020202020204" pitchFamily="34" charset="0"/>
                <a:ea typeface="微软雅黑" panose="020B0503020204020204" pitchFamily="34" charset="-122"/>
              </a:endParaRPr>
            </a:p>
          </p:txBody>
        </p:sp>
        <p:sp>
          <p:nvSpPr>
            <p:cNvPr id="26657" name="文本框 31"/>
            <p:cNvSpPr txBox="1">
              <a:spLocks noChangeArrowheads="1"/>
            </p:cNvSpPr>
            <p:nvPr/>
          </p:nvSpPr>
          <p:spPr bwMode="auto">
            <a:xfrm>
              <a:off x="5140069" y="4026873"/>
              <a:ext cx="769257"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a:solidFill>
                    <a:schemeClr val="bg1"/>
                  </a:solidFill>
                  <a:latin typeface="Century Gothic" panose="020B0502020202020204" pitchFamily="34" charset="0"/>
                  <a:ea typeface="微软雅黑" panose="020B0503020204020204" pitchFamily="34" charset="-122"/>
                </a:rPr>
                <a:t>o</a:t>
              </a:r>
              <a:endParaRPr lang="zh-HK" altLang="en-US" sz="4800" b="1">
                <a:solidFill>
                  <a:schemeClr val="bg1"/>
                </a:solidFill>
                <a:latin typeface="Century Gothic" panose="020B0502020202020204" pitchFamily="34" charset="0"/>
                <a:ea typeface="微软雅黑" panose="020B0503020204020204" pitchFamily="34" charset="-122"/>
              </a:endParaRPr>
            </a:p>
          </p:txBody>
        </p:sp>
        <p:sp>
          <p:nvSpPr>
            <p:cNvPr id="26658" name="文本框 32"/>
            <p:cNvSpPr txBox="1">
              <a:spLocks noChangeArrowheads="1"/>
            </p:cNvSpPr>
            <p:nvPr/>
          </p:nvSpPr>
          <p:spPr bwMode="auto">
            <a:xfrm>
              <a:off x="5125555" y="2471619"/>
              <a:ext cx="769257"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800" b="1">
                  <a:solidFill>
                    <a:schemeClr val="bg1"/>
                  </a:solidFill>
                  <a:latin typeface="Century Gothic" panose="020B0502020202020204" pitchFamily="34" charset="0"/>
                  <a:ea typeface="微软雅黑" panose="020B0503020204020204" pitchFamily="34" charset="-122"/>
                </a:rPr>
                <a:t>T</a:t>
              </a:r>
            </a:p>
          </p:txBody>
        </p:sp>
      </p:grpSp>
      <p:sp>
        <p:nvSpPr>
          <p:cNvPr id="26638" name="矩形 33"/>
          <p:cNvSpPr>
            <a:spLocks noChangeArrowheads="1"/>
          </p:cNvSpPr>
          <p:nvPr/>
        </p:nvSpPr>
        <p:spPr bwMode="auto">
          <a:xfrm>
            <a:off x="1712913" y="2159000"/>
            <a:ext cx="234315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en-US" altLang="zh-CN" sz="1200"/>
          </a:p>
          <a:p>
            <a:r>
              <a:rPr lang="zh-CN" altLang="en-US" sz="1400">
                <a:solidFill>
                  <a:schemeClr val="bg1"/>
                </a:solidFill>
              </a:rPr>
              <a:t>云计算安全性的研究不应单独从传统安全角度出发，作为一个服务系统，需要考虑全方面的服务质量．</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26639" name="文本框 34"/>
          <p:cNvSpPr txBox="1">
            <a:spLocks noChangeArrowheads="1"/>
          </p:cNvSpPr>
          <p:nvPr/>
        </p:nvSpPr>
        <p:spPr bwMode="auto">
          <a:xfrm>
            <a:off x="1925638" y="1600201"/>
            <a:ext cx="21717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bg1"/>
                </a:solidFill>
              </a:rPr>
              <a:t>可度量的指标体系</a:t>
            </a:r>
            <a:endParaRPr lang="en-US" altLang="zh-CN" sz="1600">
              <a:solidFill>
                <a:schemeClr val="bg1"/>
              </a:solidFill>
            </a:endParaRPr>
          </a:p>
          <a:p>
            <a:pPr eaLnBrk="1" hangingPunct="1"/>
            <a:endParaRPr lang="zh-HK" altLang="en-US" sz="1500" b="1">
              <a:solidFill>
                <a:srgbClr val="FFFFFF"/>
              </a:solidFill>
              <a:latin typeface="Century Gothic" panose="020B0502020202020204" pitchFamily="34" charset="0"/>
              <a:ea typeface="微软雅黑" panose="020B0503020204020204" pitchFamily="34" charset="-122"/>
            </a:endParaRPr>
          </a:p>
        </p:txBody>
      </p:sp>
      <p:sp>
        <p:nvSpPr>
          <p:cNvPr id="36" name="矩形 35"/>
          <p:cNvSpPr/>
          <p:nvPr/>
        </p:nvSpPr>
        <p:spPr>
          <a:xfrm>
            <a:off x="2141539" y="1979614"/>
            <a:ext cx="1355725"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endParaRPr lang="zh-HK" altLang="en-US" sz="1500">
              <a:solidFill>
                <a:srgbClr val="7C233E"/>
              </a:solidFill>
              <a:latin typeface="微软雅黑" panose="020B0503020204020204" pitchFamily="34" charset="-122"/>
              <a:ea typeface="微软雅黑" panose="020B0503020204020204" pitchFamily="34" charset="-122"/>
            </a:endParaRPr>
          </a:p>
        </p:txBody>
      </p:sp>
      <p:sp>
        <p:nvSpPr>
          <p:cNvPr id="26641" name="矩形 36"/>
          <p:cNvSpPr>
            <a:spLocks noChangeArrowheads="1"/>
          </p:cNvSpPr>
          <p:nvPr/>
        </p:nvSpPr>
        <p:spPr bwMode="auto">
          <a:xfrm>
            <a:off x="7929564" y="2170113"/>
            <a:ext cx="2246313"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1400">
                <a:solidFill>
                  <a:schemeClr val="bg1"/>
                </a:solidFill>
              </a:rPr>
              <a:t>云计算系统提供了实时监控功能，维护人员可以实时获得系统运行状态，合理的安全指标形式化描述需要支持平均值。</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26642" name="文本框 37"/>
          <p:cNvSpPr txBox="1">
            <a:spLocks noChangeArrowheads="1"/>
          </p:cNvSpPr>
          <p:nvPr/>
        </p:nvSpPr>
        <p:spPr bwMode="auto">
          <a:xfrm>
            <a:off x="7716838" y="1625601"/>
            <a:ext cx="245268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600">
                <a:solidFill>
                  <a:schemeClr val="bg1"/>
                </a:solidFill>
              </a:rPr>
              <a:t>安全指标形式化描述方法</a:t>
            </a:r>
            <a:endParaRPr lang="en-US" altLang="zh-CN" sz="1600">
              <a:solidFill>
                <a:schemeClr val="bg1"/>
              </a:solidFill>
            </a:endParaRPr>
          </a:p>
          <a:p>
            <a:endParaRPr lang="zh-CN" altLang="en-US" sz="1600"/>
          </a:p>
          <a:p>
            <a:pPr eaLnBrk="1" hangingPunct="1"/>
            <a:endParaRPr lang="zh-HK" altLang="en-US" sz="1500" b="1">
              <a:solidFill>
                <a:srgbClr val="FFFFFF"/>
              </a:solidFill>
              <a:latin typeface="Century Gothic" panose="020B0502020202020204" pitchFamily="34" charset="0"/>
              <a:ea typeface="微软雅黑" panose="020B0503020204020204" pitchFamily="34" charset="-122"/>
            </a:endParaRPr>
          </a:p>
        </p:txBody>
      </p:sp>
      <p:sp>
        <p:nvSpPr>
          <p:cNvPr id="39" name="矩形 38"/>
          <p:cNvSpPr/>
          <p:nvPr/>
        </p:nvSpPr>
        <p:spPr>
          <a:xfrm>
            <a:off x="8264527" y="1971675"/>
            <a:ext cx="1355725" cy="46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endParaRPr lang="zh-HK" altLang="en-US" sz="1500">
              <a:solidFill>
                <a:schemeClr val="accent2"/>
              </a:solidFill>
              <a:latin typeface="微软雅黑" panose="020B0503020204020204" pitchFamily="34" charset="-122"/>
              <a:ea typeface="微软雅黑" panose="020B0503020204020204" pitchFamily="34" charset="-122"/>
            </a:endParaRPr>
          </a:p>
        </p:txBody>
      </p:sp>
      <p:sp>
        <p:nvSpPr>
          <p:cNvPr id="26644" name="矩形 39"/>
          <p:cNvSpPr>
            <a:spLocks noChangeArrowheads="1"/>
          </p:cNvSpPr>
          <p:nvPr/>
        </p:nvSpPr>
        <p:spPr bwMode="auto">
          <a:xfrm>
            <a:off x="1762126" y="4567238"/>
            <a:ext cx="22463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zh-CN" altLang="en-US" sz="1400">
                <a:solidFill>
                  <a:schemeClr val="bg1"/>
                </a:solidFill>
              </a:rPr>
              <a:t>云计算系统规模增长迅速，由于分析效率、分析成本因素的影响，通过部署和测试进行系统安全性分析的方法越来越不能满足目前云计算发展的需要．</a:t>
            </a: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26645" name="文本框 40"/>
          <p:cNvSpPr txBox="1">
            <a:spLocks noChangeArrowheads="1"/>
          </p:cNvSpPr>
          <p:nvPr/>
        </p:nvSpPr>
        <p:spPr bwMode="auto">
          <a:xfrm>
            <a:off x="1946276" y="3959226"/>
            <a:ext cx="21717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bg1"/>
                </a:solidFill>
              </a:rPr>
              <a:t>安全模型与分析</a:t>
            </a:r>
            <a:endParaRPr lang="en-US" altLang="zh-CN" sz="1600">
              <a:solidFill>
                <a:schemeClr val="bg1"/>
              </a:solidFill>
            </a:endParaRPr>
          </a:p>
          <a:p>
            <a:pPr eaLnBrk="1" hangingPunct="1"/>
            <a:endParaRPr lang="zh-HK" altLang="en-US" sz="1500" b="1">
              <a:solidFill>
                <a:srgbClr val="FFFFFF"/>
              </a:solidFill>
              <a:latin typeface="Century Gothic" panose="020B0502020202020204" pitchFamily="34" charset="0"/>
              <a:ea typeface="微软雅黑" panose="020B0503020204020204" pitchFamily="34" charset="-122"/>
            </a:endParaRPr>
          </a:p>
        </p:txBody>
      </p:sp>
      <p:sp>
        <p:nvSpPr>
          <p:cNvPr id="42" name="矩形 41"/>
          <p:cNvSpPr/>
          <p:nvPr/>
        </p:nvSpPr>
        <p:spPr>
          <a:xfrm>
            <a:off x="2051052" y="4314825"/>
            <a:ext cx="1355725" cy="46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endParaRPr lang="zh-HK" altLang="en-US" sz="1500">
              <a:solidFill>
                <a:srgbClr val="7C233E"/>
              </a:solidFill>
              <a:latin typeface="微软雅黑" panose="020B0503020204020204" pitchFamily="34" charset="-122"/>
              <a:ea typeface="微软雅黑" panose="020B0503020204020204" pitchFamily="34" charset="-122"/>
            </a:endParaRPr>
          </a:p>
        </p:txBody>
      </p:sp>
      <p:sp>
        <p:nvSpPr>
          <p:cNvPr id="26647" name="矩形 42"/>
          <p:cNvSpPr>
            <a:spLocks noChangeArrowheads="1"/>
          </p:cNvSpPr>
          <p:nvPr/>
        </p:nvSpPr>
        <p:spPr bwMode="auto">
          <a:xfrm>
            <a:off x="7835902" y="4633914"/>
            <a:ext cx="2878137"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1400" dirty="0">
                <a:solidFill>
                  <a:schemeClr val="bg1"/>
                </a:solidFill>
              </a:rPr>
              <a:t>云计算有着规模巨大的服务器集群，基于ＳＨＬＰＮ的多队列多服务器模型是描述分布或并行的计算机资源管理系统的一个有效的统一框架</a:t>
            </a:r>
            <a:r>
              <a:rPr lang="en-US" altLang="zh-CN" sz="1400" dirty="0">
                <a:solidFill>
                  <a:schemeClr val="bg1"/>
                </a:solidFill>
              </a:rPr>
              <a:t>.</a:t>
            </a:r>
            <a:endParaRPr lang="zh-CN" altLang="en-US" sz="1400" dirty="0">
              <a:solidFill>
                <a:schemeClr val="bg1"/>
              </a:solidFill>
            </a:endParaRPr>
          </a:p>
          <a:p>
            <a:pPr algn="just" eaLnBrk="1" hangingPunct="1">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6648" name="文本框 43"/>
          <p:cNvSpPr txBox="1">
            <a:spLocks noChangeArrowheads="1"/>
          </p:cNvSpPr>
          <p:nvPr/>
        </p:nvSpPr>
        <p:spPr bwMode="auto">
          <a:xfrm>
            <a:off x="7648576" y="4002088"/>
            <a:ext cx="3306762"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600">
                <a:solidFill>
                  <a:schemeClr val="bg1"/>
                </a:solidFill>
              </a:rPr>
              <a:t>基于多队列多服务器的云安全模型</a:t>
            </a:r>
            <a:endParaRPr lang="en-US" altLang="zh-CN" sz="1600">
              <a:solidFill>
                <a:schemeClr val="bg1"/>
              </a:solidFill>
            </a:endParaRPr>
          </a:p>
          <a:p>
            <a:pPr eaLnBrk="1" hangingPunct="1"/>
            <a:endParaRPr lang="zh-HK" altLang="en-US" sz="1500" b="1">
              <a:solidFill>
                <a:schemeClr val="bg1"/>
              </a:solidFill>
              <a:latin typeface="Century Gothic" panose="020B0502020202020204" pitchFamily="34" charset="0"/>
              <a:ea typeface="微软雅黑" panose="020B0503020204020204" pitchFamily="34" charset="-122"/>
            </a:endParaRPr>
          </a:p>
        </p:txBody>
      </p:sp>
      <p:sp>
        <p:nvSpPr>
          <p:cNvPr id="45" name="矩形 44"/>
          <p:cNvSpPr/>
          <p:nvPr/>
        </p:nvSpPr>
        <p:spPr>
          <a:xfrm>
            <a:off x="8605839" y="4348164"/>
            <a:ext cx="1355725"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endParaRPr lang="zh-HK" altLang="en-US" sz="1500">
              <a:solidFill>
                <a:srgbClr val="7C233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4641377"/>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378201"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研究背景</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7386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研究方法</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0975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研究结果</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7458076" y="166689"/>
            <a:ext cx="1295400" cy="276225"/>
          </a:xfrm>
          <a:prstGeom prst="rect">
            <a:avLst/>
          </a:prstGeom>
          <a:solidFill>
            <a:srgbClr val="FFFFFF"/>
          </a:solidFill>
        </p:spPr>
        <p:txBody>
          <a:bodyPr lIns="91436" tIns="45719" rIns="91436" bIns="45719">
            <a:spAutoFit/>
          </a:bodyPr>
          <a:lstStyle/>
          <a:p>
            <a:pPr algn="ctr" defTabSz="609468">
              <a:defRPr/>
            </a:pPr>
            <a:r>
              <a:rPr lang="zh-CN" altLang="en-US" sz="1200" spc="300" dirty="0">
                <a:solidFill>
                  <a:schemeClr val="tx2"/>
                </a:solidFill>
                <a:latin typeface="微软雅黑" panose="020B0503020204020204" pitchFamily="34" charset="-122"/>
                <a:ea typeface="微软雅黑" panose="020B0503020204020204" pitchFamily="34" charset="-122"/>
              </a:rPr>
              <a:t>问题讨论</a:t>
            </a:r>
            <a:endParaRPr lang="zh-HK" altLang="en-US" sz="1200" spc="300" dirty="0">
              <a:solidFill>
                <a:schemeClr val="tx2"/>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88169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论文总结</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18" name="直接连接符 18"/>
          <p:cNvCxnSpPr/>
          <p:nvPr/>
        </p:nvCxnSpPr>
        <p:spPr>
          <a:xfrm>
            <a:off x="335915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30"/>
          <p:cNvCxnSpPr/>
          <p:nvPr/>
        </p:nvCxnSpPr>
        <p:spPr>
          <a:xfrm>
            <a:off x="466090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31"/>
          <p:cNvCxnSpPr/>
          <p:nvPr/>
        </p:nvCxnSpPr>
        <p:spPr>
          <a:xfrm>
            <a:off x="6034088"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32"/>
          <p:cNvCxnSpPr/>
          <p:nvPr/>
        </p:nvCxnSpPr>
        <p:spPr>
          <a:xfrm>
            <a:off x="736282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33"/>
          <p:cNvCxnSpPr/>
          <p:nvPr/>
        </p:nvCxnSpPr>
        <p:spPr>
          <a:xfrm>
            <a:off x="875347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079627" y="166689"/>
            <a:ext cx="1279525"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论文绪论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46" name="同心圆 45"/>
          <p:cNvSpPr/>
          <p:nvPr/>
        </p:nvSpPr>
        <p:spPr>
          <a:xfrm>
            <a:off x="1930402" y="2035175"/>
            <a:ext cx="3817937" cy="3817938"/>
          </a:xfrm>
          <a:prstGeom prst="donut">
            <a:avLst>
              <a:gd name="adj" fmla="val 762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endParaRPr lang="zh-HK" altLang="en-US">
              <a:solidFill>
                <a:schemeClr val="tx1"/>
              </a:solidFill>
            </a:endParaRPr>
          </a:p>
        </p:txBody>
      </p:sp>
      <p:sp>
        <p:nvSpPr>
          <p:cNvPr id="47" name="椭圆 46"/>
          <p:cNvSpPr/>
          <p:nvPr/>
        </p:nvSpPr>
        <p:spPr>
          <a:xfrm>
            <a:off x="3259139" y="1625601"/>
            <a:ext cx="1160463" cy="1158875"/>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r>
              <a:rPr lang="en-US" altLang="zh-CN" sz="6000" b="1" dirty="0">
                <a:solidFill>
                  <a:srgbClr val="4F81BD"/>
                </a:solidFill>
              </a:rPr>
              <a:t>1</a:t>
            </a:r>
            <a:endParaRPr lang="zh-HK" altLang="en-US" sz="6000" b="1" dirty="0">
              <a:solidFill>
                <a:srgbClr val="4F81BD"/>
              </a:solidFill>
              <a:ea typeface="微软雅黑" panose="020B0503020204020204" pitchFamily="34" charset="-122"/>
            </a:endParaRPr>
          </a:p>
        </p:txBody>
      </p:sp>
      <p:sp>
        <p:nvSpPr>
          <p:cNvPr id="48" name="椭圆 47"/>
          <p:cNvSpPr/>
          <p:nvPr/>
        </p:nvSpPr>
        <p:spPr>
          <a:xfrm>
            <a:off x="2009777" y="4692651"/>
            <a:ext cx="1158875" cy="1160463"/>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r>
              <a:rPr lang="en-US" altLang="zh-CN" sz="6000" b="1" dirty="0">
                <a:solidFill>
                  <a:srgbClr val="4F81BD"/>
                </a:solidFill>
              </a:rPr>
              <a:t>2</a:t>
            </a:r>
            <a:endParaRPr lang="zh-HK" altLang="en-US" sz="6000" b="1" dirty="0">
              <a:solidFill>
                <a:srgbClr val="4F81BD"/>
              </a:solidFill>
              <a:ea typeface="微软雅黑" panose="020B0503020204020204" pitchFamily="34" charset="-122"/>
            </a:endParaRPr>
          </a:p>
        </p:txBody>
      </p:sp>
      <p:sp>
        <p:nvSpPr>
          <p:cNvPr id="49" name="椭圆 48"/>
          <p:cNvSpPr/>
          <p:nvPr/>
        </p:nvSpPr>
        <p:spPr>
          <a:xfrm>
            <a:off x="4433889" y="4692651"/>
            <a:ext cx="1158875" cy="1160463"/>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r>
              <a:rPr lang="en-US" altLang="zh-CN" sz="6000" b="1" dirty="0">
                <a:solidFill>
                  <a:srgbClr val="4F81BD"/>
                </a:solidFill>
              </a:rPr>
              <a:t>3</a:t>
            </a:r>
            <a:endParaRPr lang="zh-HK" altLang="en-US" sz="6000" b="1" dirty="0">
              <a:solidFill>
                <a:srgbClr val="4F81BD"/>
              </a:solidFill>
              <a:ea typeface="微软雅黑" panose="020B0503020204020204" pitchFamily="34" charset="-122"/>
            </a:endParaRPr>
          </a:p>
        </p:txBody>
      </p:sp>
      <p:sp>
        <p:nvSpPr>
          <p:cNvPr id="50" name="椭圆 49"/>
          <p:cNvSpPr/>
          <p:nvPr/>
        </p:nvSpPr>
        <p:spPr>
          <a:xfrm>
            <a:off x="2767014" y="2871788"/>
            <a:ext cx="2144713" cy="21447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r>
              <a:rPr lang="en-US" altLang="zh-CN" sz="4000" b="1" dirty="0"/>
              <a:t>TEXT</a:t>
            </a:r>
            <a:endParaRPr lang="zh-HK" altLang="en-US" sz="4000" b="1" dirty="0">
              <a:ea typeface="微软雅黑" panose="020B0503020204020204" pitchFamily="34" charset="-122"/>
            </a:endParaRPr>
          </a:p>
        </p:txBody>
      </p:sp>
      <p:sp>
        <p:nvSpPr>
          <p:cNvPr id="27666" name="文本框 50"/>
          <p:cNvSpPr txBox="1">
            <a:spLocks noChangeArrowheads="1"/>
          </p:cNvSpPr>
          <p:nvPr/>
        </p:nvSpPr>
        <p:spPr bwMode="auto">
          <a:xfrm>
            <a:off x="5934076" y="2943225"/>
            <a:ext cx="2171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00B0F0"/>
                </a:solidFill>
              </a:rPr>
              <a:t>局部恢复机制</a:t>
            </a:r>
            <a:endParaRPr lang="en-US" altLang="zh-CN" sz="1600">
              <a:solidFill>
                <a:srgbClr val="00B0F0"/>
              </a:solidFill>
            </a:endParaRPr>
          </a:p>
          <a:p>
            <a:pPr algn="ctr" eaLnBrk="1" hangingPunct="1"/>
            <a:endParaRPr lang="zh-HK" altLang="en-US" sz="1600" b="1">
              <a:solidFill>
                <a:srgbClr val="00B0F0"/>
              </a:solidFill>
              <a:latin typeface="Century Gothic" panose="020B0502020202020204" pitchFamily="34" charset="0"/>
              <a:ea typeface="微软雅黑" panose="020B0503020204020204" pitchFamily="34" charset="-122"/>
            </a:endParaRPr>
          </a:p>
        </p:txBody>
      </p:sp>
      <p:sp>
        <p:nvSpPr>
          <p:cNvPr id="27667" name="文本框 51"/>
          <p:cNvSpPr txBox="1">
            <a:spLocks noChangeArrowheads="1"/>
          </p:cNvSpPr>
          <p:nvPr/>
        </p:nvSpPr>
        <p:spPr bwMode="auto">
          <a:xfrm>
            <a:off x="5934076" y="1277938"/>
            <a:ext cx="2171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00B0F0"/>
                </a:solidFill>
              </a:rPr>
              <a:t>整体恢复机制</a:t>
            </a:r>
            <a:endParaRPr lang="en-US" altLang="zh-CN" sz="1600">
              <a:solidFill>
                <a:srgbClr val="00B0F0"/>
              </a:solidFill>
            </a:endParaRPr>
          </a:p>
          <a:p>
            <a:pPr algn="ctr" eaLnBrk="1" hangingPunct="1"/>
            <a:endParaRPr lang="zh-HK" altLang="en-US" sz="1600" b="1">
              <a:solidFill>
                <a:schemeClr val="accent1"/>
              </a:solidFill>
              <a:latin typeface="Century Gothic" panose="020B0502020202020204" pitchFamily="34" charset="0"/>
              <a:ea typeface="微软雅黑" panose="020B0503020204020204" pitchFamily="34" charset="-122"/>
            </a:endParaRPr>
          </a:p>
        </p:txBody>
      </p:sp>
      <p:sp>
        <p:nvSpPr>
          <p:cNvPr id="27668" name="文本框 52"/>
          <p:cNvSpPr txBox="1">
            <a:spLocks noChangeArrowheads="1"/>
          </p:cNvSpPr>
          <p:nvPr/>
        </p:nvSpPr>
        <p:spPr bwMode="auto">
          <a:xfrm>
            <a:off x="6164264" y="4635500"/>
            <a:ext cx="27289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rgbClr val="00B0F0"/>
                </a:solidFill>
              </a:rPr>
              <a:t>多队列多服务器的安全模型</a:t>
            </a:r>
            <a:endParaRPr lang="en-US" altLang="zh-CN" sz="1600">
              <a:solidFill>
                <a:srgbClr val="00B0F0"/>
              </a:solidFill>
            </a:endParaRPr>
          </a:p>
        </p:txBody>
      </p:sp>
      <p:sp>
        <p:nvSpPr>
          <p:cNvPr id="27669" name="矩形 53"/>
          <p:cNvSpPr>
            <a:spLocks noChangeArrowheads="1"/>
          </p:cNvSpPr>
          <p:nvPr/>
        </p:nvSpPr>
        <p:spPr bwMode="auto">
          <a:xfrm>
            <a:off x="6313488" y="1741488"/>
            <a:ext cx="50419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1200"/>
          </a:p>
          <a:p>
            <a:r>
              <a:rPr lang="zh-CN" altLang="en-US" sz="1200">
                <a:solidFill>
                  <a:schemeClr val="bg1"/>
                </a:solidFill>
              </a:rPr>
              <a:t>系统恢复是恶意软件防御中的一个重要研究方向．许多恢复方法关注的重点在于恢复持久性数据和删除恶意软件．Ｔａｓｅｒ系统可以在发生攻击或者本地故障之后选择性地恢复合法的文件，通过自动解析规则克服了无法准确确定污染操作及其影响的问题</a:t>
            </a: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27670" name="矩形 54"/>
          <p:cNvSpPr>
            <a:spLocks noChangeArrowheads="1"/>
          </p:cNvSpPr>
          <p:nvPr/>
        </p:nvSpPr>
        <p:spPr bwMode="auto">
          <a:xfrm>
            <a:off x="6313488" y="3357563"/>
            <a:ext cx="5041900"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1200">
              <a:solidFill>
                <a:schemeClr val="bg1"/>
              </a:solidFill>
            </a:endParaRPr>
          </a:p>
          <a:p>
            <a:r>
              <a:rPr lang="zh-CN" altLang="en-US" sz="1200">
                <a:solidFill>
                  <a:schemeClr val="bg1"/>
                </a:solidFill>
              </a:rPr>
              <a:t>目前，针对局部恢复方法的研究，主要关注进程级实体的恢复，虽然可以克服对其他进程的影响，但是这类方法往往忽略了恶意软件执行后的次级攻击，导致受到攻击的进程恢复后，其他进程仍面临受损的风险</a:t>
            </a:r>
            <a:r>
              <a:rPr lang="en-US" altLang="zh-CN" sz="1200">
                <a:solidFill>
                  <a:schemeClr val="bg1"/>
                </a:solidFill>
              </a:rPr>
              <a:t>.</a:t>
            </a:r>
          </a:p>
          <a:p>
            <a:endParaRPr lang="zh-CN" altLang="en-US" sz="1200">
              <a:solidFill>
                <a:schemeClr val="bg1"/>
              </a:solidFill>
            </a:endParaRPr>
          </a:p>
          <a:p>
            <a:pPr algn="just" eaLnBrk="1" hangingPunct="1">
              <a:lnSpc>
                <a:spcPct val="130000"/>
              </a:lnSpc>
            </a:pPr>
            <a:endParaRPr lang="zh-CN" altLang="en-US" sz="1200">
              <a:solidFill>
                <a:schemeClr val="bg1"/>
              </a:solidFill>
              <a:latin typeface="微软雅黑" panose="020B0503020204020204" pitchFamily="34" charset="-122"/>
              <a:ea typeface="微软雅黑" panose="020B0503020204020204" pitchFamily="34" charset="-122"/>
            </a:endParaRPr>
          </a:p>
        </p:txBody>
      </p:sp>
      <p:sp>
        <p:nvSpPr>
          <p:cNvPr id="27671" name="矩形 55"/>
          <p:cNvSpPr>
            <a:spLocks noChangeArrowheads="1"/>
          </p:cNvSpPr>
          <p:nvPr/>
        </p:nvSpPr>
        <p:spPr bwMode="auto">
          <a:xfrm>
            <a:off x="6313488" y="5091113"/>
            <a:ext cx="50419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zh-CN" altLang="en-US" sz="1400">
              <a:solidFill>
                <a:schemeClr val="bg1"/>
              </a:solidFill>
            </a:endParaRPr>
          </a:p>
          <a:p>
            <a:r>
              <a:rPr lang="zh-CN" altLang="en-US" sz="1200">
                <a:solidFill>
                  <a:schemeClr val="bg1"/>
                </a:solidFill>
              </a:rPr>
              <a:t>借助多队列多服务器模型的描述和分析能力，可以对云计算系统中的安全问题进行更加好地建模与分析。将多队列多服务器作为云计算安全的基本模型框架，可以描述服务器对于任务的服务以及攻击的响应过程．其中，模型中的变迁函数可以根据云计算环境中的具体安全问题细化为更加详细的子网。</a:t>
            </a:r>
          </a:p>
        </p:txBody>
      </p:sp>
    </p:spTree>
    <p:extLst>
      <p:ext uri="{BB962C8B-B14F-4D97-AF65-F5344CB8AC3E}">
        <p14:creationId xmlns:p14="http://schemas.microsoft.com/office/powerpoint/2010/main" val="2554424569"/>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78201"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研究背景</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7386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研究方法</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0975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研究结果</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4580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问题讨论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816976" y="166689"/>
            <a:ext cx="1295400" cy="276225"/>
          </a:xfrm>
          <a:prstGeom prst="rect">
            <a:avLst/>
          </a:prstGeom>
          <a:solidFill>
            <a:schemeClr val="bg1"/>
          </a:solidFill>
        </p:spPr>
        <p:txBody>
          <a:bodyPr lIns="91436" tIns="45719" rIns="91436" bIns="45719">
            <a:spAutoFit/>
          </a:bodyPr>
          <a:lstStyle/>
          <a:p>
            <a:pPr algn="ctr" defTabSz="609468">
              <a:defRPr/>
            </a:pPr>
            <a:r>
              <a:rPr lang="zh-CN" altLang="en-US" sz="1200" spc="300" dirty="0">
                <a:solidFill>
                  <a:schemeClr val="tx2"/>
                </a:solidFill>
                <a:latin typeface="微软雅黑" panose="020B0503020204020204" pitchFamily="34" charset="-122"/>
                <a:ea typeface="微软雅黑" panose="020B0503020204020204" pitchFamily="34" charset="-122"/>
              </a:rPr>
              <a:t>论文总结</a:t>
            </a:r>
            <a:endParaRPr lang="zh-HK" altLang="en-US" sz="1200" spc="300" dirty="0">
              <a:solidFill>
                <a:schemeClr val="tx2"/>
              </a:solidFill>
              <a:latin typeface="微软雅黑" panose="020B0503020204020204" pitchFamily="34" charset="-122"/>
              <a:ea typeface="微软雅黑" panose="020B0503020204020204" pitchFamily="34" charset="-122"/>
            </a:endParaRPr>
          </a:p>
        </p:txBody>
      </p:sp>
      <p:cxnSp>
        <p:nvCxnSpPr>
          <p:cNvPr id="8" name="直接连接符 18"/>
          <p:cNvCxnSpPr/>
          <p:nvPr/>
        </p:nvCxnSpPr>
        <p:spPr>
          <a:xfrm>
            <a:off x="335915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30"/>
          <p:cNvCxnSpPr/>
          <p:nvPr/>
        </p:nvCxnSpPr>
        <p:spPr>
          <a:xfrm>
            <a:off x="466090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31"/>
          <p:cNvCxnSpPr/>
          <p:nvPr/>
        </p:nvCxnSpPr>
        <p:spPr>
          <a:xfrm>
            <a:off x="6034088"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32"/>
          <p:cNvCxnSpPr/>
          <p:nvPr/>
        </p:nvCxnSpPr>
        <p:spPr>
          <a:xfrm>
            <a:off x="736282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33"/>
          <p:cNvCxnSpPr/>
          <p:nvPr/>
        </p:nvCxnSpPr>
        <p:spPr>
          <a:xfrm>
            <a:off x="875347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079627" y="166689"/>
            <a:ext cx="1279525"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论文绪论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594101" y="3159125"/>
            <a:ext cx="5008562" cy="1220788"/>
          </a:xfrm>
          <a:prstGeom prst="rect">
            <a:avLst/>
          </a:prstGeom>
          <a:noFill/>
          <a:ln>
            <a:solidFill>
              <a:schemeClr val="bg1"/>
            </a:solidFill>
          </a:ln>
        </p:spPr>
        <p:txBody>
          <a:bodyPr lIns="91436" tIns="45719" rIns="91436" bIns="45719">
            <a:spAutoFit/>
          </a:bodyPr>
          <a:lstStyle/>
          <a:p>
            <a:pPr algn="ctr" defTabSz="609468">
              <a:lnSpc>
                <a:spcPct val="90000"/>
              </a:lnSpc>
              <a:defRPr/>
            </a:pPr>
            <a:r>
              <a:rPr lang="zh-CN" altLang="en-US" sz="8000" b="1" spc="300" dirty="0">
                <a:solidFill>
                  <a:schemeClr val="bg1"/>
                </a:solidFill>
                <a:latin typeface="微软雅黑" panose="020B0503020204020204" pitchFamily="34" charset="-122"/>
                <a:ea typeface="微软雅黑" panose="020B0503020204020204" pitchFamily="34" charset="-122"/>
              </a:rPr>
              <a:t>论文总结</a:t>
            </a:r>
            <a:endParaRPr lang="en-US" altLang="zh-CN" sz="8000" b="1" spc="300" dirty="0">
              <a:solidFill>
                <a:schemeClr val="bg1"/>
              </a:solidFill>
              <a:latin typeface="微软雅黑" panose="020B0503020204020204" pitchFamily="34" charset="-122"/>
              <a:ea typeface="微软雅黑" panose="020B0503020204020204" pitchFamily="34" charset="-122"/>
            </a:endParaRPr>
          </a:p>
        </p:txBody>
      </p:sp>
      <p:grpSp>
        <p:nvGrpSpPr>
          <p:cNvPr id="2" name="Group 4"/>
          <p:cNvGrpSpPr>
            <a:grpSpLocks noChangeAspect="1"/>
          </p:cNvGrpSpPr>
          <p:nvPr/>
        </p:nvGrpSpPr>
        <p:grpSpPr bwMode="auto">
          <a:xfrm rot="19764056">
            <a:off x="2960459" y="2495740"/>
            <a:ext cx="1424066" cy="1326299"/>
            <a:chOff x="1164" y="687"/>
            <a:chExt cx="3219" cy="2998"/>
          </a:xfrm>
          <a:solidFill>
            <a:schemeClr val="bg1"/>
          </a:solidFill>
          <a:effectLst>
            <a:outerShdw blurRad="50800" dist="38100" dir="2700000" algn="tl" rotWithShape="0">
              <a:prstClr val="black">
                <a:alpha val="40000"/>
              </a:prstClr>
            </a:outerShdw>
          </a:effectLst>
        </p:grpSpPr>
        <p:sp>
          <p:nvSpPr>
            <p:cNvPr id="17"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extLst>
          </p:spPr>
          <p:txBody>
            <a:bodyPr/>
            <a:lstStyle/>
            <a:p>
              <a:pPr defTabSz="609468">
                <a:defRPr/>
              </a:pPr>
              <a:endParaRPr lang="zh-HK" altLang="en-US"/>
            </a:p>
          </p:txBody>
        </p:sp>
        <p:sp>
          <p:nvSpPr>
            <p:cNvPr id="18"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extLst>
          </p:spPr>
          <p:txBody>
            <a:bodyPr/>
            <a:lstStyle/>
            <a:p>
              <a:pPr defTabSz="609468">
                <a:defRPr/>
              </a:pPr>
              <a:endParaRPr lang="zh-HK" altLang="en-US"/>
            </a:p>
          </p:txBody>
        </p:sp>
      </p:grpSp>
    </p:spTree>
    <p:extLst>
      <p:ext uri="{BB962C8B-B14F-4D97-AF65-F5344CB8AC3E}">
        <p14:creationId xmlns:p14="http://schemas.microsoft.com/office/powerpoint/2010/main" val="2551299936"/>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78201"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研究背景</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7386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研究方法</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0975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rgbClr val="FFFFFF"/>
                </a:solidFill>
                <a:latin typeface="微软雅黑" panose="020B0503020204020204" pitchFamily="34" charset="-122"/>
                <a:ea typeface="微软雅黑" panose="020B0503020204020204" pitchFamily="34" charset="-122"/>
              </a:rPr>
              <a:t>研究结果</a:t>
            </a:r>
            <a:endParaRPr lang="zh-HK" altLang="en-US" sz="1200" spc="300" dirty="0">
              <a:solidFill>
                <a:srgbClr val="FFFFFF"/>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4580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问题讨论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8816976" y="166689"/>
            <a:ext cx="1295400" cy="276225"/>
          </a:xfrm>
          <a:prstGeom prst="rect">
            <a:avLst/>
          </a:prstGeom>
          <a:solidFill>
            <a:schemeClr val="bg1"/>
          </a:solidFill>
        </p:spPr>
        <p:txBody>
          <a:bodyPr lIns="91436" tIns="45719" rIns="91436" bIns="45719">
            <a:spAutoFit/>
          </a:bodyPr>
          <a:lstStyle/>
          <a:p>
            <a:pPr algn="ctr" defTabSz="609468">
              <a:defRPr/>
            </a:pPr>
            <a:r>
              <a:rPr lang="zh-CN" altLang="en-US" sz="1200" spc="300" dirty="0">
                <a:solidFill>
                  <a:schemeClr val="tx2"/>
                </a:solidFill>
                <a:latin typeface="微软雅黑" panose="020B0503020204020204" pitchFamily="34" charset="-122"/>
                <a:ea typeface="微软雅黑" panose="020B0503020204020204" pitchFamily="34" charset="-122"/>
              </a:rPr>
              <a:t>论文总结</a:t>
            </a:r>
            <a:endParaRPr lang="zh-HK" altLang="en-US" sz="1200" spc="300" dirty="0">
              <a:solidFill>
                <a:schemeClr val="tx2"/>
              </a:solidFill>
              <a:latin typeface="微软雅黑" panose="020B0503020204020204" pitchFamily="34" charset="-122"/>
              <a:ea typeface="微软雅黑" panose="020B0503020204020204" pitchFamily="34" charset="-122"/>
            </a:endParaRPr>
          </a:p>
        </p:txBody>
      </p:sp>
      <p:cxnSp>
        <p:nvCxnSpPr>
          <p:cNvPr id="7" name="直接连接符 18"/>
          <p:cNvCxnSpPr/>
          <p:nvPr/>
        </p:nvCxnSpPr>
        <p:spPr>
          <a:xfrm>
            <a:off x="335915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 name="直接连接符 30"/>
          <p:cNvCxnSpPr/>
          <p:nvPr/>
        </p:nvCxnSpPr>
        <p:spPr>
          <a:xfrm>
            <a:off x="466090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31"/>
          <p:cNvCxnSpPr/>
          <p:nvPr/>
        </p:nvCxnSpPr>
        <p:spPr>
          <a:xfrm>
            <a:off x="6034088"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32"/>
          <p:cNvCxnSpPr/>
          <p:nvPr/>
        </p:nvCxnSpPr>
        <p:spPr>
          <a:xfrm>
            <a:off x="736282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33"/>
          <p:cNvCxnSpPr/>
          <p:nvPr/>
        </p:nvCxnSpPr>
        <p:spPr>
          <a:xfrm>
            <a:off x="875347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079627" y="166689"/>
            <a:ext cx="1279525"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论文绪论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3" name="椭圆 12"/>
          <p:cNvSpPr/>
          <p:nvPr/>
        </p:nvSpPr>
        <p:spPr>
          <a:xfrm>
            <a:off x="3125789" y="1581151"/>
            <a:ext cx="919163" cy="9191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r>
              <a:rPr lang="en-US" altLang="zh-CN" sz="3600" b="1" dirty="0"/>
              <a:t>A</a:t>
            </a:r>
            <a:endParaRPr lang="zh-HK" altLang="en-US" sz="3600" b="1" dirty="0">
              <a:ea typeface="微软雅黑" panose="020B0503020204020204" pitchFamily="34" charset="-122"/>
            </a:endParaRPr>
          </a:p>
        </p:txBody>
      </p:sp>
      <p:sp>
        <p:nvSpPr>
          <p:cNvPr id="14" name="椭圆 13"/>
          <p:cNvSpPr/>
          <p:nvPr/>
        </p:nvSpPr>
        <p:spPr>
          <a:xfrm>
            <a:off x="4044951" y="3238501"/>
            <a:ext cx="919162" cy="91916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r>
              <a:rPr lang="en-US" altLang="zh-CN" sz="3600" b="1" dirty="0"/>
              <a:t>B</a:t>
            </a:r>
            <a:endParaRPr lang="zh-HK" altLang="en-US" sz="3600" b="1" dirty="0">
              <a:ea typeface="微软雅黑" panose="020B0503020204020204" pitchFamily="34" charset="-122"/>
            </a:endParaRPr>
          </a:p>
        </p:txBody>
      </p:sp>
      <p:sp>
        <p:nvSpPr>
          <p:cNvPr id="15" name="椭圆 14"/>
          <p:cNvSpPr/>
          <p:nvPr/>
        </p:nvSpPr>
        <p:spPr>
          <a:xfrm>
            <a:off x="3125789" y="4895851"/>
            <a:ext cx="919163" cy="9175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r>
              <a:rPr lang="en-US" altLang="zh-CN" sz="3600" b="1" dirty="0"/>
              <a:t>C</a:t>
            </a:r>
            <a:endParaRPr lang="zh-HK" altLang="en-US" sz="3600" b="1" dirty="0">
              <a:ea typeface="微软雅黑" panose="020B0503020204020204" pitchFamily="34" charset="-122"/>
            </a:endParaRPr>
          </a:p>
        </p:txBody>
      </p:sp>
      <p:cxnSp>
        <p:nvCxnSpPr>
          <p:cNvPr id="16" name="直接连接符 34"/>
          <p:cNvCxnSpPr/>
          <p:nvPr/>
        </p:nvCxnSpPr>
        <p:spPr>
          <a:xfrm flipV="1">
            <a:off x="2141538" y="2317750"/>
            <a:ext cx="812800" cy="4826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37"/>
          <p:cNvCxnSpPr/>
          <p:nvPr/>
        </p:nvCxnSpPr>
        <p:spPr>
          <a:xfrm>
            <a:off x="2376488" y="3697288"/>
            <a:ext cx="14605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38"/>
          <p:cNvCxnSpPr/>
          <p:nvPr/>
        </p:nvCxnSpPr>
        <p:spPr>
          <a:xfrm>
            <a:off x="2141538" y="4595813"/>
            <a:ext cx="812800" cy="48260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715" name="文本框 18"/>
          <p:cNvSpPr txBox="1">
            <a:spLocks noChangeArrowheads="1"/>
          </p:cNvSpPr>
          <p:nvPr/>
        </p:nvSpPr>
        <p:spPr bwMode="auto">
          <a:xfrm>
            <a:off x="4687888" y="1609726"/>
            <a:ext cx="2819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4000">
                <a:solidFill>
                  <a:schemeClr val="bg1"/>
                </a:solidFill>
              </a:rPr>
              <a:t>云计算架构</a:t>
            </a:r>
            <a:endParaRPr lang="zh-HK" altLang="en-US" sz="4000" b="1">
              <a:solidFill>
                <a:schemeClr val="bg1"/>
              </a:solidFill>
              <a:latin typeface="Century Gothic" panose="020B0502020202020204" pitchFamily="34" charset="0"/>
              <a:ea typeface="微软雅黑" panose="020B0503020204020204" pitchFamily="34" charset="-122"/>
            </a:endParaRPr>
          </a:p>
        </p:txBody>
      </p:sp>
      <p:sp>
        <p:nvSpPr>
          <p:cNvPr id="29716" name="文本框 19"/>
          <p:cNvSpPr txBox="1">
            <a:spLocks noChangeArrowheads="1"/>
          </p:cNvSpPr>
          <p:nvPr/>
        </p:nvSpPr>
        <p:spPr bwMode="auto">
          <a:xfrm>
            <a:off x="5386388" y="3322639"/>
            <a:ext cx="2895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4000">
                <a:solidFill>
                  <a:schemeClr val="bg1"/>
                </a:solidFill>
              </a:rPr>
              <a:t>云计算机制</a:t>
            </a:r>
            <a:endParaRPr lang="zh-HK" altLang="en-US" sz="4000" b="1">
              <a:solidFill>
                <a:schemeClr val="bg1"/>
              </a:solidFill>
              <a:latin typeface="Century Gothic" panose="020B0502020202020204" pitchFamily="34" charset="0"/>
              <a:ea typeface="微软雅黑" panose="020B0503020204020204" pitchFamily="34" charset="-122"/>
            </a:endParaRPr>
          </a:p>
        </p:txBody>
      </p:sp>
      <p:sp>
        <p:nvSpPr>
          <p:cNvPr id="29717" name="文本框 20"/>
          <p:cNvSpPr txBox="1">
            <a:spLocks noChangeArrowheads="1"/>
          </p:cNvSpPr>
          <p:nvPr/>
        </p:nvSpPr>
        <p:spPr bwMode="auto">
          <a:xfrm>
            <a:off x="4505326" y="5033964"/>
            <a:ext cx="527526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4000">
                <a:solidFill>
                  <a:schemeClr val="bg1"/>
                </a:solidFill>
              </a:rPr>
              <a:t>云计算模型评价</a:t>
            </a:r>
            <a:endParaRPr lang="zh-HK" altLang="en-US" sz="4000" b="1">
              <a:solidFill>
                <a:schemeClr val="bg1"/>
              </a:solidFill>
              <a:latin typeface="Century Gothic" panose="020B0502020202020204" pitchFamily="34" charset="0"/>
              <a:ea typeface="微软雅黑" panose="020B0503020204020204" pitchFamily="34" charset="-122"/>
            </a:endParaRPr>
          </a:p>
          <a:p>
            <a:pPr eaLnBrk="1" hangingPunct="1"/>
            <a:endParaRPr lang="zh-HK" altLang="en-US" sz="1600" b="1">
              <a:solidFill>
                <a:schemeClr val="bg1"/>
              </a:solidFill>
              <a:latin typeface="Century Gothic" panose="020B0502020202020204" pitchFamily="34" charset="0"/>
              <a:ea typeface="微软雅黑" panose="020B0503020204020204" pitchFamily="34" charset="-122"/>
            </a:endParaRPr>
          </a:p>
        </p:txBody>
      </p:sp>
      <p:grpSp>
        <p:nvGrpSpPr>
          <p:cNvPr id="29718" name="组 36"/>
          <p:cNvGrpSpPr>
            <a:grpSpLocks/>
          </p:cNvGrpSpPr>
          <p:nvPr/>
        </p:nvGrpSpPr>
        <p:grpSpPr bwMode="auto">
          <a:xfrm>
            <a:off x="-1392237" y="2143126"/>
            <a:ext cx="3057525" cy="3059113"/>
            <a:chOff x="5729420" y="2903253"/>
            <a:chExt cx="3057688" cy="3057688"/>
          </a:xfrm>
        </p:grpSpPr>
        <p:sp>
          <p:nvSpPr>
            <p:cNvPr id="36" name="椭圆 35"/>
            <p:cNvSpPr/>
            <p:nvPr/>
          </p:nvSpPr>
          <p:spPr>
            <a:xfrm>
              <a:off x="5729420" y="2903253"/>
              <a:ext cx="3057688" cy="30576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468">
                <a:defRPr/>
              </a:pPr>
              <a:endParaRPr lang="zh-HK" altLang="en-US">
                <a:latin typeface="微软雅黑" panose="020B0503020204020204" pitchFamily="34" charset="-122"/>
                <a:ea typeface="微软雅黑" panose="020B0503020204020204" pitchFamily="34" charset="-122"/>
              </a:endParaRPr>
            </a:p>
          </p:txBody>
        </p:sp>
        <p:grpSp>
          <p:nvGrpSpPr>
            <p:cNvPr id="26" name="组合 18"/>
            <p:cNvGrpSpPr/>
            <p:nvPr/>
          </p:nvGrpSpPr>
          <p:grpSpPr>
            <a:xfrm>
              <a:off x="6387468" y="3543856"/>
              <a:ext cx="1947861" cy="1940713"/>
              <a:chOff x="1709739" y="2636838"/>
              <a:chExt cx="1590160" cy="1584325"/>
            </a:xfrm>
            <a:solidFill>
              <a:srgbClr val="FFFFFF"/>
            </a:solidFill>
            <a:effectLst/>
          </p:grpSpPr>
          <p:sp>
            <p:nvSpPr>
              <p:cNvPr id="27"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extLst>
            </p:spPr>
            <p:txBody>
              <a:bodyPr/>
              <a:lstStyle/>
              <a:p>
                <a:pPr defTabSz="609468">
                  <a:defRPr/>
                </a:pPr>
                <a:endParaRPr lang="zh-HK" altLang="en-US" b="1"/>
              </a:p>
            </p:txBody>
          </p:sp>
          <p:sp>
            <p:nvSpPr>
              <p:cNvPr id="28"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extLst>
            </p:spPr>
            <p:txBody>
              <a:bodyPr/>
              <a:lstStyle/>
              <a:p>
                <a:pPr defTabSz="609468">
                  <a:defRPr/>
                </a:pPr>
                <a:endParaRPr lang="zh-HK" altLang="en-US" b="1"/>
              </a:p>
            </p:txBody>
          </p:sp>
          <p:sp>
            <p:nvSpPr>
              <p:cNvPr id="29"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extLst>
            </p:spPr>
            <p:txBody>
              <a:bodyPr/>
              <a:lstStyle/>
              <a:p>
                <a:pPr defTabSz="609468">
                  <a:defRPr/>
                </a:pPr>
                <a:endParaRPr lang="zh-HK" altLang="en-US" b="1"/>
              </a:p>
            </p:txBody>
          </p:sp>
          <p:sp>
            <p:nvSpPr>
              <p:cNvPr id="30"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extLst>
            </p:spPr>
            <p:txBody>
              <a:bodyPr/>
              <a:lstStyle/>
              <a:p>
                <a:pPr defTabSz="609468">
                  <a:defRPr/>
                </a:pPr>
                <a:endParaRPr lang="zh-HK" altLang="en-US" b="1"/>
              </a:p>
            </p:txBody>
          </p:sp>
          <p:sp>
            <p:nvSpPr>
              <p:cNvPr id="31"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extLst>
            </p:spPr>
            <p:txBody>
              <a:bodyPr/>
              <a:lstStyle/>
              <a:p>
                <a:pPr defTabSz="609468">
                  <a:defRPr/>
                </a:pPr>
                <a:endParaRPr lang="zh-HK" altLang="en-US" b="1"/>
              </a:p>
            </p:txBody>
          </p:sp>
          <p:sp>
            <p:nvSpPr>
              <p:cNvPr id="32"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extLst>
            </p:spPr>
            <p:txBody>
              <a:bodyPr/>
              <a:lstStyle/>
              <a:p>
                <a:pPr defTabSz="609468">
                  <a:defRPr/>
                </a:pPr>
                <a:endParaRPr lang="zh-HK" altLang="en-US" b="1"/>
              </a:p>
            </p:txBody>
          </p:sp>
          <p:sp>
            <p:nvSpPr>
              <p:cNvPr id="33"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extLst>
            </p:spPr>
            <p:txBody>
              <a:bodyPr/>
              <a:lstStyle/>
              <a:p>
                <a:pPr defTabSz="609468">
                  <a:defRPr/>
                </a:pPr>
                <a:endParaRPr lang="zh-HK" altLang="en-US" b="1"/>
              </a:p>
            </p:txBody>
          </p:sp>
          <p:sp>
            <p:nvSpPr>
              <p:cNvPr id="34"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extLst>
            </p:spPr>
            <p:txBody>
              <a:bodyPr/>
              <a:lstStyle/>
              <a:p>
                <a:pPr defTabSz="609468">
                  <a:defRPr/>
                </a:pPr>
                <a:endParaRPr lang="zh-HK" altLang="en-US" b="1"/>
              </a:p>
            </p:txBody>
          </p:sp>
          <p:sp>
            <p:nvSpPr>
              <p:cNvPr id="35"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extLst>
            </p:spPr>
            <p:txBody>
              <a:bodyPr/>
              <a:lstStyle/>
              <a:p>
                <a:pPr defTabSz="609468">
                  <a:defRPr/>
                </a:pPr>
                <a:endParaRPr lang="zh-HK" altLang="en-US" b="1"/>
              </a:p>
            </p:txBody>
          </p:sp>
        </p:grpSp>
      </p:grpSp>
    </p:spTree>
    <p:extLst>
      <p:ext uri="{BB962C8B-B14F-4D97-AF65-F5344CB8AC3E}">
        <p14:creationId xmlns:p14="http://schemas.microsoft.com/office/powerpoint/2010/main" val="24670309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78201"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研究背景</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7386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研究方法</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0975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研究结果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4580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问题讨论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8169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论文总结</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18"/>
          <p:cNvCxnSpPr/>
          <p:nvPr/>
        </p:nvCxnSpPr>
        <p:spPr>
          <a:xfrm>
            <a:off x="335915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30"/>
          <p:cNvCxnSpPr/>
          <p:nvPr/>
        </p:nvCxnSpPr>
        <p:spPr>
          <a:xfrm>
            <a:off x="466090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31"/>
          <p:cNvCxnSpPr/>
          <p:nvPr/>
        </p:nvCxnSpPr>
        <p:spPr>
          <a:xfrm>
            <a:off x="6034088"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32"/>
          <p:cNvCxnSpPr/>
          <p:nvPr/>
        </p:nvCxnSpPr>
        <p:spPr>
          <a:xfrm>
            <a:off x="736282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33"/>
          <p:cNvCxnSpPr/>
          <p:nvPr/>
        </p:nvCxnSpPr>
        <p:spPr>
          <a:xfrm>
            <a:off x="875347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594101" y="3159125"/>
            <a:ext cx="5008562" cy="1220788"/>
          </a:xfrm>
          <a:prstGeom prst="rect">
            <a:avLst/>
          </a:prstGeom>
          <a:noFill/>
          <a:ln>
            <a:solidFill>
              <a:schemeClr val="bg1"/>
            </a:solidFill>
          </a:ln>
        </p:spPr>
        <p:txBody>
          <a:bodyPr lIns="91436" tIns="45719" rIns="91436" bIns="45719">
            <a:spAutoFit/>
          </a:bodyPr>
          <a:lstStyle/>
          <a:p>
            <a:pPr algn="ctr" defTabSz="609468">
              <a:lnSpc>
                <a:spcPct val="90000"/>
              </a:lnSpc>
              <a:defRPr/>
            </a:pPr>
            <a:r>
              <a:rPr lang="zh-CN" altLang="en-US" sz="8000" b="1" spc="300" dirty="0">
                <a:solidFill>
                  <a:schemeClr val="bg1"/>
                </a:solidFill>
                <a:latin typeface="微软雅黑" panose="020B0503020204020204" pitchFamily="34" charset="-122"/>
                <a:ea typeface="微软雅黑" panose="020B0503020204020204" pitchFamily="34" charset="-122"/>
              </a:rPr>
              <a:t>论文绪论</a:t>
            </a:r>
            <a:endParaRPr lang="en-US" altLang="zh-CN" sz="8000" b="1" spc="300" dirty="0">
              <a:solidFill>
                <a:schemeClr val="bg1"/>
              </a:solidFill>
              <a:latin typeface="微软雅黑" panose="020B0503020204020204" pitchFamily="34" charset="-122"/>
              <a:ea typeface="微软雅黑" panose="020B0503020204020204" pitchFamily="34" charset="-122"/>
            </a:endParaRPr>
          </a:p>
        </p:txBody>
      </p:sp>
      <p:grpSp>
        <p:nvGrpSpPr>
          <p:cNvPr id="2" name="Group 4"/>
          <p:cNvGrpSpPr>
            <a:grpSpLocks noChangeAspect="1"/>
          </p:cNvGrpSpPr>
          <p:nvPr/>
        </p:nvGrpSpPr>
        <p:grpSpPr bwMode="auto">
          <a:xfrm rot="19764056">
            <a:off x="2960459" y="2495740"/>
            <a:ext cx="1424066" cy="1326299"/>
            <a:chOff x="1164" y="687"/>
            <a:chExt cx="3219" cy="2998"/>
          </a:xfrm>
          <a:solidFill>
            <a:schemeClr val="bg1"/>
          </a:solidFill>
          <a:effectLst>
            <a:outerShdw blurRad="50800" dist="38100" dir="2700000" algn="tl" rotWithShape="0">
              <a:prstClr val="black">
                <a:alpha val="40000"/>
              </a:prstClr>
            </a:outerShdw>
          </a:effectLst>
        </p:grpSpPr>
        <p:sp>
          <p:nvSpPr>
            <p:cNvPr id="17"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extLst>
          </p:spPr>
          <p:txBody>
            <a:bodyPr/>
            <a:lstStyle/>
            <a:p>
              <a:pPr defTabSz="609468">
                <a:defRPr/>
              </a:pPr>
              <a:endParaRPr lang="zh-HK" altLang="en-US"/>
            </a:p>
          </p:txBody>
        </p:sp>
        <p:sp>
          <p:nvSpPr>
            <p:cNvPr id="18"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extLst>
          </p:spPr>
          <p:txBody>
            <a:bodyPr/>
            <a:lstStyle/>
            <a:p>
              <a:pPr defTabSz="609468">
                <a:defRPr/>
              </a:pPr>
              <a:endParaRPr lang="zh-HK" altLang="en-US"/>
            </a:p>
          </p:txBody>
        </p:sp>
      </p:grpSp>
      <p:sp>
        <p:nvSpPr>
          <p:cNvPr id="19" name="文本框 18"/>
          <p:cNvSpPr txBox="1"/>
          <p:nvPr/>
        </p:nvSpPr>
        <p:spPr>
          <a:xfrm>
            <a:off x="2079627" y="166689"/>
            <a:ext cx="1279525" cy="276225"/>
          </a:xfrm>
          <a:prstGeom prst="rect">
            <a:avLst/>
          </a:prstGeom>
          <a:solidFill>
            <a:srgbClr val="FFFFFF"/>
          </a:solidFill>
        </p:spPr>
        <p:txBody>
          <a:bodyPr lIns="91436" tIns="45719" rIns="91436" bIns="45719">
            <a:spAutoFit/>
          </a:bodyPr>
          <a:lstStyle/>
          <a:p>
            <a:pPr algn="ctr" defTabSz="609468">
              <a:defRPr/>
            </a:pPr>
            <a:r>
              <a:rPr lang="zh-CN" altLang="en-US" sz="1200" spc="300" dirty="0">
                <a:solidFill>
                  <a:schemeClr val="tx2"/>
                </a:solidFill>
                <a:latin typeface="微软雅黑" panose="020B0503020204020204" pitchFamily="34" charset="-122"/>
                <a:ea typeface="微软雅黑" panose="020B0503020204020204" pitchFamily="34" charset="-122"/>
              </a:rPr>
              <a:t>论文绪论</a:t>
            </a:r>
            <a:endParaRPr lang="zh-HK" altLang="en-US" sz="1200" spc="3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04322324"/>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
          <p:cNvSpPr>
            <a:spLocks noChangeArrowheads="1"/>
          </p:cNvSpPr>
          <p:nvPr/>
        </p:nvSpPr>
        <p:spPr bwMode="auto">
          <a:xfrm>
            <a:off x="3654426" y="1990726"/>
            <a:ext cx="5207000"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lnSpc>
                <a:spcPct val="150000"/>
              </a:lnSpc>
              <a:defRPr/>
            </a:pPr>
            <a:r>
              <a:rPr lang="zh-CN" altLang="en-US" sz="1400" dirty="0">
                <a:solidFill>
                  <a:schemeClr val="bg1"/>
                </a:solidFill>
                <a:latin typeface="+mn-ea"/>
                <a:ea typeface="+mn-ea"/>
              </a:rPr>
              <a:t>随着云计算服务的广泛使用，租户对云计算的安全性提出了越来越高的要求，云计算环境的动态性、随机性、复杂性和开放性使得原有安全方案难以适用，这也阻碍了云计算的进一步发展与应用．文中在分析云计算服务模式特点以及安全挑战的基础上，针对云计算安全架构、机制以及模型评价三个方面展开研究与综述．文中指出云计算的安全架构不仅需要可信根、可信链路以及上层可信服务的安全保证，还需要实现可管、可控的动态安全管理与可度量的安全评价优化过程．文中对已有云计算安全机制和模型评价方法进行了比较分析，最后提出了基于多队列多服务器的云计算安全建模与分析思路．</a:t>
            </a:r>
            <a:endParaRPr lang="en-US" altLang="zh-CN" sz="1400" dirty="0">
              <a:solidFill>
                <a:schemeClr val="bg1"/>
              </a:solidFill>
              <a:latin typeface="+mn-ea"/>
              <a:ea typeface="+mn-ea"/>
            </a:endParaRPr>
          </a:p>
          <a:p>
            <a:pPr eaLnBrk="1" hangingPunct="1">
              <a:lnSpc>
                <a:spcPct val="130000"/>
              </a:lnSpc>
              <a:defRPr/>
            </a:pPr>
            <a:endParaRPr lang="zh-CN" altLang="en-US" sz="1400" dirty="0">
              <a:solidFill>
                <a:schemeClr val="bg1"/>
              </a:solidFill>
              <a:latin typeface="+mn-ea"/>
              <a:ea typeface="+mn-ea"/>
            </a:endParaRPr>
          </a:p>
        </p:txBody>
      </p:sp>
      <p:sp>
        <p:nvSpPr>
          <p:cNvPr id="10243" name="文本框 2"/>
          <p:cNvSpPr txBox="1">
            <a:spLocks noChangeArrowheads="1"/>
          </p:cNvSpPr>
          <p:nvPr/>
        </p:nvSpPr>
        <p:spPr bwMode="auto">
          <a:xfrm>
            <a:off x="1641476" y="1230314"/>
            <a:ext cx="1439862"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en-US" altLang="zh-HK" sz="13900">
                <a:solidFill>
                  <a:srgbClr val="FFFFFF"/>
                </a:solidFill>
                <a:latin typeface="微软雅黑" panose="020B0503020204020204" pitchFamily="34" charset="-122"/>
                <a:ea typeface="微软雅黑" panose="020B0503020204020204" pitchFamily="34" charset="-122"/>
              </a:rPr>
              <a:t>“</a:t>
            </a:r>
            <a:endParaRPr lang="zh-HK" altLang="en-US" sz="13900">
              <a:solidFill>
                <a:srgbClr val="FFFFFF"/>
              </a:solidFill>
              <a:latin typeface="微软雅黑" panose="020B0503020204020204" pitchFamily="34" charset="-122"/>
              <a:ea typeface="微软雅黑" panose="020B0503020204020204" pitchFamily="34" charset="-122"/>
            </a:endParaRPr>
          </a:p>
        </p:txBody>
      </p:sp>
      <p:sp>
        <p:nvSpPr>
          <p:cNvPr id="10244" name="文本框 3"/>
          <p:cNvSpPr txBox="1">
            <a:spLocks noChangeArrowheads="1"/>
          </p:cNvSpPr>
          <p:nvPr/>
        </p:nvSpPr>
        <p:spPr bwMode="auto">
          <a:xfrm>
            <a:off x="8769351" y="4486275"/>
            <a:ext cx="1439862"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HK" sz="13900">
                <a:solidFill>
                  <a:srgbClr val="FFFFFF"/>
                </a:solidFill>
                <a:latin typeface="微软雅黑" panose="020B0503020204020204" pitchFamily="34" charset="-122"/>
                <a:ea typeface="微软雅黑" panose="020B0503020204020204" pitchFamily="34" charset="-122"/>
              </a:rPr>
              <a:t>”</a:t>
            </a:r>
            <a:endParaRPr lang="zh-HK" altLang="en-US" sz="13900">
              <a:solidFill>
                <a:srgbClr val="FFFFFF"/>
              </a:solidFill>
              <a:latin typeface="微软雅黑" panose="020B0503020204020204" pitchFamily="34" charset="-122"/>
              <a:ea typeface="微软雅黑" panose="020B0503020204020204" pitchFamily="34" charset="-122"/>
            </a:endParaRPr>
          </a:p>
        </p:txBody>
      </p:sp>
      <p:sp>
        <p:nvSpPr>
          <p:cNvPr id="10245" name="矩形 4"/>
          <p:cNvSpPr>
            <a:spLocks noChangeArrowheads="1"/>
          </p:cNvSpPr>
          <p:nvPr/>
        </p:nvSpPr>
        <p:spPr bwMode="auto">
          <a:xfrm>
            <a:off x="3733801" y="3095626"/>
            <a:ext cx="5207000" cy="332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lnSpc>
                <a:spcPct val="130000"/>
              </a:lnSpc>
            </a:pPr>
            <a:endParaRPr lang="zh-CN" altLang="en-US" sz="1200">
              <a:solidFill>
                <a:schemeClr val="bg1"/>
              </a:solidFill>
              <a:latin typeface="Century Gothic" panose="020B0502020202020204" pitchFamily="34" charset="0"/>
              <a:ea typeface="微软雅黑" panose="020B0503020204020204" pitchFamily="34" charset="-122"/>
            </a:endParaRPr>
          </a:p>
        </p:txBody>
      </p:sp>
      <p:sp>
        <p:nvSpPr>
          <p:cNvPr id="10246" name="矩形 5"/>
          <p:cNvSpPr>
            <a:spLocks noChangeArrowheads="1"/>
          </p:cNvSpPr>
          <p:nvPr/>
        </p:nvSpPr>
        <p:spPr bwMode="auto">
          <a:xfrm>
            <a:off x="3733801" y="4083051"/>
            <a:ext cx="5207000" cy="332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lnSpc>
                <a:spcPct val="130000"/>
              </a:lnSpc>
            </a:pPr>
            <a:endParaRPr lang="zh-CN" altLang="en-US" sz="1200">
              <a:solidFill>
                <a:schemeClr val="bg1"/>
              </a:solidFill>
              <a:latin typeface="Century Gothic" panose="020B0502020202020204" pitchFamily="34" charset="0"/>
              <a:ea typeface="微软雅黑" panose="020B0503020204020204" pitchFamily="34" charset="-122"/>
            </a:endParaRPr>
          </a:p>
        </p:txBody>
      </p:sp>
      <p:sp>
        <p:nvSpPr>
          <p:cNvPr id="9" name="文本框 8"/>
          <p:cNvSpPr txBox="1"/>
          <p:nvPr/>
        </p:nvSpPr>
        <p:spPr>
          <a:xfrm>
            <a:off x="3378201"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研究背景</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7386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研究方法</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0975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研究结果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4580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问题讨论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8169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论文总结</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14" name="直接连接符 18"/>
          <p:cNvCxnSpPr/>
          <p:nvPr/>
        </p:nvCxnSpPr>
        <p:spPr>
          <a:xfrm>
            <a:off x="335915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30"/>
          <p:cNvCxnSpPr/>
          <p:nvPr/>
        </p:nvCxnSpPr>
        <p:spPr>
          <a:xfrm>
            <a:off x="466090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31"/>
          <p:cNvCxnSpPr/>
          <p:nvPr/>
        </p:nvCxnSpPr>
        <p:spPr>
          <a:xfrm>
            <a:off x="6034088"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32"/>
          <p:cNvCxnSpPr/>
          <p:nvPr/>
        </p:nvCxnSpPr>
        <p:spPr>
          <a:xfrm>
            <a:off x="736282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33"/>
          <p:cNvCxnSpPr/>
          <p:nvPr/>
        </p:nvCxnSpPr>
        <p:spPr>
          <a:xfrm>
            <a:off x="875347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079627" y="166689"/>
            <a:ext cx="1279525" cy="276225"/>
          </a:xfrm>
          <a:prstGeom prst="rect">
            <a:avLst/>
          </a:prstGeom>
          <a:solidFill>
            <a:srgbClr val="FFFFFF"/>
          </a:solidFill>
        </p:spPr>
        <p:txBody>
          <a:bodyPr lIns="91436" tIns="45719" rIns="91436" bIns="45719">
            <a:spAutoFit/>
          </a:bodyPr>
          <a:lstStyle/>
          <a:p>
            <a:pPr algn="ctr" defTabSz="609468">
              <a:defRPr/>
            </a:pPr>
            <a:r>
              <a:rPr lang="zh-CN" altLang="en-US" sz="1200" spc="300" dirty="0">
                <a:solidFill>
                  <a:schemeClr val="tx2"/>
                </a:solidFill>
                <a:latin typeface="微软雅黑" panose="020B0503020204020204" pitchFamily="34" charset="-122"/>
                <a:ea typeface="微软雅黑" panose="020B0503020204020204" pitchFamily="34" charset="-122"/>
              </a:rPr>
              <a:t>论文绪论</a:t>
            </a:r>
            <a:endParaRPr lang="zh-HK" altLang="en-US" sz="1200" spc="3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0998775"/>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03526" y="1560514"/>
            <a:ext cx="1117600" cy="1323975"/>
          </a:xfrm>
          <a:prstGeom prst="rect">
            <a:avLst/>
          </a:prstGeom>
          <a:noFill/>
          <a:effectLst>
            <a:outerShdw blurRad="50800" dist="38100" dir="10800000" algn="r" rotWithShape="0">
              <a:prstClr val="black">
                <a:alpha val="40000"/>
              </a:prstClr>
            </a:outerShdw>
          </a:effectLst>
        </p:spPr>
        <p:txBody>
          <a:bodyPr lIns="91436" tIns="45719" rIns="91436" bIns="45719">
            <a:spAutoFit/>
          </a:bodyPr>
          <a:lstStyle/>
          <a:p>
            <a:pPr algn="ctr" defTabSz="609468">
              <a:defRPr/>
            </a:pPr>
            <a:r>
              <a:rPr lang="en-US" altLang="zh-CN" sz="8000" b="1" dirty="0">
                <a:solidFill>
                  <a:srgbClr val="FFFFFF"/>
                </a:solidFill>
                <a:latin typeface="微软雅黑" panose="020B0503020204020204" pitchFamily="34" charset="-122"/>
                <a:ea typeface="微软雅黑" panose="020B0503020204020204" pitchFamily="34" charset="-122"/>
              </a:rPr>
              <a:t>1</a:t>
            </a:r>
            <a:endParaRPr lang="zh-HK" altLang="en-US" sz="8000" b="1" dirty="0">
              <a:solidFill>
                <a:srgbClr val="FFFFFF"/>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803526" y="2844801"/>
            <a:ext cx="1117600" cy="1323975"/>
          </a:xfrm>
          <a:prstGeom prst="rect">
            <a:avLst/>
          </a:prstGeom>
          <a:noFill/>
          <a:effectLst>
            <a:outerShdw blurRad="50800" dist="38100" dir="10800000" algn="r" rotWithShape="0">
              <a:prstClr val="black">
                <a:alpha val="40000"/>
              </a:prstClr>
            </a:outerShdw>
          </a:effectLst>
        </p:spPr>
        <p:txBody>
          <a:bodyPr lIns="91436" tIns="45719" rIns="91436" bIns="45719">
            <a:spAutoFit/>
          </a:bodyPr>
          <a:lstStyle/>
          <a:p>
            <a:pPr algn="ctr" defTabSz="609468">
              <a:defRPr/>
            </a:pPr>
            <a:r>
              <a:rPr lang="en-US" altLang="zh-CN" sz="8000" b="1" dirty="0">
                <a:solidFill>
                  <a:srgbClr val="FFFFFF"/>
                </a:solidFill>
                <a:latin typeface="微软雅黑" panose="020B0503020204020204" pitchFamily="34" charset="-122"/>
                <a:ea typeface="微软雅黑" panose="020B0503020204020204" pitchFamily="34" charset="-122"/>
              </a:rPr>
              <a:t>2</a:t>
            </a:r>
            <a:endParaRPr lang="zh-HK" altLang="en-US" sz="8000" b="1" dirty="0">
              <a:solidFill>
                <a:srgbClr val="FFFFFF"/>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803526" y="4129089"/>
            <a:ext cx="1117600" cy="1322387"/>
          </a:xfrm>
          <a:prstGeom prst="rect">
            <a:avLst/>
          </a:prstGeom>
          <a:noFill/>
          <a:effectLst>
            <a:outerShdw blurRad="50800" dist="38100" dir="10800000" algn="r" rotWithShape="0">
              <a:prstClr val="black">
                <a:alpha val="40000"/>
              </a:prstClr>
            </a:outerShdw>
          </a:effectLst>
        </p:spPr>
        <p:txBody>
          <a:bodyPr lIns="91436" tIns="45719" rIns="91436" bIns="45719">
            <a:spAutoFit/>
          </a:bodyPr>
          <a:lstStyle/>
          <a:p>
            <a:pPr algn="ctr" defTabSz="609468">
              <a:defRPr/>
            </a:pPr>
            <a:r>
              <a:rPr lang="en-US" altLang="zh-CN" sz="8000" b="1" dirty="0">
                <a:solidFill>
                  <a:srgbClr val="FFFFFF"/>
                </a:solidFill>
                <a:latin typeface="微软雅黑" panose="020B0503020204020204" pitchFamily="34" charset="-122"/>
                <a:ea typeface="微软雅黑" panose="020B0503020204020204" pitchFamily="34" charset="-122"/>
              </a:rPr>
              <a:t>3</a:t>
            </a:r>
            <a:endParaRPr lang="zh-HK" altLang="en-US" sz="8000" b="1" dirty="0">
              <a:solidFill>
                <a:srgbClr val="FFFFFF"/>
              </a:solidFill>
              <a:latin typeface="微软雅黑" panose="020B0503020204020204" pitchFamily="34" charset="-122"/>
              <a:ea typeface="微软雅黑" panose="020B0503020204020204" pitchFamily="34" charset="-122"/>
            </a:endParaRPr>
          </a:p>
        </p:txBody>
      </p:sp>
      <p:sp>
        <p:nvSpPr>
          <p:cNvPr id="11269" name="矩形 4"/>
          <p:cNvSpPr>
            <a:spLocks noChangeArrowheads="1"/>
          </p:cNvSpPr>
          <p:nvPr/>
        </p:nvSpPr>
        <p:spPr bwMode="auto">
          <a:xfrm>
            <a:off x="4225926" y="1560513"/>
            <a:ext cx="5207000" cy="3831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lnSpc>
                <a:spcPct val="150000"/>
              </a:lnSpc>
              <a:defRPr/>
            </a:pPr>
            <a:r>
              <a:rPr lang="zh-CN" altLang="en-US" sz="5400" dirty="0">
                <a:solidFill>
                  <a:schemeClr val="bg1"/>
                </a:solidFill>
                <a:latin typeface="+mn-ea"/>
                <a:ea typeface="+mn-ea"/>
              </a:rPr>
              <a:t>资源租用</a:t>
            </a:r>
            <a:endParaRPr lang="en-US" altLang="zh-CN" sz="5400" dirty="0">
              <a:solidFill>
                <a:schemeClr val="bg1"/>
              </a:solidFill>
              <a:latin typeface="+mn-ea"/>
              <a:ea typeface="+mn-ea"/>
            </a:endParaRPr>
          </a:p>
          <a:p>
            <a:pPr eaLnBrk="1" hangingPunct="1">
              <a:lnSpc>
                <a:spcPct val="150000"/>
              </a:lnSpc>
              <a:defRPr/>
            </a:pPr>
            <a:r>
              <a:rPr lang="zh-CN" altLang="en-US" sz="5400" dirty="0">
                <a:solidFill>
                  <a:schemeClr val="bg1"/>
                </a:solidFill>
                <a:latin typeface="+mn-ea"/>
                <a:ea typeface="+mn-ea"/>
              </a:rPr>
              <a:t>应用托管</a:t>
            </a:r>
            <a:endParaRPr lang="en-US" altLang="zh-CN" sz="5400" dirty="0">
              <a:solidFill>
                <a:schemeClr val="bg1"/>
              </a:solidFill>
              <a:latin typeface="+mn-ea"/>
              <a:ea typeface="+mn-ea"/>
            </a:endParaRPr>
          </a:p>
          <a:p>
            <a:pPr eaLnBrk="1" hangingPunct="1">
              <a:lnSpc>
                <a:spcPct val="150000"/>
              </a:lnSpc>
              <a:defRPr/>
            </a:pPr>
            <a:r>
              <a:rPr lang="zh-CN" altLang="en-US" sz="5400" dirty="0">
                <a:solidFill>
                  <a:schemeClr val="bg1"/>
                </a:solidFill>
                <a:latin typeface="+mn-ea"/>
                <a:ea typeface="+mn-ea"/>
              </a:rPr>
              <a:t>服务外包为核心</a:t>
            </a:r>
            <a:endParaRPr lang="zh-CN" altLang="en-US" sz="5400" dirty="0">
              <a:solidFill>
                <a:srgbClr val="FFFFFF"/>
              </a:solidFill>
              <a:latin typeface="Century Gothic" panose="020B0502020202020204" pitchFamily="34" charset="0"/>
              <a:ea typeface="微软雅黑" panose="020B0503020204020204" pitchFamily="34" charset="-122"/>
            </a:endParaRPr>
          </a:p>
        </p:txBody>
      </p:sp>
      <p:sp>
        <p:nvSpPr>
          <p:cNvPr id="9" name="文本框 8"/>
          <p:cNvSpPr txBox="1"/>
          <p:nvPr/>
        </p:nvSpPr>
        <p:spPr>
          <a:xfrm>
            <a:off x="3378201"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研究背景</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7386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研究方法</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0975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研究结果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4580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问题讨论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8169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论文总结</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14" name="直接连接符 18"/>
          <p:cNvCxnSpPr/>
          <p:nvPr/>
        </p:nvCxnSpPr>
        <p:spPr>
          <a:xfrm>
            <a:off x="335915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30"/>
          <p:cNvCxnSpPr/>
          <p:nvPr/>
        </p:nvCxnSpPr>
        <p:spPr>
          <a:xfrm>
            <a:off x="466090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31"/>
          <p:cNvCxnSpPr/>
          <p:nvPr/>
        </p:nvCxnSpPr>
        <p:spPr>
          <a:xfrm>
            <a:off x="6034088"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32"/>
          <p:cNvCxnSpPr/>
          <p:nvPr/>
        </p:nvCxnSpPr>
        <p:spPr>
          <a:xfrm>
            <a:off x="736282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33"/>
          <p:cNvCxnSpPr/>
          <p:nvPr/>
        </p:nvCxnSpPr>
        <p:spPr>
          <a:xfrm>
            <a:off x="875347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079627" y="166689"/>
            <a:ext cx="1279525" cy="276225"/>
          </a:xfrm>
          <a:prstGeom prst="rect">
            <a:avLst/>
          </a:prstGeom>
          <a:solidFill>
            <a:srgbClr val="FFFFFF"/>
          </a:solidFill>
        </p:spPr>
        <p:txBody>
          <a:bodyPr lIns="91436" tIns="45719" rIns="91436" bIns="45719">
            <a:spAutoFit/>
          </a:bodyPr>
          <a:lstStyle/>
          <a:p>
            <a:pPr algn="ctr" defTabSz="609468">
              <a:defRPr/>
            </a:pPr>
            <a:r>
              <a:rPr lang="zh-CN" altLang="en-US" sz="1200" spc="300" dirty="0">
                <a:solidFill>
                  <a:schemeClr val="tx2"/>
                </a:solidFill>
                <a:latin typeface="微软雅黑" panose="020B0503020204020204" pitchFamily="34" charset="-122"/>
                <a:ea typeface="微软雅黑" panose="020B0503020204020204" pitchFamily="34" charset="-122"/>
              </a:rPr>
              <a:t>论文绪论</a:t>
            </a:r>
            <a:endParaRPr lang="zh-HK" altLang="en-US" sz="1200" spc="300" dirty="0">
              <a:solidFill>
                <a:schemeClr val="tx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6308505"/>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6"/>
          <p:cNvCxnSpPr/>
          <p:nvPr/>
        </p:nvCxnSpPr>
        <p:spPr>
          <a:xfrm>
            <a:off x="6469063" y="1989139"/>
            <a:ext cx="0" cy="2987675"/>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2292" name="矩形 3"/>
          <p:cNvSpPr>
            <a:spLocks noChangeArrowheads="1"/>
          </p:cNvSpPr>
          <p:nvPr/>
        </p:nvSpPr>
        <p:spPr bwMode="auto">
          <a:xfrm>
            <a:off x="6773864" y="1824039"/>
            <a:ext cx="3198813"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nSpc>
                <a:spcPct val="150000"/>
              </a:lnSpc>
              <a:defRPr/>
            </a:pPr>
            <a:r>
              <a:rPr lang="zh-CN" altLang="en-US" sz="1400" dirty="0">
                <a:solidFill>
                  <a:schemeClr val="bg1"/>
                </a:solidFill>
                <a:latin typeface="+mn-ea"/>
                <a:ea typeface="+mn-ea"/>
              </a:rPr>
              <a:t>在云计算环境下，ＩＴ领域按需服务的理念得到了真正体现．云计算通过整合分布式资源，构建应对多种服务要求的计算环境，满足用户定制化要求，并可通过网络访问其相应的服务资源．云计算对资源共享且高效利用的特点，可以实现系统管理维护与服务使用的解耦．如何利用云计算的相关成果促进国计民生行业的发展，已成为国家发展战略的重要组成部分．</a:t>
            </a:r>
          </a:p>
        </p:txBody>
      </p:sp>
      <p:sp>
        <p:nvSpPr>
          <p:cNvPr id="2" name="矩形 4"/>
          <p:cNvSpPr>
            <a:spLocks noChangeArrowheads="1"/>
          </p:cNvSpPr>
          <p:nvPr/>
        </p:nvSpPr>
        <p:spPr bwMode="auto">
          <a:xfrm>
            <a:off x="2614614" y="4538664"/>
            <a:ext cx="277177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1200">
                <a:solidFill>
                  <a:srgbClr val="FFFFFF"/>
                </a:solidFill>
                <a:latin typeface="Century Gothic" panose="020B0502020202020204" pitchFamily="34" charset="0"/>
                <a:ea typeface="微软雅黑" panose="020B0503020204020204" pitchFamily="34" charset="-122"/>
              </a:rPr>
              <a:t>云计算发展中面临的挑战</a:t>
            </a:r>
          </a:p>
        </p:txBody>
      </p:sp>
      <p:sp>
        <p:nvSpPr>
          <p:cNvPr id="6" name="文本框 5"/>
          <p:cNvSpPr txBox="1"/>
          <p:nvPr/>
        </p:nvSpPr>
        <p:spPr>
          <a:xfrm>
            <a:off x="3378201"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研究背景</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7386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研究方法</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0975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研究结果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4580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问题讨论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8169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论文总结</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8"/>
          <p:cNvCxnSpPr/>
          <p:nvPr/>
        </p:nvCxnSpPr>
        <p:spPr>
          <a:xfrm>
            <a:off x="335915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30"/>
          <p:cNvCxnSpPr/>
          <p:nvPr/>
        </p:nvCxnSpPr>
        <p:spPr>
          <a:xfrm>
            <a:off x="466090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31"/>
          <p:cNvCxnSpPr/>
          <p:nvPr/>
        </p:nvCxnSpPr>
        <p:spPr>
          <a:xfrm>
            <a:off x="6034088"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32"/>
          <p:cNvCxnSpPr/>
          <p:nvPr/>
        </p:nvCxnSpPr>
        <p:spPr>
          <a:xfrm>
            <a:off x="736282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33"/>
          <p:cNvCxnSpPr/>
          <p:nvPr/>
        </p:nvCxnSpPr>
        <p:spPr>
          <a:xfrm>
            <a:off x="875347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079627" y="166689"/>
            <a:ext cx="1279525" cy="276225"/>
          </a:xfrm>
          <a:prstGeom prst="rect">
            <a:avLst/>
          </a:prstGeom>
          <a:solidFill>
            <a:srgbClr val="FFFFFF"/>
          </a:solidFill>
        </p:spPr>
        <p:txBody>
          <a:bodyPr lIns="91436" tIns="45719" rIns="91436" bIns="45719">
            <a:spAutoFit/>
          </a:bodyPr>
          <a:lstStyle/>
          <a:p>
            <a:pPr algn="ctr" defTabSz="609468">
              <a:defRPr/>
            </a:pPr>
            <a:r>
              <a:rPr lang="zh-CN" altLang="en-US" sz="1200" spc="300" dirty="0">
                <a:solidFill>
                  <a:schemeClr val="tx2"/>
                </a:solidFill>
                <a:latin typeface="微软雅黑" panose="020B0503020204020204" pitchFamily="34" charset="-122"/>
                <a:ea typeface="微软雅黑" panose="020B0503020204020204" pitchFamily="34" charset="-122"/>
              </a:rPr>
              <a:t>论文绪论</a:t>
            </a:r>
            <a:endParaRPr lang="zh-HK" altLang="en-US" sz="1200" spc="300" dirty="0">
              <a:solidFill>
                <a:schemeClr val="tx2"/>
              </a:solidFill>
              <a:latin typeface="微软雅黑" panose="020B0503020204020204" pitchFamily="34" charset="-122"/>
              <a:ea typeface="微软雅黑" panose="020B0503020204020204" pitchFamily="34" charset="-122"/>
            </a:endParaRPr>
          </a:p>
        </p:txBody>
      </p:sp>
      <p:pic>
        <p:nvPicPr>
          <p:cNvPr id="1230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6226" y="1989138"/>
            <a:ext cx="4551362" cy="236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5024557"/>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78201" y="166689"/>
            <a:ext cx="1295400" cy="276225"/>
          </a:xfrm>
          <a:prstGeom prst="rect">
            <a:avLst/>
          </a:prstGeom>
          <a:solidFill>
            <a:srgbClr val="FFFFFF"/>
          </a:solidFill>
        </p:spPr>
        <p:txBody>
          <a:bodyPr lIns="91436" tIns="45719" rIns="91436" bIns="45719">
            <a:spAutoFit/>
          </a:bodyPr>
          <a:lstStyle/>
          <a:p>
            <a:pPr algn="ctr" defTabSz="609468">
              <a:defRPr/>
            </a:pPr>
            <a:r>
              <a:rPr lang="zh-CN" altLang="en-US" sz="1200" spc="300" dirty="0">
                <a:solidFill>
                  <a:srgbClr val="1F497D"/>
                </a:solidFill>
                <a:latin typeface="微软雅黑" panose="020B0503020204020204" pitchFamily="34" charset="-122"/>
                <a:ea typeface="微软雅黑" panose="020B0503020204020204" pitchFamily="34" charset="-122"/>
              </a:rPr>
              <a:t>研究背景</a:t>
            </a:r>
            <a:endParaRPr lang="zh-HK" altLang="en-US" sz="1200" spc="300" dirty="0">
              <a:solidFill>
                <a:srgbClr val="1F497D"/>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7386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研究方法</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0975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研究结果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4580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问题讨论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8169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论文总结</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18"/>
          <p:cNvCxnSpPr/>
          <p:nvPr/>
        </p:nvCxnSpPr>
        <p:spPr>
          <a:xfrm>
            <a:off x="335915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30"/>
          <p:cNvCxnSpPr/>
          <p:nvPr/>
        </p:nvCxnSpPr>
        <p:spPr>
          <a:xfrm>
            <a:off x="466090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31"/>
          <p:cNvCxnSpPr/>
          <p:nvPr/>
        </p:nvCxnSpPr>
        <p:spPr>
          <a:xfrm>
            <a:off x="6034088"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32"/>
          <p:cNvCxnSpPr/>
          <p:nvPr/>
        </p:nvCxnSpPr>
        <p:spPr>
          <a:xfrm>
            <a:off x="736282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33"/>
          <p:cNvCxnSpPr/>
          <p:nvPr/>
        </p:nvCxnSpPr>
        <p:spPr>
          <a:xfrm>
            <a:off x="875347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079627" y="166689"/>
            <a:ext cx="1279525"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论文绪论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594101" y="3159125"/>
            <a:ext cx="5008562" cy="1220788"/>
          </a:xfrm>
          <a:prstGeom prst="rect">
            <a:avLst/>
          </a:prstGeom>
          <a:noFill/>
          <a:ln>
            <a:solidFill>
              <a:schemeClr val="bg1"/>
            </a:solidFill>
          </a:ln>
        </p:spPr>
        <p:txBody>
          <a:bodyPr lIns="91436" tIns="45719" rIns="91436" bIns="45719">
            <a:spAutoFit/>
          </a:bodyPr>
          <a:lstStyle/>
          <a:p>
            <a:pPr algn="ctr" defTabSz="609468">
              <a:lnSpc>
                <a:spcPct val="90000"/>
              </a:lnSpc>
              <a:defRPr/>
            </a:pPr>
            <a:r>
              <a:rPr lang="zh-CN" altLang="en-US" sz="8000" b="1" spc="300" dirty="0">
                <a:solidFill>
                  <a:schemeClr val="bg1"/>
                </a:solidFill>
                <a:latin typeface="微软雅黑" panose="020B0503020204020204" pitchFamily="34" charset="-122"/>
                <a:ea typeface="微软雅黑" panose="020B0503020204020204" pitchFamily="34" charset="-122"/>
              </a:rPr>
              <a:t>研究背景</a:t>
            </a:r>
            <a:endParaRPr lang="en-US" altLang="zh-CN" sz="8000" b="1" spc="300" dirty="0">
              <a:solidFill>
                <a:schemeClr val="bg1"/>
              </a:solidFill>
              <a:latin typeface="微软雅黑" panose="020B0503020204020204" pitchFamily="34" charset="-122"/>
              <a:ea typeface="微软雅黑" panose="020B0503020204020204" pitchFamily="34" charset="-122"/>
            </a:endParaRPr>
          </a:p>
        </p:txBody>
      </p:sp>
      <p:grpSp>
        <p:nvGrpSpPr>
          <p:cNvPr id="2" name="Group 4"/>
          <p:cNvGrpSpPr>
            <a:grpSpLocks noChangeAspect="1"/>
          </p:cNvGrpSpPr>
          <p:nvPr/>
        </p:nvGrpSpPr>
        <p:grpSpPr bwMode="auto">
          <a:xfrm rot="19764056">
            <a:off x="2960459" y="2495740"/>
            <a:ext cx="1424066" cy="1326299"/>
            <a:chOff x="1164" y="687"/>
            <a:chExt cx="3219" cy="2998"/>
          </a:xfrm>
          <a:solidFill>
            <a:schemeClr val="bg1"/>
          </a:solidFill>
          <a:effectLst>
            <a:outerShdw blurRad="50800" dist="38100" dir="2700000" algn="tl" rotWithShape="0">
              <a:prstClr val="black">
                <a:alpha val="40000"/>
              </a:prstClr>
            </a:outerShdw>
          </a:effectLst>
        </p:grpSpPr>
        <p:sp>
          <p:nvSpPr>
            <p:cNvPr id="17"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extLst>
          </p:spPr>
          <p:txBody>
            <a:bodyPr/>
            <a:lstStyle/>
            <a:p>
              <a:pPr defTabSz="609468">
                <a:defRPr/>
              </a:pPr>
              <a:endParaRPr lang="zh-HK" altLang="en-US"/>
            </a:p>
          </p:txBody>
        </p:sp>
        <p:sp>
          <p:nvSpPr>
            <p:cNvPr id="18"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extLst>
          </p:spPr>
          <p:txBody>
            <a:bodyPr/>
            <a:lstStyle/>
            <a:p>
              <a:pPr defTabSz="609468">
                <a:defRPr/>
              </a:pPr>
              <a:endParaRPr lang="zh-HK" altLang="en-US"/>
            </a:p>
          </p:txBody>
        </p:sp>
      </p:grpSp>
    </p:spTree>
    <p:extLst>
      <p:ext uri="{BB962C8B-B14F-4D97-AF65-F5344CB8AC3E}">
        <p14:creationId xmlns:p14="http://schemas.microsoft.com/office/powerpoint/2010/main" val="1992691226"/>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7386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研究方法</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0975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研究结果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4580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问题讨论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8169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论文总结</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16" name="直接连接符 31"/>
          <p:cNvCxnSpPr/>
          <p:nvPr/>
        </p:nvCxnSpPr>
        <p:spPr>
          <a:xfrm>
            <a:off x="6034088"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32"/>
          <p:cNvCxnSpPr/>
          <p:nvPr/>
        </p:nvCxnSpPr>
        <p:spPr>
          <a:xfrm>
            <a:off x="736282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33"/>
          <p:cNvCxnSpPr/>
          <p:nvPr/>
        </p:nvCxnSpPr>
        <p:spPr>
          <a:xfrm>
            <a:off x="875347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378201" y="166689"/>
            <a:ext cx="1295400" cy="276225"/>
          </a:xfrm>
          <a:prstGeom prst="rect">
            <a:avLst/>
          </a:prstGeom>
          <a:solidFill>
            <a:srgbClr val="FFFFFF"/>
          </a:solidFill>
        </p:spPr>
        <p:txBody>
          <a:bodyPr lIns="91436" tIns="45719" rIns="91436" bIns="45719">
            <a:spAutoFit/>
          </a:bodyPr>
          <a:lstStyle/>
          <a:p>
            <a:pPr algn="ctr" defTabSz="609468">
              <a:defRPr/>
            </a:pPr>
            <a:r>
              <a:rPr lang="zh-CN" altLang="en-US" sz="1200" spc="300" dirty="0">
                <a:solidFill>
                  <a:srgbClr val="1F497D"/>
                </a:solidFill>
                <a:latin typeface="微软雅黑" panose="020B0503020204020204" pitchFamily="34" charset="-122"/>
                <a:ea typeface="微软雅黑" panose="020B0503020204020204" pitchFamily="34" charset="-122"/>
              </a:rPr>
              <a:t>研究背景</a:t>
            </a:r>
            <a:endParaRPr lang="zh-HK" altLang="en-US" sz="1200" spc="300" dirty="0">
              <a:solidFill>
                <a:srgbClr val="1F497D"/>
              </a:solidFill>
              <a:latin typeface="微软雅黑" panose="020B0503020204020204" pitchFamily="34" charset="-122"/>
              <a:ea typeface="微软雅黑" panose="020B0503020204020204" pitchFamily="34" charset="-122"/>
            </a:endParaRPr>
          </a:p>
        </p:txBody>
      </p:sp>
      <p:cxnSp>
        <p:nvCxnSpPr>
          <p:cNvPr id="21" name="直接连接符 18"/>
          <p:cNvCxnSpPr/>
          <p:nvPr/>
        </p:nvCxnSpPr>
        <p:spPr>
          <a:xfrm>
            <a:off x="335915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30"/>
          <p:cNvCxnSpPr/>
          <p:nvPr/>
        </p:nvCxnSpPr>
        <p:spPr>
          <a:xfrm>
            <a:off x="466090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079627" y="166689"/>
            <a:ext cx="1279525"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论文绪论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30" name="矩形 29"/>
          <p:cNvSpPr/>
          <p:nvPr/>
        </p:nvSpPr>
        <p:spPr>
          <a:xfrm>
            <a:off x="6192839" y="1611313"/>
            <a:ext cx="1978025" cy="508000"/>
          </a:xfrm>
          <a:prstGeom prst="rect">
            <a:avLst/>
          </a:prstGeom>
          <a:solidFill>
            <a:srgbClr val="4F81B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r>
              <a:rPr lang="zh-CN" altLang="en-US" sz="1600" dirty="0"/>
              <a:t>　云计算安全概述</a:t>
            </a:r>
            <a:endParaRPr lang="zh-HK" altLang="en-US" sz="1600" b="1" spc="300" dirty="0">
              <a:latin typeface="微软雅黑" panose="020B0503020204020204" pitchFamily="34" charset="-122"/>
              <a:ea typeface="微软雅黑" panose="020B0503020204020204" pitchFamily="34" charset="-122"/>
            </a:endParaRPr>
          </a:p>
        </p:txBody>
      </p:sp>
      <p:sp>
        <p:nvSpPr>
          <p:cNvPr id="14350" name="矩形 30"/>
          <p:cNvSpPr>
            <a:spLocks noChangeArrowheads="1"/>
          </p:cNvSpPr>
          <p:nvPr/>
        </p:nvSpPr>
        <p:spPr bwMode="auto">
          <a:xfrm>
            <a:off x="6097588" y="2365376"/>
            <a:ext cx="42291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solidFill>
                  <a:schemeClr val="bg1"/>
                </a:solidFill>
              </a:rPr>
              <a:t>该部分将首先介绍云计算及其服务模式，并在此基础上总结云计算安全所面临的挑战，探讨性地给出云计算安全服务框架．</a:t>
            </a:r>
            <a:endParaRPr lang="zh-CN" altLang="en-US">
              <a:solidFill>
                <a:schemeClr val="bg1"/>
              </a:solidFill>
              <a:latin typeface="Century Gothic" panose="020B0502020202020204" pitchFamily="34" charset="0"/>
              <a:ea typeface="微软雅黑" panose="020B0503020204020204" pitchFamily="34" charset="-122"/>
            </a:endParaRPr>
          </a:p>
        </p:txBody>
      </p:sp>
      <p:sp>
        <p:nvSpPr>
          <p:cNvPr id="14355" name="矩形 64"/>
          <p:cNvSpPr>
            <a:spLocks noChangeArrowheads="1"/>
          </p:cNvSpPr>
          <p:nvPr/>
        </p:nvSpPr>
        <p:spPr bwMode="auto">
          <a:xfrm>
            <a:off x="604839" y="5151438"/>
            <a:ext cx="515937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lnSpc>
                <a:spcPct val="130000"/>
              </a:lnSpc>
              <a:defRPr/>
            </a:pPr>
            <a:r>
              <a:rPr lang="zh-CN" altLang="en-US" sz="1200" dirty="0"/>
              <a:t>　        </a:t>
            </a:r>
            <a:r>
              <a:rPr lang="zh-CN" altLang="en-US" sz="2800" dirty="0">
                <a:solidFill>
                  <a:schemeClr val="bg1"/>
                </a:solidFill>
                <a:latin typeface="+mn-ea"/>
                <a:ea typeface="+mn-ea"/>
              </a:rPr>
              <a:t>云计算服务传递模式</a:t>
            </a:r>
          </a:p>
        </p:txBody>
      </p:sp>
      <p:pic>
        <p:nvPicPr>
          <p:cNvPr id="1435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3551" y="1611314"/>
            <a:ext cx="5154612" cy="350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524790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7386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研究方法</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097588"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研究结果</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74580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问题讨论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816976" y="166689"/>
            <a:ext cx="1295400"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论文总结</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cxnSp>
        <p:nvCxnSpPr>
          <p:cNvPr id="16" name="直接连接符 31"/>
          <p:cNvCxnSpPr/>
          <p:nvPr/>
        </p:nvCxnSpPr>
        <p:spPr>
          <a:xfrm>
            <a:off x="6034088"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32"/>
          <p:cNvCxnSpPr/>
          <p:nvPr/>
        </p:nvCxnSpPr>
        <p:spPr>
          <a:xfrm>
            <a:off x="736282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33"/>
          <p:cNvCxnSpPr/>
          <p:nvPr/>
        </p:nvCxnSpPr>
        <p:spPr>
          <a:xfrm>
            <a:off x="8753476"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378201" y="166689"/>
            <a:ext cx="1295400" cy="276225"/>
          </a:xfrm>
          <a:prstGeom prst="rect">
            <a:avLst/>
          </a:prstGeom>
          <a:solidFill>
            <a:srgbClr val="FFFFFF"/>
          </a:solidFill>
        </p:spPr>
        <p:txBody>
          <a:bodyPr lIns="91436" tIns="45719" rIns="91436" bIns="45719">
            <a:spAutoFit/>
          </a:bodyPr>
          <a:lstStyle/>
          <a:p>
            <a:pPr algn="ctr" defTabSz="609468">
              <a:defRPr/>
            </a:pPr>
            <a:r>
              <a:rPr lang="zh-CN" altLang="en-US" sz="1200" spc="300" dirty="0">
                <a:solidFill>
                  <a:srgbClr val="1F497D"/>
                </a:solidFill>
                <a:latin typeface="微软雅黑" panose="020B0503020204020204" pitchFamily="34" charset="-122"/>
                <a:ea typeface="微软雅黑" panose="020B0503020204020204" pitchFamily="34" charset="-122"/>
              </a:rPr>
              <a:t>研究背景</a:t>
            </a:r>
            <a:endParaRPr lang="zh-HK" altLang="en-US" sz="1200" spc="300" dirty="0">
              <a:solidFill>
                <a:srgbClr val="1F497D"/>
              </a:solidFill>
              <a:latin typeface="微软雅黑" panose="020B0503020204020204" pitchFamily="34" charset="-122"/>
              <a:ea typeface="微软雅黑" panose="020B0503020204020204" pitchFamily="34" charset="-122"/>
            </a:endParaRPr>
          </a:p>
        </p:txBody>
      </p:sp>
      <p:cxnSp>
        <p:nvCxnSpPr>
          <p:cNvPr id="21" name="直接连接符 18"/>
          <p:cNvCxnSpPr/>
          <p:nvPr/>
        </p:nvCxnSpPr>
        <p:spPr>
          <a:xfrm>
            <a:off x="335915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30"/>
          <p:cNvCxnSpPr/>
          <p:nvPr/>
        </p:nvCxnSpPr>
        <p:spPr>
          <a:xfrm>
            <a:off x="4660901" y="204788"/>
            <a:ext cx="0" cy="27146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079627" y="166689"/>
            <a:ext cx="1279525" cy="276225"/>
          </a:xfrm>
          <a:prstGeom prst="rect">
            <a:avLst/>
          </a:prstGeom>
          <a:noFill/>
        </p:spPr>
        <p:txBody>
          <a:bodyPr lIns="91436" tIns="45719" rIns="91436" bIns="45719">
            <a:spAutoFit/>
          </a:bodyPr>
          <a:lstStyle/>
          <a:p>
            <a:pPr algn="ctr" defTabSz="609468">
              <a:defRPr/>
            </a:pPr>
            <a:r>
              <a:rPr lang="zh-CN" altLang="en-US" sz="1200" spc="300" dirty="0">
                <a:solidFill>
                  <a:schemeClr val="bg1"/>
                </a:solidFill>
                <a:latin typeface="微软雅黑" panose="020B0503020204020204" pitchFamily="34" charset="-122"/>
                <a:ea typeface="微软雅黑" panose="020B0503020204020204" pitchFamily="34" charset="-122"/>
              </a:rPr>
              <a:t>论文绪论</a:t>
            </a:r>
            <a:endParaRPr lang="zh-HK" altLang="en-US" sz="1200" spc="300" dirty="0">
              <a:solidFill>
                <a:schemeClr val="bg1"/>
              </a:solidFill>
              <a:latin typeface="微软雅黑" panose="020B0503020204020204" pitchFamily="34" charset="-122"/>
              <a:ea typeface="微软雅黑" panose="020B0503020204020204" pitchFamily="34" charset="-122"/>
            </a:endParaRPr>
          </a:p>
        </p:txBody>
      </p:sp>
      <p:sp>
        <p:nvSpPr>
          <p:cNvPr id="67" name="等腰三角形 66"/>
          <p:cNvSpPr/>
          <p:nvPr/>
        </p:nvSpPr>
        <p:spPr>
          <a:xfrm rot="5400000">
            <a:off x="3671888" y="2251075"/>
            <a:ext cx="323850" cy="279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endParaRPr lang="zh-HK" altLang="en-US" sz="1600">
              <a:solidFill>
                <a:srgbClr val="FFFFFF"/>
              </a:solidFill>
              <a:latin typeface="微软雅黑" panose="020B0503020204020204" pitchFamily="34" charset="-122"/>
              <a:ea typeface="微软雅黑" panose="020B0503020204020204" pitchFamily="34" charset="-122"/>
            </a:endParaRPr>
          </a:p>
        </p:txBody>
      </p:sp>
      <p:sp>
        <p:nvSpPr>
          <p:cNvPr id="68" name="等腰三角形 67"/>
          <p:cNvSpPr/>
          <p:nvPr/>
        </p:nvSpPr>
        <p:spPr>
          <a:xfrm rot="5400000">
            <a:off x="5826126" y="2251075"/>
            <a:ext cx="323850" cy="279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endParaRPr lang="zh-HK" altLang="en-US" sz="1600">
              <a:solidFill>
                <a:srgbClr val="FFFFFF"/>
              </a:solidFill>
              <a:latin typeface="微软雅黑" panose="020B0503020204020204" pitchFamily="34" charset="-122"/>
              <a:ea typeface="微软雅黑" panose="020B0503020204020204" pitchFamily="34" charset="-122"/>
            </a:endParaRPr>
          </a:p>
        </p:txBody>
      </p:sp>
      <p:sp>
        <p:nvSpPr>
          <p:cNvPr id="69" name="等腰三角形 68"/>
          <p:cNvSpPr/>
          <p:nvPr/>
        </p:nvSpPr>
        <p:spPr>
          <a:xfrm rot="5400000">
            <a:off x="8040688" y="2251075"/>
            <a:ext cx="323850" cy="2794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anchor="ctr"/>
          <a:lstStyle/>
          <a:p>
            <a:pPr algn="ctr" defTabSz="609468">
              <a:defRPr/>
            </a:pPr>
            <a:endParaRPr lang="zh-HK" altLang="en-US" sz="1600">
              <a:solidFill>
                <a:srgbClr val="FFFFFF"/>
              </a:solidFill>
              <a:latin typeface="微软雅黑" panose="020B0503020204020204" pitchFamily="34" charset="-122"/>
              <a:ea typeface="微软雅黑" panose="020B0503020204020204" pitchFamily="34" charset="-122"/>
            </a:endParaRPr>
          </a:p>
        </p:txBody>
      </p:sp>
      <p:grpSp>
        <p:nvGrpSpPr>
          <p:cNvPr id="15376" name="组合 40"/>
          <p:cNvGrpSpPr>
            <a:grpSpLocks/>
          </p:cNvGrpSpPr>
          <p:nvPr/>
        </p:nvGrpSpPr>
        <p:grpSpPr bwMode="auto">
          <a:xfrm>
            <a:off x="2012952" y="1714501"/>
            <a:ext cx="1341437" cy="1350963"/>
            <a:chOff x="639593" y="2275794"/>
            <a:chExt cx="1341891" cy="1351148"/>
          </a:xfrm>
        </p:grpSpPr>
        <p:grpSp>
          <p:nvGrpSpPr>
            <p:cNvPr id="15403" name="组合 20"/>
            <p:cNvGrpSpPr>
              <a:grpSpLocks/>
            </p:cNvGrpSpPr>
            <p:nvPr/>
          </p:nvGrpSpPr>
          <p:grpSpPr bwMode="auto">
            <a:xfrm flipV="1">
              <a:off x="639593" y="2275794"/>
              <a:ext cx="1341891" cy="1351148"/>
              <a:chOff x="3420609" y="2342470"/>
              <a:chExt cx="2383516" cy="2399959"/>
            </a:xfrm>
          </p:grpSpPr>
          <p:sp>
            <p:nvSpPr>
              <p:cNvPr id="74" name="饼形 21"/>
              <p:cNvSpPr/>
              <p:nvPr/>
            </p:nvSpPr>
            <p:spPr>
              <a:xfrm>
                <a:off x="3420609" y="2359391"/>
                <a:ext cx="2383516" cy="2383038"/>
              </a:xfrm>
              <a:prstGeom prst="pie">
                <a:avLst>
                  <a:gd name="adj1" fmla="val 0"/>
                  <a:gd name="adj2" fmla="val 10735662"/>
                </a:avLst>
              </a:prstGeom>
              <a:solidFill>
                <a:srgbClr val="4F81BD"/>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468">
                  <a:defRPr/>
                </a:pPr>
                <a:endParaRPr lang="zh-HK" altLang="en-US" sz="1600" dirty="0">
                  <a:solidFill>
                    <a:srgbClr val="FFFFFF"/>
                  </a:solidFill>
                  <a:latin typeface="微软雅黑" panose="020B0503020204020204" pitchFamily="34" charset="-122"/>
                  <a:ea typeface="微软雅黑" panose="020B0503020204020204" pitchFamily="34" charset="-122"/>
                </a:endParaRPr>
              </a:p>
            </p:txBody>
          </p:sp>
          <p:sp>
            <p:nvSpPr>
              <p:cNvPr id="75" name="饼形 22"/>
              <p:cNvSpPr/>
              <p:nvPr/>
            </p:nvSpPr>
            <p:spPr>
              <a:xfrm flipV="1">
                <a:off x="3420609" y="2342470"/>
                <a:ext cx="2383516" cy="2383038"/>
              </a:xfrm>
              <a:prstGeom prst="pie">
                <a:avLst>
                  <a:gd name="adj1" fmla="val 0"/>
                  <a:gd name="adj2" fmla="val 10860741"/>
                </a:avLst>
              </a:prstGeom>
              <a:noFill/>
              <a:ln w="28575">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468">
                  <a:defRPr/>
                </a:pPr>
                <a:endParaRPr lang="zh-HK" altLang="en-US" sz="1600">
                  <a:solidFill>
                    <a:srgbClr val="FFFFFF"/>
                  </a:solidFill>
                  <a:latin typeface="微软雅黑" panose="020B0503020204020204" pitchFamily="34" charset="-122"/>
                  <a:ea typeface="微软雅黑" panose="020B0503020204020204" pitchFamily="34" charset="-122"/>
                </a:endParaRPr>
              </a:p>
            </p:txBody>
          </p:sp>
        </p:grpSp>
        <p:sp>
          <p:nvSpPr>
            <p:cNvPr id="15404" name="文本框 71"/>
            <p:cNvSpPr txBox="1">
              <a:spLocks noChangeArrowheads="1"/>
            </p:cNvSpPr>
            <p:nvPr/>
          </p:nvSpPr>
          <p:spPr bwMode="auto">
            <a:xfrm>
              <a:off x="919499" y="2445103"/>
              <a:ext cx="812801" cy="58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HK" sz="1600" b="1">
                  <a:solidFill>
                    <a:srgbClr val="FFFFFF"/>
                  </a:solidFill>
                  <a:latin typeface="微软雅黑" panose="020B0503020204020204" pitchFamily="34" charset="-122"/>
                  <a:ea typeface="微软雅黑" panose="020B0503020204020204" pitchFamily="34" charset="-122"/>
                </a:rPr>
                <a:t>TEXT1</a:t>
              </a:r>
              <a:endParaRPr lang="zh-HK" altLang="en-US" sz="1600" b="1">
                <a:solidFill>
                  <a:srgbClr val="FFFFFF"/>
                </a:solidFill>
                <a:latin typeface="微软雅黑" panose="020B0503020204020204" pitchFamily="34" charset="-122"/>
                <a:ea typeface="微软雅黑" panose="020B0503020204020204" pitchFamily="34" charset="-122"/>
              </a:endParaRPr>
            </a:p>
          </p:txBody>
        </p:sp>
        <p:sp>
          <p:nvSpPr>
            <p:cNvPr id="15405" name="文本框 72"/>
            <p:cNvSpPr txBox="1">
              <a:spLocks noChangeArrowheads="1"/>
            </p:cNvSpPr>
            <p:nvPr/>
          </p:nvSpPr>
          <p:spPr bwMode="auto">
            <a:xfrm>
              <a:off x="694509" y="3014938"/>
              <a:ext cx="1232058" cy="58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bg1"/>
                  </a:solidFill>
                </a:rPr>
                <a:t>云计算</a:t>
              </a:r>
              <a:endParaRPr lang="en-US" altLang="zh-CN" sz="1600">
                <a:solidFill>
                  <a:schemeClr val="bg1"/>
                </a:solidFill>
              </a:endParaRPr>
            </a:p>
            <a:p>
              <a:pPr algn="ctr" eaLnBrk="1" hangingPunct="1"/>
              <a:endParaRPr lang="zh-HK" altLang="en-US" sz="1600">
                <a:solidFill>
                  <a:srgbClr val="FFFFFF"/>
                </a:solidFill>
                <a:latin typeface="微软雅黑" panose="020B0503020204020204" pitchFamily="34" charset="-122"/>
                <a:ea typeface="微软雅黑" panose="020B0503020204020204" pitchFamily="34" charset="-122"/>
              </a:endParaRPr>
            </a:p>
          </p:txBody>
        </p:sp>
      </p:grpSp>
      <p:sp>
        <p:nvSpPr>
          <p:cNvPr id="15377" name="文本框 75"/>
          <p:cNvSpPr txBox="1">
            <a:spLocks noChangeArrowheads="1"/>
          </p:cNvSpPr>
          <p:nvPr/>
        </p:nvSpPr>
        <p:spPr bwMode="auto">
          <a:xfrm>
            <a:off x="2257427" y="3213101"/>
            <a:ext cx="8524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HK" sz="1600" b="1">
                <a:solidFill>
                  <a:srgbClr val="FFFFFF"/>
                </a:solidFill>
                <a:latin typeface="微软雅黑" panose="020B0503020204020204" pitchFamily="34" charset="-122"/>
                <a:ea typeface="微软雅黑" panose="020B0503020204020204" pitchFamily="34" charset="-122"/>
              </a:rPr>
              <a:t>TITLE</a:t>
            </a:r>
            <a:endParaRPr lang="zh-HK" altLang="en-US" sz="1600" b="1">
              <a:solidFill>
                <a:srgbClr val="FFFFFF"/>
              </a:solidFill>
              <a:latin typeface="微软雅黑" panose="020B0503020204020204" pitchFamily="34" charset="-122"/>
              <a:ea typeface="微软雅黑" panose="020B0503020204020204" pitchFamily="34" charset="-122"/>
            </a:endParaRPr>
          </a:p>
        </p:txBody>
      </p:sp>
      <p:grpSp>
        <p:nvGrpSpPr>
          <p:cNvPr id="15378" name="组合 44"/>
          <p:cNvGrpSpPr>
            <a:grpSpLocks/>
          </p:cNvGrpSpPr>
          <p:nvPr/>
        </p:nvGrpSpPr>
        <p:grpSpPr bwMode="auto">
          <a:xfrm>
            <a:off x="4210052" y="1725613"/>
            <a:ext cx="1341437" cy="1352550"/>
            <a:chOff x="3028406" y="2336983"/>
            <a:chExt cx="1341891" cy="1351148"/>
          </a:xfrm>
        </p:grpSpPr>
        <p:grpSp>
          <p:nvGrpSpPr>
            <p:cNvPr id="15398" name="组合 19"/>
            <p:cNvGrpSpPr>
              <a:grpSpLocks/>
            </p:cNvGrpSpPr>
            <p:nvPr/>
          </p:nvGrpSpPr>
          <p:grpSpPr bwMode="auto">
            <a:xfrm>
              <a:off x="3028406" y="2336983"/>
              <a:ext cx="1341891" cy="1351148"/>
              <a:chOff x="3420609" y="2342470"/>
              <a:chExt cx="2383516" cy="2399959"/>
            </a:xfrm>
          </p:grpSpPr>
          <p:sp>
            <p:nvSpPr>
              <p:cNvPr id="81" name="饼形 16"/>
              <p:cNvSpPr/>
              <p:nvPr/>
            </p:nvSpPr>
            <p:spPr>
              <a:xfrm>
                <a:off x="3420609" y="2359371"/>
                <a:ext cx="2383516" cy="2383058"/>
              </a:xfrm>
              <a:prstGeom prst="pie">
                <a:avLst>
                  <a:gd name="adj1" fmla="val 0"/>
                  <a:gd name="adj2" fmla="val 10735662"/>
                </a:avLst>
              </a:prstGeom>
              <a:solidFill>
                <a:srgbClr val="4F81BD"/>
              </a:solidFill>
              <a:ln w="28575">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468">
                  <a:defRPr/>
                </a:pPr>
                <a:endParaRPr lang="zh-HK" altLang="en-US" sz="1600">
                  <a:solidFill>
                    <a:srgbClr val="FFFFFF"/>
                  </a:solidFill>
                  <a:latin typeface="微软雅黑" panose="020B0503020204020204" pitchFamily="34" charset="-122"/>
                  <a:ea typeface="微软雅黑" panose="020B0503020204020204" pitchFamily="34" charset="-122"/>
                </a:endParaRPr>
              </a:p>
            </p:txBody>
          </p:sp>
          <p:sp>
            <p:nvSpPr>
              <p:cNvPr id="82" name="饼形 18"/>
              <p:cNvSpPr/>
              <p:nvPr/>
            </p:nvSpPr>
            <p:spPr>
              <a:xfrm flipV="1">
                <a:off x="3420609" y="2342470"/>
                <a:ext cx="2383516" cy="2383058"/>
              </a:xfrm>
              <a:prstGeom prst="pie">
                <a:avLst>
                  <a:gd name="adj1" fmla="val 0"/>
                  <a:gd name="adj2" fmla="val 10860741"/>
                </a:avLst>
              </a:prstGeom>
              <a:noFill/>
              <a:ln w="28575">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468">
                  <a:defRPr/>
                </a:pPr>
                <a:endParaRPr lang="zh-HK" altLang="en-US" sz="1600">
                  <a:solidFill>
                    <a:srgbClr val="FFFFFF"/>
                  </a:solidFill>
                  <a:latin typeface="微软雅黑" panose="020B0503020204020204" pitchFamily="34" charset="-122"/>
                  <a:ea typeface="微软雅黑" panose="020B0503020204020204" pitchFamily="34" charset="-122"/>
                </a:endParaRPr>
              </a:p>
            </p:txBody>
          </p:sp>
        </p:grpSp>
        <p:sp>
          <p:nvSpPr>
            <p:cNvPr id="15399" name="文本框 78"/>
            <p:cNvSpPr txBox="1">
              <a:spLocks noChangeArrowheads="1"/>
            </p:cNvSpPr>
            <p:nvPr/>
          </p:nvSpPr>
          <p:spPr bwMode="auto">
            <a:xfrm>
              <a:off x="3292951" y="3091342"/>
              <a:ext cx="812801" cy="584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HK" sz="1600" b="1">
                  <a:solidFill>
                    <a:srgbClr val="FFFFFF"/>
                  </a:solidFill>
                  <a:latin typeface="微软雅黑" panose="020B0503020204020204" pitchFamily="34" charset="-122"/>
                  <a:ea typeface="微软雅黑" panose="020B0503020204020204" pitchFamily="34" charset="-122"/>
                </a:rPr>
                <a:t>TEXT2</a:t>
              </a:r>
              <a:endParaRPr lang="zh-HK" altLang="en-US" sz="1600" b="1">
                <a:solidFill>
                  <a:srgbClr val="FFFFFF"/>
                </a:solidFill>
                <a:latin typeface="微软雅黑" panose="020B0503020204020204" pitchFamily="34" charset="-122"/>
                <a:ea typeface="微软雅黑" panose="020B0503020204020204" pitchFamily="34" charset="-122"/>
              </a:endParaRPr>
            </a:p>
          </p:txBody>
        </p:sp>
        <p:sp>
          <p:nvSpPr>
            <p:cNvPr id="15400" name="文本框 79"/>
            <p:cNvSpPr txBox="1">
              <a:spLocks noChangeArrowheads="1"/>
            </p:cNvSpPr>
            <p:nvPr/>
          </p:nvSpPr>
          <p:spPr bwMode="auto">
            <a:xfrm>
              <a:off x="3083322" y="2567436"/>
              <a:ext cx="12320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bg1"/>
                  </a:solidFill>
                </a:rPr>
                <a:t>安全架构</a:t>
              </a:r>
              <a:endParaRPr lang="zh-HK" altLang="en-US" sz="1600">
                <a:solidFill>
                  <a:schemeClr val="bg1"/>
                </a:solidFill>
                <a:latin typeface="微软雅黑" panose="020B0503020204020204" pitchFamily="34" charset="-122"/>
                <a:ea typeface="微软雅黑" panose="020B0503020204020204" pitchFamily="34" charset="-122"/>
              </a:endParaRPr>
            </a:p>
          </p:txBody>
        </p:sp>
      </p:grpSp>
      <p:sp>
        <p:nvSpPr>
          <p:cNvPr id="15379" name="文本框 82"/>
          <p:cNvSpPr txBox="1">
            <a:spLocks noChangeArrowheads="1"/>
          </p:cNvSpPr>
          <p:nvPr/>
        </p:nvSpPr>
        <p:spPr bwMode="auto">
          <a:xfrm>
            <a:off x="4454527" y="3230564"/>
            <a:ext cx="8524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HK" sz="1600" b="1">
                <a:solidFill>
                  <a:srgbClr val="FFFFFF"/>
                </a:solidFill>
                <a:latin typeface="微软雅黑" panose="020B0503020204020204" pitchFamily="34" charset="-122"/>
                <a:ea typeface="微软雅黑" panose="020B0503020204020204" pitchFamily="34" charset="-122"/>
              </a:rPr>
              <a:t>TITLE</a:t>
            </a:r>
            <a:endParaRPr lang="zh-HK" altLang="en-US" sz="1600" b="1">
              <a:solidFill>
                <a:srgbClr val="FFFFFF"/>
              </a:solidFill>
              <a:latin typeface="微软雅黑" panose="020B0503020204020204" pitchFamily="34" charset="-122"/>
              <a:ea typeface="微软雅黑" panose="020B0503020204020204" pitchFamily="34" charset="-122"/>
            </a:endParaRPr>
          </a:p>
        </p:txBody>
      </p:sp>
      <p:grpSp>
        <p:nvGrpSpPr>
          <p:cNvPr id="15380" name="组合 46"/>
          <p:cNvGrpSpPr>
            <a:grpSpLocks/>
          </p:cNvGrpSpPr>
          <p:nvPr/>
        </p:nvGrpSpPr>
        <p:grpSpPr bwMode="auto">
          <a:xfrm>
            <a:off x="6405564" y="1720851"/>
            <a:ext cx="1343025" cy="1350963"/>
            <a:chOff x="5188770" y="2336983"/>
            <a:chExt cx="1341891" cy="1351148"/>
          </a:xfrm>
        </p:grpSpPr>
        <p:grpSp>
          <p:nvGrpSpPr>
            <p:cNvPr id="15393" name="组合 30"/>
            <p:cNvGrpSpPr>
              <a:grpSpLocks/>
            </p:cNvGrpSpPr>
            <p:nvPr/>
          </p:nvGrpSpPr>
          <p:grpSpPr bwMode="auto">
            <a:xfrm flipV="1">
              <a:off x="5188770" y="2336983"/>
              <a:ext cx="1341891" cy="1351148"/>
              <a:chOff x="3420609" y="2342470"/>
              <a:chExt cx="2383516" cy="2399959"/>
            </a:xfrm>
          </p:grpSpPr>
          <p:sp>
            <p:nvSpPr>
              <p:cNvPr id="88" name="饼形 31"/>
              <p:cNvSpPr/>
              <p:nvPr/>
            </p:nvSpPr>
            <p:spPr>
              <a:xfrm>
                <a:off x="3420609" y="2359391"/>
                <a:ext cx="2383516" cy="2383038"/>
              </a:xfrm>
              <a:prstGeom prst="pie">
                <a:avLst>
                  <a:gd name="adj1" fmla="val 0"/>
                  <a:gd name="adj2" fmla="val 10735662"/>
                </a:avLst>
              </a:prstGeom>
              <a:solidFill>
                <a:srgbClr val="4F81BD"/>
              </a:solidFill>
              <a:ln w="28575">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468">
                  <a:defRPr/>
                </a:pPr>
                <a:endParaRPr lang="zh-HK" altLang="en-US" sz="1600" dirty="0">
                  <a:solidFill>
                    <a:srgbClr val="FFFFFF"/>
                  </a:solidFill>
                  <a:latin typeface="微软雅黑" panose="020B0503020204020204" pitchFamily="34" charset="-122"/>
                  <a:ea typeface="微软雅黑" panose="020B0503020204020204" pitchFamily="34" charset="-122"/>
                </a:endParaRPr>
              </a:p>
            </p:txBody>
          </p:sp>
          <p:sp>
            <p:nvSpPr>
              <p:cNvPr id="89" name="饼形 32"/>
              <p:cNvSpPr/>
              <p:nvPr/>
            </p:nvSpPr>
            <p:spPr>
              <a:xfrm flipV="1">
                <a:off x="3420609" y="2342470"/>
                <a:ext cx="2383516" cy="2383038"/>
              </a:xfrm>
              <a:prstGeom prst="pie">
                <a:avLst>
                  <a:gd name="adj1" fmla="val 0"/>
                  <a:gd name="adj2" fmla="val 10860741"/>
                </a:avLst>
              </a:prstGeom>
              <a:noFill/>
              <a:ln w="28575">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468">
                  <a:defRPr/>
                </a:pPr>
                <a:endParaRPr lang="zh-HK" altLang="en-US" sz="1600">
                  <a:solidFill>
                    <a:srgbClr val="FFFFFF"/>
                  </a:solidFill>
                  <a:latin typeface="微软雅黑" panose="020B0503020204020204" pitchFamily="34" charset="-122"/>
                  <a:ea typeface="微软雅黑" panose="020B0503020204020204" pitchFamily="34" charset="-122"/>
                </a:endParaRPr>
              </a:p>
            </p:txBody>
          </p:sp>
        </p:grpSp>
        <p:sp>
          <p:nvSpPr>
            <p:cNvPr id="15394" name="文本框 85"/>
            <p:cNvSpPr txBox="1">
              <a:spLocks noChangeArrowheads="1"/>
            </p:cNvSpPr>
            <p:nvPr/>
          </p:nvSpPr>
          <p:spPr bwMode="auto">
            <a:xfrm>
              <a:off x="5446192" y="2515427"/>
              <a:ext cx="812801" cy="58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HK" sz="1600" b="1">
                  <a:solidFill>
                    <a:srgbClr val="FFFFFF"/>
                  </a:solidFill>
                  <a:latin typeface="微软雅黑" panose="020B0503020204020204" pitchFamily="34" charset="-122"/>
                  <a:ea typeface="微软雅黑" panose="020B0503020204020204" pitchFamily="34" charset="-122"/>
                </a:rPr>
                <a:t>TEXT</a:t>
              </a:r>
            </a:p>
            <a:p>
              <a:pPr algn="ctr" eaLnBrk="1" hangingPunct="1"/>
              <a:r>
                <a:rPr lang="en-US" altLang="zh-HK" sz="1600" b="1">
                  <a:solidFill>
                    <a:srgbClr val="FFFFFF"/>
                  </a:solidFill>
                  <a:latin typeface="微软雅黑" panose="020B0503020204020204" pitchFamily="34" charset="-122"/>
                  <a:ea typeface="微软雅黑" panose="020B0503020204020204" pitchFamily="34" charset="-122"/>
                </a:rPr>
                <a:t>3</a:t>
              </a:r>
              <a:endParaRPr lang="zh-HK" altLang="en-US" sz="1600" b="1">
                <a:solidFill>
                  <a:srgbClr val="FFFFFF"/>
                </a:solidFill>
                <a:latin typeface="微软雅黑" panose="020B0503020204020204" pitchFamily="34" charset="-122"/>
                <a:ea typeface="微软雅黑" panose="020B0503020204020204" pitchFamily="34" charset="-122"/>
              </a:endParaRPr>
            </a:p>
          </p:txBody>
        </p:sp>
        <p:sp>
          <p:nvSpPr>
            <p:cNvPr id="15395" name="文本框 86"/>
            <p:cNvSpPr txBox="1">
              <a:spLocks noChangeArrowheads="1"/>
            </p:cNvSpPr>
            <p:nvPr/>
          </p:nvSpPr>
          <p:spPr bwMode="auto">
            <a:xfrm>
              <a:off x="5243686" y="3073930"/>
              <a:ext cx="1232058" cy="3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bg1"/>
                  </a:solidFill>
                </a:rPr>
                <a:t>安全机制 </a:t>
              </a:r>
              <a:endParaRPr lang="zh-HK" altLang="en-US" sz="1600">
                <a:solidFill>
                  <a:schemeClr val="bg1"/>
                </a:solidFill>
                <a:latin typeface="微软雅黑" panose="020B0503020204020204" pitchFamily="34" charset="-122"/>
                <a:ea typeface="微软雅黑" panose="020B0503020204020204" pitchFamily="34" charset="-122"/>
              </a:endParaRPr>
            </a:p>
          </p:txBody>
        </p:sp>
      </p:grpSp>
      <p:sp>
        <p:nvSpPr>
          <p:cNvPr id="15381" name="文本框 89"/>
          <p:cNvSpPr txBox="1">
            <a:spLocks noChangeArrowheads="1"/>
          </p:cNvSpPr>
          <p:nvPr/>
        </p:nvSpPr>
        <p:spPr bwMode="auto">
          <a:xfrm>
            <a:off x="6651627" y="3238500"/>
            <a:ext cx="8524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HK" sz="1600" b="1">
                <a:solidFill>
                  <a:srgbClr val="FFFFFF"/>
                </a:solidFill>
                <a:latin typeface="微软雅黑" panose="020B0503020204020204" pitchFamily="34" charset="-122"/>
                <a:ea typeface="微软雅黑" panose="020B0503020204020204" pitchFamily="34" charset="-122"/>
              </a:rPr>
              <a:t>TITLE</a:t>
            </a:r>
            <a:endParaRPr lang="zh-HK" altLang="en-US" sz="1600" b="1">
              <a:solidFill>
                <a:srgbClr val="FFFFFF"/>
              </a:solidFill>
              <a:latin typeface="微软雅黑" panose="020B0503020204020204" pitchFamily="34" charset="-122"/>
              <a:ea typeface="微软雅黑" panose="020B0503020204020204" pitchFamily="34" charset="-122"/>
            </a:endParaRPr>
          </a:p>
        </p:txBody>
      </p:sp>
      <p:grpSp>
        <p:nvGrpSpPr>
          <p:cNvPr id="15382" name="组合 45"/>
          <p:cNvGrpSpPr>
            <a:grpSpLocks/>
          </p:cNvGrpSpPr>
          <p:nvPr/>
        </p:nvGrpSpPr>
        <p:grpSpPr bwMode="auto">
          <a:xfrm>
            <a:off x="8602663" y="1720851"/>
            <a:ext cx="1341438" cy="1350963"/>
            <a:chOff x="7100407" y="2336983"/>
            <a:chExt cx="1341891" cy="1351148"/>
          </a:xfrm>
        </p:grpSpPr>
        <p:grpSp>
          <p:nvGrpSpPr>
            <p:cNvPr id="15388" name="组合 27"/>
            <p:cNvGrpSpPr>
              <a:grpSpLocks/>
            </p:cNvGrpSpPr>
            <p:nvPr/>
          </p:nvGrpSpPr>
          <p:grpSpPr bwMode="auto">
            <a:xfrm>
              <a:off x="7100407" y="2336983"/>
              <a:ext cx="1341891" cy="1351148"/>
              <a:chOff x="3420609" y="2342470"/>
              <a:chExt cx="2383516" cy="2399959"/>
            </a:xfrm>
          </p:grpSpPr>
          <p:sp>
            <p:nvSpPr>
              <p:cNvPr id="95" name="饼形 28"/>
              <p:cNvSpPr/>
              <p:nvPr/>
            </p:nvSpPr>
            <p:spPr>
              <a:xfrm>
                <a:off x="3420609" y="2359391"/>
                <a:ext cx="2383516" cy="2383038"/>
              </a:xfrm>
              <a:prstGeom prst="pie">
                <a:avLst>
                  <a:gd name="adj1" fmla="val 0"/>
                  <a:gd name="adj2" fmla="val 10735662"/>
                </a:avLst>
              </a:prstGeom>
              <a:solidFill>
                <a:srgbClr val="4F81BD"/>
              </a:solidFill>
              <a:ln w="28575">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468">
                  <a:defRPr/>
                </a:pPr>
                <a:endParaRPr lang="zh-HK" altLang="en-US" sz="1600">
                  <a:solidFill>
                    <a:srgbClr val="FFFFFF"/>
                  </a:solidFill>
                  <a:latin typeface="微软雅黑" panose="020B0503020204020204" pitchFamily="34" charset="-122"/>
                  <a:ea typeface="微软雅黑" panose="020B0503020204020204" pitchFamily="34" charset="-122"/>
                </a:endParaRPr>
              </a:p>
            </p:txBody>
          </p:sp>
          <p:sp>
            <p:nvSpPr>
              <p:cNvPr id="96" name="饼形 29"/>
              <p:cNvSpPr/>
              <p:nvPr/>
            </p:nvSpPr>
            <p:spPr>
              <a:xfrm flipV="1">
                <a:off x="3420609" y="2342470"/>
                <a:ext cx="2383516" cy="2383038"/>
              </a:xfrm>
              <a:prstGeom prst="pie">
                <a:avLst>
                  <a:gd name="adj1" fmla="val 0"/>
                  <a:gd name="adj2" fmla="val 10860741"/>
                </a:avLst>
              </a:prstGeom>
              <a:noFill/>
              <a:ln w="28575">
                <a:solidFill>
                  <a:srgbClr val="4F81B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468">
                  <a:defRPr/>
                </a:pPr>
                <a:endParaRPr lang="zh-HK" altLang="en-US" sz="1600">
                  <a:solidFill>
                    <a:srgbClr val="FFFFFF"/>
                  </a:solidFill>
                  <a:latin typeface="微软雅黑" panose="020B0503020204020204" pitchFamily="34" charset="-122"/>
                  <a:ea typeface="微软雅黑" panose="020B0503020204020204" pitchFamily="34" charset="-122"/>
                </a:endParaRPr>
              </a:p>
            </p:txBody>
          </p:sp>
        </p:grpSp>
        <p:sp>
          <p:nvSpPr>
            <p:cNvPr id="15389" name="文本框 92"/>
            <p:cNvSpPr txBox="1">
              <a:spLocks noChangeArrowheads="1"/>
            </p:cNvSpPr>
            <p:nvPr/>
          </p:nvSpPr>
          <p:spPr bwMode="auto">
            <a:xfrm>
              <a:off x="7364952" y="3094274"/>
              <a:ext cx="812801" cy="58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HK" sz="1600" b="1">
                  <a:solidFill>
                    <a:srgbClr val="FFFFFF"/>
                  </a:solidFill>
                  <a:latin typeface="微软雅黑" panose="020B0503020204020204" pitchFamily="34" charset="-122"/>
                  <a:ea typeface="微软雅黑" panose="020B0503020204020204" pitchFamily="34" charset="-122"/>
                </a:rPr>
                <a:t>TEXT4</a:t>
              </a:r>
              <a:endParaRPr lang="zh-HK" altLang="en-US" sz="1600" b="1">
                <a:solidFill>
                  <a:srgbClr val="FFFFFF"/>
                </a:solidFill>
                <a:latin typeface="微软雅黑" panose="020B0503020204020204" pitchFamily="34" charset="-122"/>
                <a:ea typeface="微软雅黑" panose="020B0503020204020204" pitchFamily="34" charset="-122"/>
              </a:endParaRPr>
            </a:p>
          </p:txBody>
        </p:sp>
        <p:sp>
          <p:nvSpPr>
            <p:cNvPr id="15390" name="文本框 93"/>
            <p:cNvSpPr txBox="1">
              <a:spLocks noChangeArrowheads="1"/>
            </p:cNvSpPr>
            <p:nvPr/>
          </p:nvSpPr>
          <p:spPr bwMode="auto">
            <a:xfrm>
              <a:off x="7155323" y="2567436"/>
              <a:ext cx="12320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solidFill>
                    <a:schemeClr val="bg1"/>
                  </a:solidFill>
                </a:rPr>
                <a:t>安全模型</a:t>
              </a:r>
              <a:endParaRPr lang="zh-HK" altLang="en-US" sz="1600">
                <a:solidFill>
                  <a:schemeClr val="bg1"/>
                </a:solidFill>
                <a:latin typeface="微软雅黑" panose="020B0503020204020204" pitchFamily="34" charset="-122"/>
                <a:ea typeface="微软雅黑" panose="020B0503020204020204" pitchFamily="34" charset="-122"/>
              </a:endParaRPr>
            </a:p>
          </p:txBody>
        </p:sp>
      </p:grpSp>
      <p:sp>
        <p:nvSpPr>
          <p:cNvPr id="15383" name="文本框 96"/>
          <p:cNvSpPr txBox="1">
            <a:spLocks noChangeArrowheads="1"/>
          </p:cNvSpPr>
          <p:nvPr/>
        </p:nvSpPr>
        <p:spPr bwMode="auto">
          <a:xfrm>
            <a:off x="8847138" y="3225800"/>
            <a:ext cx="8524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HK" sz="1600" b="1">
                <a:solidFill>
                  <a:srgbClr val="FFFFFF"/>
                </a:solidFill>
                <a:latin typeface="微软雅黑" panose="020B0503020204020204" pitchFamily="34" charset="-122"/>
                <a:ea typeface="微软雅黑" panose="020B0503020204020204" pitchFamily="34" charset="-122"/>
              </a:rPr>
              <a:t>TITLE</a:t>
            </a:r>
            <a:endParaRPr lang="zh-HK" altLang="en-US" sz="1600" b="1">
              <a:solidFill>
                <a:srgbClr val="FFFFFF"/>
              </a:solidFill>
              <a:latin typeface="微软雅黑" panose="020B0503020204020204" pitchFamily="34" charset="-122"/>
              <a:ea typeface="微软雅黑" panose="020B0503020204020204" pitchFamily="34" charset="-122"/>
            </a:endParaRPr>
          </a:p>
        </p:txBody>
      </p:sp>
      <p:sp>
        <p:nvSpPr>
          <p:cNvPr id="15384" name="矩形 97"/>
          <p:cNvSpPr>
            <a:spLocks noChangeArrowheads="1"/>
          </p:cNvSpPr>
          <p:nvPr/>
        </p:nvSpPr>
        <p:spPr bwMode="auto">
          <a:xfrm>
            <a:off x="1892301" y="4041775"/>
            <a:ext cx="1801812" cy="1708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400">
                <a:solidFill>
                  <a:schemeClr val="bg1"/>
                </a:solidFill>
              </a:rPr>
              <a:t>网络通信、分布式计算及服务计算等技术的发展为云计算的实施提供了强有力的支撑．</a:t>
            </a:r>
            <a:endParaRPr lang="zh-CN" altLang="en-US" sz="1400">
              <a:solidFill>
                <a:schemeClr val="bg1"/>
              </a:solidFill>
              <a:latin typeface="Century Gothic" panose="020B0502020202020204" pitchFamily="34" charset="0"/>
              <a:ea typeface="微软雅黑" panose="020B0503020204020204" pitchFamily="34" charset="-122"/>
            </a:endParaRPr>
          </a:p>
        </p:txBody>
      </p:sp>
      <p:sp>
        <p:nvSpPr>
          <p:cNvPr id="15385" name="矩形 98"/>
          <p:cNvSpPr>
            <a:spLocks noChangeArrowheads="1"/>
          </p:cNvSpPr>
          <p:nvPr/>
        </p:nvSpPr>
        <p:spPr bwMode="auto">
          <a:xfrm>
            <a:off x="4070351" y="4041775"/>
            <a:ext cx="1801812"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400">
                <a:solidFill>
                  <a:schemeClr val="bg1"/>
                </a:solidFill>
              </a:rPr>
              <a:t>云计算是一种可以通过网络连接，按需访问的可配置共享资源池的服务，计算资源将以最小的管理快速提供给用户。</a:t>
            </a:r>
            <a:endParaRPr lang="zh-CN" altLang="en-US" sz="1400">
              <a:solidFill>
                <a:schemeClr val="bg1"/>
              </a:solidFill>
              <a:latin typeface="Century Gothic" panose="020B0502020202020204" pitchFamily="34" charset="0"/>
              <a:ea typeface="微软雅黑" panose="020B0503020204020204" pitchFamily="34" charset="-122"/>
            </a:endParaRPr>
          </a:p>
        </p:txBody>
      </p:sp>
      <p:sp>
        <p:nvSpPr>
          <p:cNvPr id="15386" name="矩形 99"/>
          <p:cNvSpPr>
            <a:spLocks noChangeArrowheads="1"/>
          </p:cNvSpPr>
          <p:nvPr/>
        </p:nvSpPr>
        <p:spPr bwMode="auto">
          <a:xfrm>
            <a:off x="6246814" y="4041776"/>
            <a:ext cx="1801813" cy="2354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400">
                <a:solidFill>
                  <a:schemeClr val="bg1"/>
                </a:solidFill>
              </a:rPr>
              <a:t>云计算还应满足按需自助服务、广泛网络接入、高效资源共享、高弹性计算、支持度量计费等五大功能特性 </a:t>
            </a:r>
            <a:r>
              <a:rPr lang="zh-CN" altLang="en-US" sz="1400">
                <a:solidFill>
                  <a:schemeClr val="bg1"/>
                </a:solidFill>
                <a:latin typeface="Century Gothic" panose="020B0502020202020204" pitchFamily="34" charset="0"/>
                <a:ea typeface="微软雅黑" panose="020B0503020204020204" pitchFamily="34" charset="-122"/>
              </a:rPr>
              <a:t>。</a:t>
            </a:r>
          </a:p>
          <a:p>
            <a:pPr eaLnBrk="1" hangingPunct="1">
              <a:lnSpc>
                <a:spcPct val="150000"/>
              </a:lnSpc>
            </a:pPr>
            <a:endParaRPr lang="zh-CN" altLang="en-US" sz="1400">
              <a:solidFill>
                <a:schemeClr val="bg1"/>
              </a:solidFill>
              <a:latin typeface="Century Gothic" panose="020B0502020202020204" pitchFamily="34" charset="0"/>
              <a:ea typeface="微软雅黑" panose="020B0503020204020204" pitchFamily="34" charset="-122"/>
            </a:endParaRPr>
          </a:p>
        </p:txBody>
      </p:sp>
      <p:sp>
        <p:nvSpPr>
          <p:cNvPr id="15387" name="矩形 100"/>
          <p:cNvSpPr>
            <a:spLocks noChangeArrowheads="1"/>
          </p:cNvSpPr>
          <p:nvPr/>
        </p:nvSpPr>
        <p:spPr bwMode="auto">
          <a:xfrm>
            <a:off x="8342314" y="4041776"/>
            <a:ext cx="1801813" cy="203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08013"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1400">
                <a:solidFill>
                  <a:schemeClr val="bg1"/>
                </a:solidFill>
              </a:rPr>
              <a:t>多租户高效、安全地共享资源．资源的共享实现了服务成本下降和可扩展性提高，但同时也给安全带来了巨大挑战。</a:t>
            </a:r>
            <a:endParaRPr lang="zh-CN" altLang="en-US" sz="1400">
              <a:solidFill>
                <a:schemeClr val="bg1"/>
              </a:solidFill>
              <a:latin typeface="Century Gothic" panose="020B0502020202020204" pitchFamily="34" charset="0"/>
              <a:ea typeface="微软雅黑" panose="020B0503020204020204" pitchFamily="34" charset="-122"/>
            </a:endParaRPr>
          </a:p>
        </p:txBody>
      </p:sp>
    </p:spTree>
    <p:extLst>
      <p:ext uri="{BB962C8B-B14F-4D97-AF65-F5344CB8AC3E}">
        <p14:creationId xmlns:p14="http://schemas.microsoft.com/office/powerpoint/2010/main" val="3510983881"/>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1693</Words>
  <Application>Microsoft Office PowerPoint</Application>
  <PresentationFormat>宽屏</PresentationFormat>
  <Paragraphs>249</Paragraphs>
  <Slides>23</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2" baseType="lpstr">
      <vt:lpstr>新細明體</vt:lpstr>
      <vt:lpstr>宋体</vt:lpstr>
      <vt:lpstr>微软雅黑</vt:lpstr>
      <vt:lpstr>Arial</vt:lpstr>
      <vt:lpstr>Calibri</vt:lpstr>
      <vt:lpstr>Calibri Light</vt:lpstr>
      <vt:lpstr>Century Gothic</vt:lpstr>
      <vt:lpstr>Office 主题</vt:lpstr>
      <vt:lpstr>Microsoft Office Excel Chart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wenke jin</dc:creator>
  <cp:lastModifiedBy>wenke jin</cp:lastModifiedBy>
  <cp:revision>1</cp:revision>
  <dcterms:created xsi:type="dcterms:W3CDTF">2015-11-22T14:18:28Z</dcterms:created>
  <dcterms:modified xsi:type="dcterms:W3CDTF">2015-11-22T14:18:57Z</dcterms:modified>
</cp:coreProperties>
</file>