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Raleway"/>
      <p:regular r:id="rId27"/>
      <p:bold r:id="rId28"/>
      <p:italic r:id="rId29"/>
      <p:boldItalic r:id="rId30"/>
    </p:embeddedFont>
    <p:embeddedFont>
      <p:font typeface="Lat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aleway-bold.fntdata"/><Relationship Id="rId27" Type="http://schemas.openxmlformats.org/officeDocument/2006/relationships/font" Target="fonts/Raleway-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aleway-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regular.fntdata"/><Relationship Id="rId30" Type="http://schemas.openxmlformats.org/officeDocument/2006/relationships/font" Target="fonts/Raleway-boldItalic.fntdata"/><Relationship Id="rId11" Type="http://schemas.openxmlformats.org/officeDocument/2006/relationships/slide" Target="slides/slide6.xml"/><Relationship Id="rId33" Type="http://schemas.openxmlformats.org/officeDocument/2006/relationships/font" Target="fonts/Lato-italic.fntdata"/><Relationship Id="rId10" Type="http://schemas.openxmlformats.org/officeDocument/2006/relationships/slide" Target="slides/slide5.xml"/><Relationship Id="rId32" Type="http://schemas.openxmlformats.org/officeDocument/2006/relationships/font" Target="fonts/Lato-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Lato-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Auto Insurance Premium Pricing Model</a:t>
            </a:r>
            <a:endParaRPr/>
          </a:p>
          <a:p>
            <a:pPr indent="0" lvl="0" marL="0" rtl="0" algn="l">
              <a:lnSpc>
                <a:spcPct val="100000"/>
              </a:lnSpc>
              <a:spcBef>
                <a:spcPts val="0"/>
              </a:spcBef>
              <a:spcAft>
                <a:spcPts val="0"/>
              </a:spcAft>
              <a:buSzPts val="1400"/>
              <a:buNone/>
            </a:pPr>
            <a:r>
              <a:rPr lang="en"/>
              <a:t>John Wensink</a:t>
            </a:r>
            <a:endParaRPr/>
          </a:p>
          <a:p>
            <a:pPr indent="0" lvl="0" marL="0" rtl="0" algn="l">
              <a:lnSpc>
                <a:spcPct val="100000"/>
              </a:lnSpc>
              <a:spcBef>
                <a:spcPts val="0"/>
              </a:spcBef>
              <a:spcAft>
                <a:spcPts val="0"/>
              </a:spcAft>
              <a:buSzPts val="1400"/>
              <a:buNone/>
            </a:pPr>
            <a:r>
              <a:rPr lang="en"/>
              <a:t>MIS480 Senior Capstone</a:t>
            </a:r>
            <a:endParaRPr/>
          </a:p>
          <a:p>
            <a:pPr indent="0" lvl="0" marL="0" rtl="0" algn="l">
              <a:lnSpc>
                <a:spcPct val="100000"/>
              </a:lnSpc>
              <a:spcBef>
                <a:spcPts val="0"/>
              </a:spcBef>
              <a:spcAft>
                <a:spcPts val="0"/>
              </a:spcAft>
              <a:buSzPts val="1400"/>
              <a:buNone/>
            </a:pPr>
            <a:r>
              <a:rPr lang="en"/>
              <a:t>CSU Global</a:t>
            </a:r>
            <a:endParaRPr/>
          </a:p>
          <a:p>
            <a:pPr indent="0" lvl="0" marL="0" rtl="0" algn="l">
              <a:lnSpc>
                <a:spcPct val="100000"/>
              </a:lnSpc>
              <a:spcBef>
                <a:spcPts val="0"/>
              </a:spcBef>
              <a:spcAft>
                <a:spcPts val="0"/>
              </a:spcAft>
              <a:buSzPts val="1400"/>
              <a:buNone/>
            </a:pPr>
            <a:r>
              <a:rPr lang="en"/>
              <a:t>Chris den Heijer</a:t>
            </a:r>
            <a:endParaRPr/>
          </a:p>
          <a:p>
            <a:pPr indent="0" lvl="0" marL="0" rtl="0" algn="l">
              <a:lnSpc>
                <a:spcPct val="100000"/>
              </a:lnSpc>
              <a:spcBef>
                <a:spcPts val="0"/>
              </a:spcBef>
              <a:spcAft>
                <a:spcPts val="0"/>
              </a:spcAft>
              <a:buSzPts val="1400"/>
              <a:buNone/>
            </a:pPr>
            <a:r>
              <a:rPr lang="en"/>
              <a:t>Jan 10, 2020</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abbcaccd33_0_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gabbcaccd33_0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Not all of our results were significant at confidence level alpha = 0.05 we should not use this sample to build a production model on things like vehicle make, vehicle year umbrella limits, duration before first accident, relationship status, and vehicle base state. While not a significant risk factor (scope of this </a:t>
            </a:r>
            <a:r>
              <a:rPr lang="en"/>
              <a:t>slideshow</a:t>
            </a:r>
            <a:r>
              <a:rPr lang="en"/>
              <a:t>) base state is important in calculating base rate per zip code even</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abbcaccd33_5_5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gabbcaccd33_5_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We will be moving forward with age, sex and, education based on their high F scores at significance level alpha = 0.05</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abbcaccd33_2_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 name="Google Shape;139;gabbcaccd33_2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Claims payouts vary wildly from bumps in the parking lot to multiple fatalities, for some (but not all!) analysis it makes sense to bring our scale factor back to the same page, a super easy transformation can be </a:t>
            </a:r>
            <a:r>
              <a:rPr lang="en"/>
              <a:t>accomplished</a:t>
            </a:r>
            <a:r>
              <a:rPr lang="en"/>
              <a:t> is SAS with the aforementioned code</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abbcaccd33_5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5" name="Google Shape;145;gabbcaccd33_5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i="1" lang="en"/>
              <a:t>‘Female Drivers No Survivors!?’</a:t>
            </a:r>
            <a:r>
              <a:rPr lang="en"/>
              <a:t> Not so fast! Let’s do a T Test and try to debunk a stereotype/prejudice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abbcaccd33_5_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 name="Google Shape;151;gabbcaccd33_5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What do we see from the data? I think we’ve busted this myth, look at the measures of center and spread in the table, we will not be differentiating between males and females in our premium pricing model.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abbcaccd33_5_2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 name="Google Shape;160;gabbcaccd33_5_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We did not get the expected result when we ran this analysis and that’s OK! That happens all the time and is the meat and </a:t>
            </a:r>
            <a:r>
              <a:rPr lang="en"/>
              <a:t>potatoes</a:t>
            </a:r>
            <a:r>
              <a:rPr lang="en"/>
              <a:t> of this business, it means something is there that we aren’t considering properly.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abbcaccd33_5_2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6" name="Google Shape;166;gabbcaccd33_5_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We did not get the expected result when we ran this analysis and that’s OK! That happens all the time and is the meat and potatoes of this business, it means something is there that we aren’t considering properly.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abbcaccd33_5_3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3" name="Google Shape;173;gabbcaccd33_5_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Age was the most statistically significant factor in a </a:t>
            </a:r>
            <a:r>
              <a:rPr lang="en"/>
              <a:t>claim</a:t>
            </a:r>
            <a:r>
              <a:rPr lang="en"/>
              <a:t> total payout per our ANOVA study. Let’s make a our model directly correlated to a members age after they are older than the median age of 43. But how much is fair?</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abbcaccd33_5_3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9" name="Google Shape;179;gabbcaccd33_5_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Age will be a direct factor for our premium model, as a member turns 43, we will begin to add 1.33% more each year they renew their policies. The rate will remain constant, however the dollar amount will grow as the surcharge compounds yearly.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abbcaccd33_5_4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6" name="Google Shape;186;gabbcaccd33_5_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Age will be a direct factor for our premium model, as a member turns 43, we will begin to add 1.33% more each year they renew their policies. The rate will remain constant, however the dollar amount will grow as the surcharge compounds yearly. This can be avoided by maintaining a clean driving history for 5 years. Education goes High School = 0, College = 0.75, Masters JD = 1.5, MD PhD = 3.0</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 name="Google Shape;76;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Our data consultancy has finished our analysis for a basic premium pricing model and have determined which risk factors the organization should focus on based on descriptive and predictive analysis.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abbcaccd33_5_5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2" name="Google Shape;192;gabbcaccd33_5_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I had so much fun pursuing this degree I hope I find a good job where I can do this kind of work for a living! Thanks Dr. den </a:t>
            </a:r>
            <a:r>
              <a:rPr lang="en"/>
              <a:t>Heijer for a great class experience</a:t>
            </a:r>
            <a:r>
              <a:rPr lang="en"/>
              <a:t>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8" name="Google Shape;198;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In this slide we aim to introduce the listener to our dataset, how we found it, and what we decided to examine. We will talk about how we scraped historical data from the member’s profiles, as well as which factors we chose to explore for correlation with a member’s premium.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In this slide we will introduce the user to the minimum system requirements necessary to </a:t>
            </a:r>
            <a:r>
              <a:rPr lang="en"/>
              <a:t>perform</a:t>
            </a:r>
            <a:r>
              <a:rPr lang="en"/>
              <a:t> the calculations we will be doing today. We will talk about virtualization and how to get SAS/SUE started</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This slide introduces the audience to the GitHub Repository with all the files associated with this project and talks about virtualization such as vmware or virtualbox, </a:t>
            </a:r>
            <a:r>
              <a:rPr lang="en"/>
              <a:t>http://localhost:10080/</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abbcaccd33_0_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 name="Google Shape;100;gabbcaccd33_0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Discuss the different ways we can work with SAS either the command line or the GUI, everything will be set to default to aid in following along with the presentation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abbcaccd33_0_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 name="Google Shape;107;gabbcaccd33_0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This is the output for a successfully imported table.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a3685e0f6a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 name="Google Shape;114;ga3685e0f6a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Again, making sure to note that all the </a:t>
            </a:r>
            <a:r>
              <a:rPr lang="en"/>
              <a:t>relevant</a:t>
            </a:r>
            <a:r>
              <a:rPr lang="en"/>
              <a:t> docs, while massive in size are easily </a:t>
            </a:r>
            <a:r>
              <a:rPr lang="en"/>
              <a:t>accessible</a:t>
            </a:r>
            <a:r>
              <a:rPr lang="en"/>
              <a:t> in GitHub if you are following along at home and have a potato for a PC you can still use the outputs from my analysis.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a3685e0f6a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 name="Google Shape;120;ga3685e0f6a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We used multivariate ANOVA to determine whether or not our sample was statistically significant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1800"/>
              <a:buNone/>
              <a:defRPr>
                <a:solidFill>
                  <a:schemeClr val="lt1"/>
                </a:solidFill>
              </a:defRPr>
            </a:lvl1pPr>
            <a:lvl2pPr lvl="1" algn="l">
              <a:lnSpc>
                <a:spcPct val="100000"/>
              </a:lnSpc>
              <a:spcBef>
                <a:spcPts val="0"/>
              </a:spcBef>
              <a:spcAft>
                <a:spcPts val="0"/>
              </a:spcAft>
              <a:buClr>
                <a:schemeClr val="lt1"/>
              </a:buClr>
              <a:buSzPts val="1800"/>
              <a:buNone/>
              <a:defRPr sz="1800">
                <a:solidFill>
                  <a:schemeClr val="lt1"/>
                </a:solidFill>
              </a:defRPr>
            </a:lvl2pPr>
            <a:lvl3pPr lvl="2" algn="l">
              <a:lnSpc>
                <a:spcPct val="100000"/>
              </a:lnSpc>
              <a:spcBef>
                <a:spcPts val="0"/>
              </a:spcBef>
              <a:spcAft>
                <a:spcPts val="0"/>
              </a:spcAft>
              <a:buClr>
                <a:schemeClr val="lt1"/>
              </a:buClr>
              <a:buSzPts val="1800"/>
              <a:buNone/>
              <a:defRPr sz="1800">
                <a:solidFill>
                  <a:schemeClr val="lt1"/>
                </a:solidFill>
              </a:defRPr>
            </a:lvl3pPr>
            <a:lvl4pPr lvl="3" algn="l">
              <a:lnSpc>
                <a:spcPct val="100000"/>
              </a:lnSpc>
              <a:spcBef>
                <a:spcPts val="0"/>
              </a:spcBef>
              <a:spcAft>
                <a:spcPts val="0"/>
              </a:spcAft>
              <a:buClr>
                <a:schemeClr val="lt1"/>
              </a:buClr>
              <a:buSzPts val="1800"/>
              <a:buNone/>
              <a:defRPr sz="1800">
                <a:solidFill>
                  <a:schemeClr val="lt1"/>
                </a:solidFill>
              </a:defRPr>
            </a:lvl4pPr>
            <a:lvl5pPr lvl="4" algn="l">
              <a:lnSpc>
                <a:spcPct val="100000"/>
              </a:lnSpc>
              <a:spcBef>
                <a:spcPts val="0"/>
              </a:spcBef>
              <a:spcAft>
                <a:spcPts val="0"/>
              </a:spcAft>
              <a:buClr>
                <a:schemeClr val="lt1"/>
              </a:buClr>
              <a:buSzPts val="1800"/>
              <a:buNone/>
              <a:defRPr sz="1800">
                <a:solidFill>
                  <a:schemeClr val="lt1"/>
                </a:solidFill>
              </a:defRPr>
            </a:lvl5pPr>
            <a:lvl6pPr lvl="5" algn="l">
              <a:lnSpc>
                <a:spcPct val="100000"/>
              </a:lnSpc>
              <a:spcBef>
                <a:spcPts val="0"/>
              </a:spcBef>
              <a:spcAft>
                <a:spcPts val="0"/>
              </a:spcAft>
              <a:buClr>
                <a:schemeClr val="lt1"/>
              </a:buClr>
              <a:buSzPts val="1800"/>
              <a:buNone/>
              <a:defRPr sz="1800">
                <a:solidFill>
                  <a:schemeClr val="lt1"/>
                </a:solidFill>
              </a:defRPr>
            </a:lvl6pPr>
            <a:lvl7pPr lvl="6" algn="l">
              <a:lnSpc>
                <a:spcPct val="100000"/>
              </a:lnSpc>
              <a:spcBef>
                <a:spcPts val="0"/>
              </a:spcBef>
              <a:spcAft>
                <a:spcPts val="0"/>
              </a:spcAft>
              <a:buClr>
                <a:schemeClr val="lt1"/>
              </a:buClr>
              <a:buSzPts val="1800"/>
              <a:buNone/>
              <a:defRPr sz="1800">
                <a:solidFill>
                  <a:schemeClr val="lt1"/>
                </a:solidFill>
              </a:defRPr>
            </a:lvl7pPr>
            <a:lvl8pPr lvl="7" algn="l">
              <a:lnSpc>
                <a:spcPct val="100000"/>
              </a:lnSpc>
              <a:spcBef>
                <a:spcPts val="0"/>
              </a:spcBef>
              <a:spcAft>
                <a:spcPts val="0"/>
              </a:spcAft>
              <a:buClr>
                <a:schemeClr val="lt1"/>
              </a:buClr>
              <a:buSzPts val="1800"/>
              <a:buNone/>
              <a:defRPr sz="1800">
                <a:solidFill>
                  <a:schemeClr val="lt1"/>
                </a:solidFill>
              </a:defRPr>
            </a:lvl8pPr>
            <a:lvl9pPr lvl="8" algn="l">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6" name="Shape 16"/>
        <p:cNvGrpSpPr/>
        <p:nvPr/>
      </p:nvGrpSpPr>
      <p:grpSpPr>
        <a:xfrm>
          <a:off x="0" y="0"/>
          <a:ext cx="0" cy="0"/>
          <a:chOff x="0" y="0"/>
          <a:chExt cx="0" cy="0"/>
        </a:xfrm>
      </p:grpSpPr>
      <p:sp>
        <p:nvSpPr>
          <p:cNvPr id="17" name="Google Shape;17;p3"/>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8" name="Google Shape;18;p3"/>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265500" y="1397350"/>
            <a:ext cx="4045200" cy="1318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3600"/>
              <a:buNone/>
              <a:defRPr sz="3600">
                <a:solidFill>
                  <a:schemeClr val="dk1"/>
                </a:solidFill>
              </a:defRPr>
            </a:lvl1pPr>
            <a:lvl2pPr lvl="1" algn="ctr">
              <a:lnSpc>
                <a:spcPct val="100000"/>
              </a:lnSpc>
              <a:spcBef>
                <a:spcPts val="0"/>
              </a:spcBef>
              <a:spcAft>
                <a:spcPts val="0"/>
              </a:spcAft>
              <a:buClr>
                <a:schemeClr val="dk1"/>
              </a:buClr>
              <a:buSzPts val="3600"/>
              <a:buNone/>
              <a:defRPr sz="3600">
                <a:solidFill>
                  <a:schemeClr val="dk1"/>
                </a:solidFill>
              </a:defRPr>
            </a:lvl2pPr>
            <a:lvl3pPr lvl="2" algn="ctr">
              <a:lnSpc>
                <a:spcPct val="100000"/>
              </a:lnSpc>
              <a:spcBef>
                <a:spcPts val="0"/>
              </a:spcBef>
              <a:spcAft>
                <a:spcPts val="0"/>
              </a:spcAft>
              <a:buClr>
                <a:schemeClr val="dk1"/>
              </a:buClr>
              <a:buSzPts val="3600"/>
              <a:buNone/>
              <a:defRPr sz="3600">
                <a:solidFill>
                  <a:schemeClr val="dk1"/>
                </a:solidFill>
              </a:defRPr>
            </a:lvl3pPr>
            <a:lvl4pPr lvl="3" algn="ctr">
              <a:lnSpc>
                <a:spcPct val="100000"/>
              </a:lnSpc>
              <a:spcBef>
                <a:spcPts val="0"/>
              </a:spcBef>
              <a:spcAft>
                <a:spcPts val="0"/>
              </a:spcAft>
              <a:buClr>
                <a:schemeClr val="dk1"/>
              </a:buClr>
              <a:buSzPts val="3600"/>
              <a:buNone/>
              <a:defRPr sz="3600">
                <a:solidFill>
                  <a:schemeClr val="dk1"/>
                </a:solidFill>
              </a:defRPr>
            </a:lvl4pPr>
            <a:lvl5pPr lvl="4" algn="ctr">
              <a:lnSpc>
                <a:spcPct val="100000"/>
              </a:lnSpc>
              <a:spcBef>
                <a:spcPts val="0"/>
              </a:spcBef>
              <a:spcAft>
                <a:spcPts val="0"/>
              </a:spcAft>
              <a:buClr>
                <a:schemeClr val="dk1"/>
              </a:buClr>
              <a:buSzPts val="3600"/>
              <a:buNone/>
              <a:defRPr sz="3600">
                <a:solidFill>
                  <a:schemeClr val="dk1"/>
                </a:solidFill>
              </a:defRPr>
            </a:lvl5pPr>
            <a:lvl6pPr lvl="5" algn="ctr">
              <a:lnSpc>
                <a:spcPct val="100000"/>
              </a:lnSpc>
              <a:spcBef>
                <a:spcPts val="0"/>
              </a:spcBef>
              <a:spcAft>
                <a:spcPts val="0"/>
              </a:spcAft>
              <a:buClr>
                <a:schemeClr val="dk1"/>
              </a:buClr>
              <a:buSzPts val="3600"/>
              <a:buNone/>
              <a:defRPr sz="3600">
                <a:solidFill>
                  <a:schemeClr val="dk1"/>
                </a:solidFill>
              </a:defRPr>
            </a:lvl6pPr>
            <a:lvl7pPr lvl="6" algn="ctr">
              <a:lnSpc>
                <a:spcPct val="100000"/>
              </a:lnSpc>
              <a:spcBef>
                <a:spcPts val="0"/>
              </a:spcBef>
              <a:spcAft>
                <a:spcPts val="0"/>
              </a:spcAft>
              <a:buClr>
                <a:schemeClr val="dk1"/>
              </a:buClr>
              <a:buSzPts val="3600"/>
              <a:buNone/>
              <a:defRPr sz="3600">
                <a:solidFill>
                  <a:schemeClr val="dk1"/>
                </a:solidFill>
              </a:defRPr>
            </a:lvl7pPr>
            <a:lvl8pPr lvl="7" algn="ctr">
              <a:lnSpc>
                <a:spcPct val="100000"/>
              </a:lnSpc>
              <a:spcBef>
                <a:spcPts val="0"/>
              </a:spcBef>
              <a:spcAft>
                <a:spcPts val="0"/>
              </a:spcAft>
              <a:buClr>
                <a:schemeClr val="dk1"/>
              </a:buClr>
              <a:buSzPts val="3600"/>
              <a:buNone/>
              <a:defRPr sz="3600">
                <a:solidFill>
                  <a:schemeClr val="dk1"/>
                </a:solidFill>
              </a:defRPr>
            </a:lvl8pPr>
            <a:lvl9pPr lvl="8" algn="ctr">
              <a:lnSpc>
                <a:spcPct val="100000"/>
              </a:lnSpc>
              <a:spcBef>
                <a:spcPts val="0"/>
              </a:spcBef>
              <a:spcAft>
                <a:spcPts val="0"/>
              </a:spcAft>
              <a:buClr>
                <a:schemeClr val="dk1"/>
              </a:buClr>
              <a:buSzPts val="3600"/>
              <a:buNone/>
              <a:defRPr sz="3600">
                <a:solidFill>
                  <a:schemeClr val="dk1"/>
                </a:solidFill>
              </a:defRPr>
            </a:lvl9pPr>
          </a:lstStyle>
          <a:p/>
        </p:txBody>
      </p:sp>
      <p:sp>
        <p:nvSpPr>
          <p:cNvPr id="20" name="Google Shape;20;p3"/>
          <p:cNvSpPr txBox="1"/>
          <p:nvPr>
            <p:ph idx="1" type="subTitle"/>
          </p:nvPr>
        </p:nvSpPr>
        <p:spPr>
          <a:xfrm>
            <a:off x="265500" y="2735371"/>
            <a:ext cx="4045200" cy="1345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21" name="Google Shape;21;p3"/>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1600"/>
              </a:spcBef>
              <a:spcAft>
                <a:spcPts val="0"/>
              </a:spcAft>
              <a:buClr>
                <a:schemeClr val="lt1"/>
              </a:buClr>
              <a:buSzPts val="1400"/>
              <a:buChar char="○"/>
              <a:defRPr>
                <a:solidFill>
                  <a:schemeClr val="lt1"/>
                </a:solidFill>
              </a:defRPr>
            </a:lvl2pPr>
            <a:lvl3pPr indent="-317500" lvl="2" marL="1371600" algn="l">
              <a:lnSpc>
                <a:spcPct val="115000"/>
              </a:lnSpc>
              <a:spcBef>
                <a:spcPts val="1600"/>
              </a:spcBef>
              <a:spcAft>
                <a:spcPts val="0"/>
              </a:spcAft>
              <a:buClr>
                <a:schemeClr val="lt1"/>
              </a:buClr>
              <a:buSzPts val="1400"/>
              <a:buChar char="■"/>
              <a:defRPr>
                <a:solidFill>
                  <a:schemeClr val="lt1"/>
                </a:solidFill>
              </a:defRPr>
            </a:lvl3pPr>
            <a:lvl4pPr indent="-317500" lvl="3" marL="1828800" algn="l">
              <a:lnSpc>
                <a:spcPct val="115000"/>
              </a:lnSpc>
              <a:spcBef>
                <a:spcPts val="1600"/>
              </a:spcBef>
              <a:spcAft>
                <a:spcPts val="0"/>
              </a:spcAft>
              <a:buClr>
                <a:schemeClr val="lt1"/>
              </a:buClr>
              <a:buSzPts val="1400"/>
              <a:buChar char="●"/>
              <a:defRPr>
                <a:solidFill>
                  <a:schemeClr val="lt1"/>
                </a:solidFill>
              </a:defRPr>
            </a:lvl4pPr>
            <a:lvl5pPr indent="-317500" lvl="4" marL="2286000" algn="l">
              <a:lnSpc>
                <a:spcPct val="115000"/>
              </a:lnSpc>
              <a:spcBef>
                <a:spcPts val="1600"/>
              </a:spcBef>
              <a:spcAft>
                <a:spcPts val="0"/>
              </a:spcAft>
              <a:buClr>
                <a:schemeClr val="lt1"/>
              </a:buClr>
              <a:buSzPts val="1400"/>
              <a:buChar char="○"/>
              <a:defRPr>
                <a:solidFill>
                  <a:schemeClr val="lt1"/>
                </a:solidFill>
              </a:defRPr>
            </a:lvl5pPr>
            <a:lvl6pPr indent="-317500" lvl="5" marL="2743200" algn="l">
              <a:lnSpc>
                <a:spcPct val="115000"/>
              </a:lnSpc>
              <a:spcBef>
                <a:spcPts val="1600"/>
              </a:spcBef>
              <a:spcAft>
                <a:spcPts val="0"/>
              </a:spcAft>
              <a:buClr>
                <a:schemeClr val="lt1"/>
              </a:buClr>
              <a:buSzPts val="1400"/>
              <a:buChar char="■"/>
              <a:defRPr>
                <a:solidFill>
                  <a:schemeClr val="lt1"/>
                </a:solidFill>
              </a:defRPr>
            </a:lvl6pPr>
            <a:lvl7pPr indent="-317500" lvl="6" marL="3200400" algn="l">
              <a:lnSpc>
                <a:spcPct val="115000"/>
              </a:lnSpc>
              <a:spcBef>
                <a:spcPts val="1600"/>
              </a:spcBef>
              <a:spcAft>
                <a:spcPts val="0"/>
              </a:spcAft>
              <a:buClr>
                <a:schemeClr val="lt1"/>
              </a:buClr>
              <a:buSzPts val="1400"/>
              <a:buChar char="●"/>
              <a:defRPr>
                <a:solidFill>
                  <a:schemeClr val="lt1"/>
                </a:solidFill>
              </a:defRPr>
            </a:lvl7pPr>
            <a:lvl8pPr indent="-317500" lvl="7" marL="3657600" algn="l">
              <a:lnSpc>
                <a:spcPct val="115000"/>
              </a:lnSpc>
              <a:spcBef>
                <a:spcPts val="1600"/>
              </a:spcBef>
              <a:spcAft>
                <a:spcPts val="0"/>
              </a:spcAft>
              <a:buClr>
                <a:schemeClr val="lt1"/>
              </a:buClr>
              <a:buSzPts val="1400"/>
              <a:buChar char="○"/>
              <a:defRPr>
                <a:solidFill>
                  <a:schemeClr val="lt1"/>
                </a:solidFill>
              </a:defRPr>
            </a:lvl8pPr>
            <a:lvl9pPr indent="-317500" lvl="8" marL="4114800" algn="l">
              <a:lnSpc>
                <a:spcPct val="115000"/>
              </a:lnSpc>
              <a:spcBef>
                <a:spcPts val="1600"/>
              </a:spcBef>
              <a:spcAft>
                <a:spcPts val="1600"/>
              </a:spcAft>
              <a:buClr>
                <a:schemeClr val="lt1"/>
              </a:buClr>
              <a:buSzPts val="1400"/>
              <a:buChar char="■"/>
              <a:defRPr>
                <a:solidFill>
                  <a:schemeClr val="lt1"/>
                </a:solidFill>
              </a:defRPr>
            </a:lvl9pPr>
          </a:lstStyle>
          <a:p/>
        </p:txBody>
      </p:sp>
      <p:sp>
        <p:nvSpPr>
          <p:cNvPr id="22" name="Google Shape;22;p3"/>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cxnSp>
        <p:nvCxnSpPr>
          <p:cNvPr id="24" name="Google Shape;24;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5" name="Google Shape;25;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6" name="Google Shape;26;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7" name="Google Shape;27;p4"/>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8" name="Google Shape;28;p4"/>
          <p:cNvSpPr txBox="1"/>
          <p:nvPr>
            <p:ph idx="1" type="body"/>
          </p:nvPr>
        </p:nvSpPr>
        <p:spPr>
          <a:xfrm>
            <a:off x="2400303" y="1602675"/>
            <a:ext cx="3071400" cy="3002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9" name="Google Shape;29;p4"/>
          <p:cNvSpPr txBox="1"/>
          <p:nvPr>
            <p:ph idx="2" type="body"/>
          </p:nvPr>
        </p:nvSpPr>
        <p:spPr>
          <a:xfrm>
            <a:off x="5650572" y="1602675"/>
            <a:ext cx="3071400" cy="3002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0" name="Google Shape;30;p4"/>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31" name="Shape 31"/>
        <p:cNvGrpSpPr/>
        <p:nvPr/>
      </p:nvGrpSpPr>
      <p:grpSpPr>
        <a:xfrm>
          <a:off x="0" y="0"/>
          <a:ext cx="0" cy="0"/>
          <a:chOff x="0" y="0"/>
          <a:chExt cx="0" cy="0"/>
        </a:xfrm>
      </p:grpSpPr>
      <p:cxnSp>
        <p:nvCxnSpPr>
          <p:cNvPr id="32" name="Google Shape;32;p5"/>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33" name="Google Shape;33;p5"/>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34" name="Google Shape;34;p5"/>
          <p:cNvSpPr txBox="1"/>
          <p:nvPr>
            <p:ph type="title"/>
          </p:nvPr>
        </p:nvSpPr>
        <p:spPr>
          <a:xfrm>
            <a:off x="406425" y="1806825"/>
            <a:ext cx="8296800" cy="1542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4800"/>
              <a:buNone/>
              <a:defRPr sz="4800">
                <a:solidFill>
                  <a:schemeClr val="lt1"/>
                </a:solidFill>
              </a:defRPr>
            </a:lvl1pPr>
            <a:lvl2pPr lvl="1" algn="ctr">
              <a:lnSpc>
                <a:spcPct val="100000"/>
              </a:lnSpc>
              <a:spcBef>
                <a:spcPts val="0"/>
              </a:spcBef>
              <a:spcAft>
                <a:spcPts val="0"/>
              </a:spcAft>
              <a:buClr>
                <a:schemeClr val="lt1"/>
              </a:buClr>
              <a:buSzPts val="4800"/>
              <a:buNone/>
              <a:defRPr sz="4800">
                <a:solidFill>
                  <a:schemeClr val="lt1"/>
                </a:solidFill>
              </a:defRPr>
            </a:lvl2pPr>
            <a:lvl3pPr lvl="2" algn="ctr">
              <a:lnSpc>
                <a:spcPct val="100000"/>
              </a:lnSpc>
              <a:spcBef>
                <a:spcPts val="0"/>
              </a:spcBef>
              <a:spcAft>
                <a:spcPts val="0"/>
              </a:spcAft>
              <a:buClr>
                <a:schemeClr val="lt1"/>
              </a:buClr>
              <a:buSzPts val="4800"/>
              <a:buNone/>
              <a:defRPr sz="4800">
                <a:solidFill>
                  <a:schemeClr val="lt1"/>
                </a:solidFill>
              </a:defRPr>
            </a:lvl3pPr>
            <a:lvl4pPr lvl="3" algn="ctr">
              <a:lnSpc>
                <a:spcPct val="100000"/>
              </a:lnSpc>
              <a:spcBef>
                <a:spcPts val="0"/>
              </a:spcBef>
              <a:spcAft>
                <a:spcPts val="0"/>
              </a:spcAft>
              <a:buClr>
                <a:schemeClr val="lt1"/>
              </a:buClr>
              <a:buSzPts val="4800"/>
              <a:buNone/>
              <a:defRPr sz="4800">
                <a:solidFill>
                  <a:schemeClr val="lt1"/>
                </a:solidFill>
              </a:defRPr>
            </a:lvl4pPr>
            <a:lvl5pPr lvl="4" algn="ctr">
              <a:lnSpc>
                <a:spcPct val="100000"/>
              </a:lnSpc>
              <a:spcBef>
                <a:spcPts val="0"/>
              </a:spcBef>
              <a:spcAft>
                <a:spcPts val="0"/>
              </a:spcAft>
              <a:buClr>
                <a:schemeClr val="lt1"/>
              </a:buClr>
              <a:buSzPts val="4800"/>
              <a:buNone/>
              <a:defRPr sz="4800">
                <a:solidFill>
                  <a:schemeClr val="lt1"/>
                </a:solidFill>
              </a:defRPr>
            </a:lvl5pPr>
            <a:lvl6pPr lvl="5" algn="ctr">
              <a:lnSpc>
                <a:spcPct val="100000"/>
              </a:lnSpc>
              <a:spcBef>
                <a:spcPts val="0"/>
              </a:spcBef>
              <a:spcAft>
                <a:spcPts val="0"/>
              </a:spcAft>
              <a:buClr>
                <a:schemeClr val="lt1"/>
              </a:buClr>
              <a:buSzPts val="4800"/>
              <a:buNone/>
              <a:defRPr sz="4800">
                <a:solidFill>
                  <a:schemeClr val="lt1"/>
                </a:solidFill>
              </a:defRPr>
            </a:lvl6pPr>
            <a:lvl7pPr lvl="6" algn="ctr">
              <a:lnSpc>
                <a:spcPct val="100000"/>
              </a:lnSpc>
              <a:spcBef>
                <a:spcPts val="0"/>
              </a:spcBef>
              <a:spcAft>
                <a:spcPts val="0"/>
              </a:spcAft>
              <a:buClr>
                <a:schemeClr val="lt1"/>
              </a:buClr>
              <a:buSzPts val="4800"/>
              <a:buNone/>
              <a:defRPr sz="4800">
                <a:solidFill>
                  <a:schemeClr val="lt1"/>
                </a:solidFill>
              </a:defRPr>
            </a:lvl7pPr>
            <a:lvl8pPr lvl="7" algn="ctr">
              <a:lnSpc>
                <a:spcPct val="100000"/>
              </a:lnSpc>
              <a:spcBef>
                <a:spcPts val="0"/>
              </a:spcBef>
              <a:spcAft>
                <a:spcPts val="0"/>
              </a:spcAft>
              <a:buClr>
                <a:schemeClr val="lt1"/>
              </a:buClr>
              <a:buSzPts val="4800"/>
              <a:buNone/>
              <a:defRPr sz="4800">
                <a:solidFill>
                  <a:schemeClr val="lt1"/>
                </a:solidFill>
              </a:defRPr>
            </a:lvl8pPr>
            <a:lvl9pPr lvl="8" algn="ctr">
              <a:lnSpc>
                <a:spcPct val="100000"/>
              </a:lnSpc>
              <a:spcBef>
                <a:spcPts val="0"/>
              </a:spcBef>
              <a:spcAft>
                <a:spcPts val="0"/>
              </a:spcAft>
              <a:buClr>
                <a:schemeClr val="lt1"/>
              </a:buClr>
              <a:buSzPts val="4800"/>
              <a:buNone/>
              <a:defRPr sz="4800">
                <a:solidFill>
                  <a:schemeClr val="lt1"/>
                </a:solidFill>
              </a:defRPr>
            </a:lvl9pPr>
          </a:lstStyle>
          <a:p/>
        </p:txBody>
      </p:sp>
      <p:sp>
        <p:nvSpPr>
          <p:cNvPr id="35" name="Google Shape;35;p5"/>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6" name="Shape 36"/>
        <p:cNvGrpSpPr/>
        <p:nvPr/>
      </p:nvGrpSpPr>
      <p:grpSpPr>
        <a:xfrm>
          <a:off x="0" y="0"/>
          <a:ext cx="0" cy="0"/>
          <a:chOff x="0" y="0"/>
          <a:chExt cx="0" cy="0"/>
        </a:xfrm>
      </p:grpSpPr>
      <p:cxnSp>
        <p:nvCxnSpPr>
          <p:cNvPr id="37" name="Google Shape;37;p6"/>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8" name="Google Shape;38;p6"/>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9" name="Google Shape;39;p6"/>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0" name="Google Shape;40;p6"/>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41" name="Google Shape;41;p6"/>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2" name="Google Shape;42;p6"/>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7"/>
          <p:cNvSpPr txBox="1"/>
          <p:nvPr>
            <p:ph type="title"/>
          </p:nvPr>
        </p:nvSpPr>
        <p:spPr>
          <a:xfrm>
            <a:off x="303300" y="411575"/>
            <a:ext cx="8520600" cy="639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45" name="Google Shape;45;p7"/>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cxnSp>
        <p:nvCxnSpPr>
          <p:cNvPr id="47" name="Google Shape;47;p8"/>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8" name="Google Shape;48;p8"/>
          <p:cNvSpPr txBox="1"/>
          <p:nvPr>
            <p:ph type="title"/>
          </p:nvPr>
        </p:nvSpPr>
        <p:spPr>
          <a:xfrm>
            <a:off x="319500" y="936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9" name="Google Shape;49;p8"/>
          <p:cNvSpPr txBox="1"/>
          <p:nvPr>
            <p:ph idx="1" type="body"/>
          </p:nvPr>
        </p:nvSpPr>
        <p:spPr>
          <a:xfrm>
            <a:off x="319500" y="1846804"/>
            <a:ext cx="2808000" cy="28062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50" name="Google Shape;50;p8"/>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51" name="Shape 51"/>
        <p:cNvGrpSpPr/>
        <p:nvPr/>
      </p:nvGrpSpPr>
      <p:grpSpPr>
        <a:xfrm>
          <a:off x="0" y="0"/>
          <a:ext cx="0" cy="0"/>
          <a:chOff x="0" y="0"/>
          <a:chExt cx="0" cy="0"/>
        </a:xfrm>
      </p:grpSpPr>
      <p:cxnSp>
        <p:nvCxnSpPr>
          <p:cNvPr id="52" name="Google Shape;52;p9"/>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53" name="Google Shape;53;p9"/>
          <p:cNvSpPr txBox="1"/>
          <p:nvPr>
            <p:ph type="title"/>
          </p:nvPr>
        </p:nvSpPr>
        <p:spPr>
          <a:xfrm>
            <a:off x="283103" y="712141"/>
            <a:ext cx="6244200" cy="38355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1pPr>
            <a:lvl2pPr lvl="1"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2pPr>
            <a:lvl3pPr lvl="2"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3pPr>
            <a:lvl4pPr lvl="3"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4pPr>
            <a:lvl5pPr lvl="4"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5pPr>
            <a:lvl6pPr lvl="5"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6pPr>
            <a:lvl7pPr lvl="6"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7pPr>
            <a:lvl8pPr lvl="7"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8pPr>
            <a:lvl9pPr lvl="8"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Lato"/>
              <a:buChar char="●"/>
              <a:defRPr b="0" i="0" sz="1800" u="none" cap="none" strike="noStrike">
                <a:solidFill>
                  <a:schemeClr val="dk2"/>
                </a:solidFill>
                <a:latin typeface="Lato"/>
                <a:ea typeface="Lato"/>
                <a:cs typeface="Lato"/>
                <a:sym typeface="Lato"/>
              </a:defRPr>
            </a:lvl1pPr>
            <a:lvl2pPr indent="-317500" lvl="1" marL="914400" marR="0" rtl="0" algn="l">
              <a:lnSpc>
                <a:spcPct val="115000"/>
              </a:lnSpc>
              <a:spcBef>
                <a:spcPts val="160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2pPr>
            <a:lvl3pPr indent="-317500" lvl="2" marL="1371600" marR="0" rtl="0" algn="l">
              <a:lnSpc>
                <a:spcPct val="115000"/>
              </a:lnSpc>
              <a:spcBef>
                <a:spcPts val="160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3pPr>
            <a:lvl4pPr indent="-317500" lvl="3" marL="1828800" marR="0" rtl="0" algn="l">
              <a:lnSpc>
                <a:spcPct val="115000"/>
              </a:lnSpc>
              <a:spcBef>
                <a:spcPts val="160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4pPr>
            <a:lvl5pPr indent="-317500" lvl="4" marL="2286000" marR="0" rtl="0" algn="l">
              <a:lnSpc>
                <a:spcPct val="115000"/>
              </a:lnSpc>
              <a:spcBef>
                <a:spcPts val="160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5pPr>
            <a:lvl6pPr indent="-317500" lvl="5" marL="2743200" marR="0" rtl="0" algn="l">
              <a:lnSpc>
                <a:spcPct val="115000"/>
              </a:lnSpc>
              <a:spcBef>
                <a:spcPts val="160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6pPr>
            <a:lvl7pPr indent="-317500" lvl="6" marL="3200400" marR="0" rtl="0" algn="l">
              <a:lnSpc>
                <a:spcPct val="115000"/>
              </a:lnSpc>
              <a:spcBef>
                <a:spcPts val="160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7pPr>
            <a:lvl8pPr indent="-317500" lvl="7" marL="3657600" marR="0" rtl="0" algn="l">
              <a:lnSpc>
                <a:spcPct val="115000"/>
              </a:lnSpc>
              <a:spcBef>
                <a:spcPts val="160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8pPr>
            <a:lvl9pPr indent="-317500" lvl="8" marL="4114800" marR="0" rtl="0" algn="l">
              <a:lnSpc>
                <a:spcPct val="115000"/>
              </a:lnSpc>
              <a:spcBef>
                <a:spcPts val="1600"/>
              </a:spcBef>
              <a:spcAft>
                <a:spcPts val="1600"/>
              </a:spcAft>
              <a:buClr>
                <a:schemeClr val="dk2"/>
              </a:buClr>
              <a:buSzPts val="1400"/>
              <a:buFont typeface="Lato"/>
              <a:buChar char="■"/>
              <a:defRPr b="0" i="0" sz="1400" u="none" cap="none" strike="noStrike">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github.com/jwensink85/ClaimsDatabase/blob/a353e97761a0b99e1bd50e8fb48a558b9081f6fb/N-Way%20ANOVA%20Table.jpg"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github.com/jwensink85/ClaimsDatabase/blob/main/(Full)Results_%20Summary%20Statistics.pdf"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7.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5.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www.betterbuys.com/bi/reviews/tableau-business-intelligence/" TargetMode="External"/><Relationship Id="rId4" Type="http://schemas.openxmlformats.org/officeDocument/2006/relationships/hyperlink" Target="https://stats.idre.ucla.edu/sas/output/proc-ttest/"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github.com/jwensink85/ClaimsDatabase/blob/main/CSV%20Dataset%20Claims.csv"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github.com/jwensink85/ClaimsDatabase/blob/main/(Full)Results_%20Summary%20Statistics.pdf"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630225"/>
            <a:ext cx="6331500" cy="1542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800"/>
              <a:buNone/>
            </a:pPr>
            <a:r>
              <a:rPr lang="en"/>
              <a:t>Auto Insurance Premium Pricing Model</a:t>
            </a:r>
            <a:endParaRPr/>
          </a:p>
        </p:txBody>
      </p:sp>
      <p:sp>
        <p:nvSpPr>
          <p:cNvPr id="73" name="Google Shape;73;p13"/>
          <p:cNvSpPr txBox="1"/>
          <p:nvPr>
            <p:ph idx="1" type="subTitle"/>
          </p:nvPr>
        </p:nvSpPr>
        <p:spPr>
          <a:xfrm>
            <a:off x="2390267" y="3238450"/>
            <a:ext cx="6331500" cy="1241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800"/>
              <a:buNone/>
            </a:pPr>
            <a:r>
              <a:rPr lang="en"/>
              <a:t>John Wensink • 1/10/2020</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2"/>
          <p:cNvSpPr txBox="1"/>
          <p:nvPr>
            <p:ph type="title"/>
          </p:nvPr>
        </p:nvSpPr>
        <p:spPr>
          <a:xfrm>
            <a:off x="848200" y="575950"/>
            <a:ext cx="7873800" cy="635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Data Analysis</a:t>
            </a:r>
            <a:endParaRPr/>
          </a:p>
        </p:txBody>
      </p:sp>
      <p:sp>
        <p:nvSpPr>
          <p:cNvPr id="129" name="Google Shape;129;p22"/>
          <p:cNvSpPr txBox="1"/>
          <p:nvPr>
            <p:ph idx="2" type="body"/>
          </p:nvPr>
        </p:nvSpPr>
        <p:spPr>
          <a:xfrm>
            <a:off x="172524" y="1063925"/>
            <a:ext cx="8549400" cy="354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2"/>
              </a:buClr>
              <a:buSzPts val="1100"/>
              <a:buNone/>
            </a:pPr>
            <a:r>
              <a:rPr b="1" lang="en" sz="2100">
                <a:solidFill>
                  <a:schemeClr val="dk1"/>
                </a:solidFill>
              </a:rPr>
              <a:t>Multivariate N-Way ANOVA</a:t>
            </a:r>
            <a:endParaRPr b="1" sz="2100">
              <a:solidFill>
                <a:schemeClr val="dk1"/>
              </a:solidFill>
            </a:endParaRPr>
          </a:p>
          <a:p>
            <a:pPr indent="-330200" lvl="0" marL="457200" rtl="0" algn="l">
              <a:spcBef>
                <a:spcPts val="1200"/>
              </a:spcBef>
              <a:spcAft>
                <a:spcPts val="0"/>
              </a:spcAft>
              <a:buSzPts val="1600"/>
              <a:buChar char="●"/>
            </a:pPr>
            <a:r>
              <a:rPr lang="en" sz="1600"/>
              <a:t>As observed, three of our identified risk factors meet the significance threshold alpha = 0.05 and five risk factors did not. We will move forward with analysis on Age, Sex, and Education Level as indicators of a claim’s potential payout dollar amount. </a:t>
            </a:r>
            <a:endParaRPr sz="1600"/>
          </a:p>
          <a:p>
            <a:pPr indent="-330200" lvl="0" marL="457200" rtl="0" algn="l">
              <a:spcBef>
                <a:spcPts val="1200"/>
              </a:spcBef>
              <a:spcAft>
                <a:spcPts val="0"/>
              </a:spcAft>
              <a:buSzPts val="1600"/>
              <a:buChar char="●"/>
            </a:pPr>
            <a:r>
              <a:rPr lang="en" sz="1600" u="sng">
                <a:solidFill>
                  <a:schemeClr val="hlink"/>
                </a:solidFill>
                <a:hlinkClick r:id="rId3"/>
              </a:rPr>
              <a:t>N-Way ANOVA</a:t>
            </a:r>
            <a:r>
              <a:rPr lang="en" sz="1600"/>
              <a:t> Here is the full table of our results. This table took my 16 core PC 20 minutes to run, which equates to approx 5.5 hours of CPU time. Here is the code if you would like to follow along at home. </a:t>
            </a:r>
            <a:endParaRPr sz="1600"/>
          </a:p>
          <a:p>
            <a:pPr indent="-330200" lvl="0" marL="457200" rtl="0" algn="l">
              <a:spcBef>
                <a:spcPts val="0"/>
              </a:spcBef>
              <a:spcAft>
                <a:spcPts val="0"/>
              </a:spcAft>
              <a:buSzPts val="1600"/>
              <a:buChar char="●"/>
            </a:pPr>
            <a:r>
              <a:rPr lang="en" sz="1200">
                <a:solidFill>
                  <a:srgbClr val="020202"/>
                </a:solidFill>
                <a:highlight>
                  <a:srgbClr val="FFFFFF"/>
                </a:highlight>
                <a:latin typeface="Courier New"/>
                <a:ea typeface="Courier New"/>
                <a:cs typeface="Courier New"/>
                <a:sym typeface="Courier New"/>
              </a:rPr>
              <a:t>proc means data=WORK.IMPORT chartype mean std min max n vardef=df;</a:t>
            </a:r>
            <a:endParaRPr sz="1200">
              <a:solidFill>
                <a:srgbClr val="020202"/>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200">
                <a:solidFill>
                  <a:srgbClr val="020202"/>
                </a:solidFill>
                <a:highlight>
                  <a:srgbClr val="FFFFFF"/>
                </a:highlight>
                <a:latin typeface="Courier New"/>
                <a:ea typeface="Courier New"/>
                <a:cs typeface="Courier New"/>
                <a:sym typeface="Courier New"/>
              </a:rPr>
              <a:t>	var total_claim_amount;</a:t>
            </a:r>
            <a:endParaRPr sz="1200">
              <a:solidFill>
                <a:srgbClr val="020202"/>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200">
                <a:solidFill>
                  <a:srgbClr val="020202"/>
                </a:solidFill>
                <a:highlight>
                  <a:srgbClr val="FFFFFF"/>
                </a:highlight>
                <a:latin typeface="Courier New"/>
                <a:ea typeface="Courier New"/>
                <a:cs typeface="Courier New"/>
                <a:sym typeface="Courier New"/>
              </a:rPr>
              <a:t>	class age auto_make insured_education_level insured_relationship insured_sex</a:t>
            </a:r>
            <a:endParaRPr sz="1200">
              <a:solidFill>
                <a:srgbClr val="020202"/>
              </a:solidFill>
              <a:highlight>
                <a:srgbClr val="FFFFFF"/>
              </a:highlight>
              <a:latin typeface="Courier New"/>
              <a:ea typeface="Courier New"/>
              <a:cs typeface="Courier New"/>
              <a:sym typeface="Courier New"/>
            </a:endParaRPr>
          </a:p>
          <a:p>
            <a:pPr indent="0" lvl="0" marL="457200" rtl="0" algn="l">
              <a:spcBef>
                <a:spcPts val="0"/>
              </a:spcBef>
              <a:spcAft>
                <a:spcPts val="0"/>
              </a:spcAft>
              <a:buNone/>
            </a:pPr>
            <a:r>
              <a:rPr lang="en" sz="1200">
                <a:solidFill>
                  <a:srgbClr val="020202"/>
                </a:solidFill>
                <a:highlight>
                  <a:srgbClr val="FFFFFF"/>
                </a:highlight>
                <a:latin typeface="Courier New"/>
                <a:ea typeface="Courier New"/>
                <a:cs typeface="Courier New"/>
                <a:sym typeface="Courier New"/>
              </a:rPr>
              <a:t>months_as_customer policy_state umbrella_limit;run;</a:t>
            </a:r>
            <a:endParaRPr sz="1600"/>
          </a:p>
          <a:p>
            <a:pPr indent="0" lvl="0" marL="457200" rtl="0" algn="l">
              <a:lnSpc>
                <a:spcPct val="115000"/>
              </a:lnSpc>
              <a:spcBef>
                <a:spcPts val="1200"/>
              </a:spcBef>
              <a:spcAft>
                <a:spcPts val="0"/>
              </a:spcAft>
              <a:buNone/>
            </a:pPr>
            <a:r>
              <a:t/>
            </a:r>
            <a:endParaRPr sz="1600"/>
          </a:p>
          <a:p>
            <a:pPr indent="0" lvl="0" marL="457200" rtl="0" algn="l">
              <a:lnSpc>
                <a:spcPct val="115000"/>
              </a:lnSpc>
              <a:spcBef>
                <a:spcPts val="1200"/>
              </a:spcBef>
              <a:spcAft>
                <a:spcPts val="1200"/>
              </a:spcAft>
              <a:buSzPts val="1400"/>
              <a:buNone/>
            </a:pPr>
            <a:r>
              <a:t/>
            </a:r>
            <a:endParaRPr sz="16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3"/>
          <p:cNvSpPr txBox="1"/>
          <p:nvPr>
            <p:ph type="title"/>
          </p:nvPr>
        </p:nvSpPr>
        <p:spPr>
          <a:xfrm>
            <a:off x="848200" y="575950"/>
            <a:ext cx="7873800" cy="635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Data Analysis</a:t>
            </a:r>
            <a:endParaRPr/>
          </a:p>
        </p:txBody>
      </p:sp>
      <p:sp>
        <p:nvSpPr>
          <p:cNvPr id="135" name="Google Shape;135;p23"/>
          <p:cNvSpPr txBox="1"/>
          <p:nvPr>
            <p:ph idx="2" type="body"/>
          </p:nvPr>
        </p:nvSpPr>
        <p:spPr>
          <a:xfrm>
            <a:off x="172524" y="1063925"/>
            <a:ext cx="8549400" cy="354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2"/>
              </a:buClr>
              <a:buSzPts val="1100"/>
              <a:buNone/>
            </a:pPr>
            <a:r>
              <a:rPr b="1" lang="en" sz="2100">
                <a:solidFill>
                  <a:schemeClr val="dk1"/>
                </a:solidFill>
              </a:rPr>
              <a:t>Multivariate N-Way ANOVA</a:t>
            </a:r>
            <a:endParaRPr b="1" sz="2100">
              <a:solidFill>
                <a:schemeClr val="dk1"/>
              </a:solidFill>
            </a:endParaRPr>
          </a:p>
          <a:p>
            <a:pPr indent="0" lvl="0" marL="0" rtl="0" algn="l">
              <a:spcBef>
                <a:spcPts val="0"/>
              </a:spcBef>
              <a:spcAft>
                <a:spcPts val="0"/>
              </a:spcAft>
              <a:buNone/>
            </a:pPr>
            <a:r>
              <a:t/>
            </a:r>
            <a:endParaRPr sz="1600"/>
          </a:p>
          <a:p>
            <a:pPr indent="0" lvl="0" marL="457200" rtl="0" algn="l">
              <a:lnSpc>
                <a:spcPct val="115000"/>
              </a:lnSpc>
              <a:spcBef>
                <a:spcPts val="1200"/>
              </a:spcBef>
              <a:spcAft>
                <a:spcPts val="0"/>
              </a:spcAft>
              <a:buNone/>
            </a:pPr>
            <a:r>
              <a:t/>
            </a:r>
            <a:endParaRPr sz="1600"/>
          </a:p>
          <a:p>
            <a:pPr indent="0" lvl="0" marL="457200" rtl="0" algn="l">
              <a:lnSpc>
                <a:spcPct val="115000"/>
              </a:lnSpc>
              <a:spcBef>
                <a:spcPts val="1200"/>
              </a:spcBef>
              <a:spcAft>
                <a:spcPts val="1200"/>
              </a:spcAft>
              <a:buSzPts val="1400"/>
              <a:buNone/>
            </a:pPr>
            <a:r>
              <a:t/>
            </a:r>
            <a:endParaRPr sz="1600"/>
          </a:p>
        </p:txBody>
      </p:sp>
      <p:pic>
        <p:nvPicPr>
          <p:cNvPr id="136" name="Google Shape;136;p23"/>
          <p:cNvPicPr preferRelativeResize="0"/>
          <p:nvPr/>
        </p:nvPicPr>
        <p:blipFill>
          <a:blip r:embed="rId3">
            <a:alphaModFix/>
          </a:blip>
          <a:stretch>
            <a:fillRect/>
          </a:stretch>
        </p:blipFill>
        <p:spPr>
          <a:xfrm>
            <a:off x="4102576" y="486425"/>
            <a:ext cx="3357050" cy="41706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4"/>
          <p:cNvSpPr txBox="1"/>
          <p:nvPr>
            <p:ph type="title"/>
          </p:nvPr>
        </p:nvSpPr>
        <p:spPr>
          <a:xfrm>
            <a:off x="848200" y="575950"/>
            <a:ext cx="7873800" cy="635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Data Analysis</a:t>
            </a:r>
            <a:endParaRPr/>
          </a:p>
        </p:txBody>
      </p:sp>
      <p:sp>
        <p:nvSpPr>
          <p:cNvPr id="142" name="Google Shape;142;p24"/>
          <p:cNvSpPr txBox="1"/>
          <p:nvPr>
            <p:ph idx="2" type="body"/>
          </p:nvPr>
        </p:nvSpPr>
        <p:spPr>
          <a:xfrm>
            <a:off x="172524" y="1063925"/>
            <a:ext cx="8549400" cy="354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2"/>
              </a:buClr>
              <a:buSzPts val="1100"/>
              <a:buNone/>
            </a:pPr>
            <a:r>
              <a:rPr b="1" lang="en" sz="2100">
                <a:solidFill>
                  <a:schemeClr val="dk1"/>
                </a:solidFill>
              </a:rPr>
              <a:t>Logarithmic Scale Factor</a:t>
            </a:r>
            <a:endParaRPr b="1" sz="2100">
              <a:solidFill>
                <a:schemeClr val="dk1"/>
              </a:solidFill>
            </a:endParaRPr>
          </a:p>
          <a:p>
            <a:pPr indent="-330200" lvl="0" marL="457200" rtl="0" algn="l">
              <a:spcBef>
                <a:spcPts val="1200"/>
              </a:spcBef>
              <a:spcAft>
                <a:spcPts val="0"/>
              </a:spcAft>
              <a:buSzPts val="1600"/>
              <a:buChar char="●"/>
            </a:pPr>
            <a:r>
              <a:rPr lang="en" sz="1600"/>
              <a:t>When we look back to our </a:t>
            </a:r>
            <a:r>
              <a:rPr lang="en" sz="1600" u="sng">
                <a:solidFill>
                  <a:schemeClr val="hlink"/>
                </a:solidFill>
                <a:hlinkClick r:id="rId3"/>
              </a:rPr>
              <a:t>Summary Statistics histograms</a:t>
            </a:r>
            <a:r>
              <a:rPr lang="en" sz="1600"/>
              <a:t> we can see that total claim payouts are sharply divided between claims for simple property damage, (i.e. fender benders) and claims for Bodily Injury, either liability or first party. </a:t>
            </a:r>
            <a:endParaRPr sz="1600"/>
          </a:p>
          <a:p>
            <a:pPr indent="-330200" lvl="0" marL="457200" rtl="0" algn="l">
              <a:spcBef>
                <a:spcPts val="1200"/>
              </a:spcBef>
              <a:spcAft>
                <a:spcPts val="0"/>
              </a:spcAft>
              <a:buSzPts val="1600"/>
              <a:buChar char="●"/>
            </a:pPr>
            <a:r>
              <a:rPr lang="en" sz="1600"/>
              <a:t>The scale of these claim payouts is throwing off our normal distribution making calculations exceedingly difficult.  If possible we should use a simple data transformation to change our linear claims payout values to logarithmic scale. This brings the claims payout amounts into a more normal distribution for simplified analysis, here is the code</a:t>
            </a:r>
            <a:endParaRPr sz="1600"/>
          </a:p>
          <a:p>
            <a:pPr indent="-342900" lvl="0" marL="457200" rtl="0" algn="l">
              <a:lnSpc>
                <a:spcPct val="200000"/>
              </a:lnSpc>
              <a:spcBef>
                <a:spcPts val="0"/>
              </a:spcBef>
              <a:spcAft>
                <a:spcPts val="0"/>
              </a:spcAft>
              <a:buSzPts val="1800"/>
              <a:buChar char="●"/>
            </a:pPr>
            <a:r>
              <a:rPr lang="en">
                <a:solidFill>
                  <a:srgbClr val="020202"/>
                </a:solidFill>
                <a:highlight>
                  <a:srgbClr val="FFFFFF"/>
                </a:highlight>
                <a:latin typeface="Courier New"/>
                <a:ea typeface="Courier New"/>
                <a:cs typeface="Courier New"/>
                <a:sym typeface="Courier New"/>
              </a:rPr>
              <a:t>data work.transform;set WORK.IMPORT;tr1_total_claim_amount=</a:t>
            </a:r>
            <a:r>
              <a:rPr b="1" lang="en">
                <a:solidFill>
                  <a:srgbClr val="020202"/>
                </a:solidFill>
                <a:highlight>
                  <a:srgbClr val="FFFFFF"/>
                </a:highlight>
                <a:latin typeface="Courier New"/>
                <a:ea typeface="Courier New"/>
                <a:cs typeface="Courier New"/>
                <a:sym typeface="Courier New"/>
              </a:rPr>
              <a:t>LOG(X);</a:t>
            </a:r>
            <a:r>
              <a:rPr lang="en">
                <a:solidFill>
                  <a:srgbClr val="020202"/>
                </a:solidFill>
                <a:highlight>
                  <a:srgbClr val="FFFFFF"/>
                </a:highlight>
                <a:latin typeface="Courier New"/>
                <a:ea typeface="Courier New"/>
                <a:cs typeface="Courier New"/>
                <a:sym typeface="Courier New"/>
              </a:rPr>
              <a:t>run;</a:t>
            </a:r>
            <a:endParaRPr sz="1800"/>
          </a:p>
          <a:p>
            <a:pPr indent="0" lvl="0" marL="457200" rtl="0" algn="l">
              <a:lnSpc>
                <a:spcPct val="115000"/>
              </a:lnSpc>
              <a:spcBef>
                <a:spcPts val="1200"/>
              </a:spcBef>
              <a:spcAft>
                <a:spcPts val="1200"/>
              </a:spcAft>
              <a:buSzPts val="1400"/>
              <a:buNone/>
            </a:pPr>
            <a:r>
              <a:t/>
            </a:r>
            <a:endParaRPr sz="16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5"/>
          <p:cNvSpPr txBox="1"/>
          <p:nvPr>
            <p:ph type="title"/>
          </p:nvPr>
        </p:nvSpPr>
        <p:spPr>
          <a:xfrm>
            <a:off x="848200" y="575950"/>
            <a:ext cx="7873800" cy="635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Data Analysis</a:t>
            </a:r>
            <a:endParaRPr/>
          </a:p>
        </p:txBody>
      </p:sp>
      <p:sp>
        <p:nvSpPr>
          <p:cNvPr id="148" name="Google Shape;148;p25"/>
          <p:cNvSpPr txBox="1"/>
          <p:nvPr>
            <p:ph idx="2" type="body"/>
          </p:nvPr>
        </p:nvSpPr>
        <p:spPr>
          <a:xfrm>
            <a:off x="172524" y="1063925"/>
            <a:ext cx="8549400" cy="354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2"/>
              </a:buClr>
              <a:buSzPts val="1100"/>
              <a:buNone/>
            </a:pPr>
            <a:r>
              <a:rPr b="1" lang="en" sz="2100">
                <a:solidFill>
                  <a:schemeClr val="dk1"/>
                </a:solidFill>
              </a:rPr>
              <a:t>Male vs Female T-Tests</a:t>
            </a:r>
            <a:endParaRPr b="1" sz="2100">
              <a:solidFill>
                <a:schemeClr val="dk1"/>
              </a:solidFill>
            </a:endParaRPr>
          </a:p>
          <a:p>
            <a:pPr indent="-330200" lvl="0" marL="457200" rtl="0" algn="l">
              <a:spcBef>
                <a:spcPts val="1200"/>
              </a:spcBef>
              <a:spcAft>
                <a:spcPts val="0"/>
              </a:spcAft>
              <a:buSzPts val="1600"/>
              <a:buChar char="●"/>
            </a:pPr>
            <a:r>
              <a:rPr lang="en" sz="1600"/>
              <a:t>The prejudice that women are worse drivers than men has probably existed since the invention of the automobile, but is true? Let’s do a T-Test and find out! (University of California, 2020)</a:t>
            </a:r>
            <a:endParaRPr sz="1600"/>
          </a:p>
          <a:p>
            <a:pPr indent="-330200" lvl="0" marL="457200" rtl="0" algn="l">
              <a:spcBef>
                <a:spcPts val="1200"/>
              </a:spcBef>
              <a:spcAft>
                <a:spcPts val="0"/>
              </a:spcAft>
              <a:buSzPts val="1600"/>
              <a:buChar char="●"/>
            </a:pPr>
            <a:r>
              <a:rPr lang="en" sz="1600"/>
              <a:t>As we are examining 2 sexes, we will run a two-sample t-test with claim amount as the analysis variable, and insured sex as the grouping variable:</a:t>
            </a:r>
            <a:endParaRPr sz="1600"/>
          </a:p>
          <a:p>
            <a:pPr indent="-330200" lvl="0" marL="457200" rtl="0" algn="l">
              <a:spcBef>
                <a:spcPts val="0"/>
              </a:spcBef>
              <a:spcAft>
                <a:spcPts val="0"/>
              </a:spcAft>
              <a:buSzPts val="1600"/>
              <a:buChar char="●"/>
            </a:pPr>
            <a:r>
              <a:rPr lang="en" sz="1200">
                <a:solidFill>
                  <a:srgbClr val="020202"/>
                </a:solidFill>
                <a:highlight>
                  <a:srgbClr val="FFFFFF"/>
                </a:highlight>
                <a:latin typeface="Courier New"/>
                <a:ea typeface="Courier New"/>
                <a:cs typeface="Courier New"/>
                <a:sym typeface="Courier New"/>
              </a:rPr>
              <a:t>proc univariate data=WORK.IMPORT normal mu0=0;ods select TestsForNormality;class insured_sex;var total_claim_amount;run;</a:t>
            </a:r>
            <a:endParaRPr sz="1200">
              <a:solidFill>
                <a:srgbClr val="020202"/>
              </a:solidFill>
              <a:highlight>
                <a:srgbClr val="FFFFFF"/>
              </a:highlight>
              <a:latin typeface="Courier New"/>
              <a:ea typeface="Courier New"/>
              <a:cs typeface="Courier New"/>
              <a:sym typeface="Courier New"/>
            </a:endParaRPr>
          </a:p>
          <a:p>
            <a:pPr indent="0" lvl="0" marL="457200" rtl="0" algn="l">
              <a:spcBef>
                <a:spcPts val="0"/>
              </a:spcBef>
              <a:spcAft>
                <a:spcPts val="0"/>
              </a:spcAft>
              <a:buNone/>
            </a:pPr>
            <a:r>
              <a:rPr lang="en" sz="1200">
                <a:solidFill>
                  <a:srgbClr val="020202"/>
                </a:solidFill>
                <a:highlight>
                  <a:srgbClr val="FFFFFF"/>
                </a:highlight>
                <a:latin typeface="Courier New"/>
                <a:ea typeface="Courier New"/>
                <a:cs typeface="Courier New"/>
                <a:sym typeface="Courier New"/>
              </a:rPr>
              <a:t>proc ttest data=WORK.IMPORT sides=2 h0=0 plots(showh0);class insured_sex;var total_claim_amount;run;</a:t>
            </a:r>
            <a:endParaRPr sz="1200">
              <a:solidFill>
                <a:srgbClr val="020202"/>
              </a:solidFill>
              <a:highlight>
                <a:srgbClr val="FFFFFF"/>
              </a:highlight>
              <a:latin typeface="Courier New"/>
              <a:ea typeface="Courier New"/>
              <a:cs typeface="Courier New"/>
              <a:sym typeface="Courier New"/>
            </a:endParaRPr>
          </a:p>
          <a:p>
            <a:pPr indent="0" lvl="0" marL="457200" rtl="0" algn="l">
              <a:spcBef>
                <a:spcPts val="0"/>
              </a:spcBef>
              <a:spcAft>
                <a:spcPts val="0"/>
              </a:spcAft>
              <a:buNone/>
            </a:pPr>
            <a:r>
              <a:t/>
            </a:r>
            <a:endParaRPr sz="1200">
              <a:solidFill>
                <a:srgbClr val="020202"/>
              </a:solidFill>
              <a:highlight>
                <a:srgbClr val="FFFFFF"/>
              </a:highlight>
              <a:latin typeface="Courier New"/>
              <a:ea typeface="Courier New"/>
              <a:cs typeface="Courier New"/>
              <a:sym typeface="Courier New"/>
            </a:endParaRPr>
          </a:p>
          <a:p>
            <a:pPr indent="0" lvl="0" marL="457200" rtl="0" algn="l">
              <a:lnSpc>
                <a:spcPct val="115000"/>
              </a:lnSpc>
              <a:spcBef>
                <a:spcPts val="1200"/>
              </a:spcBef>
              <a:spcAft>
                <a:spcPts val="1200"/>
              </a:spcAft>
              <a:buSzPts val="1400"/>
              <a:buNone/>
            </a:pPr>
            <a:r>
              <a:t/>
            </a:r>
            <a:endParaRPr sz="16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6"/>
          <p:cNvSpPr txBox="1"/>
          <p:nvPr>
            <p:ph type="title"/>
          </p:nvPr>
        </p:nvSpPr>
        <p:spPr>
          <a:xfrm>
            <a:off x="848200" y="575950"/>
            <a:ext cx="7873800" cy="635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Data Analysis</a:t>
            </a:r>
            <a:endParaRPr/>
          </a:p>
        </p:txBody>
      </p:sp>
      <p:sp>
        <p:nvSpPr>
          <p:cNvPr id="154" name="Google Shape;154;p26"/>
          <p:cNvSpPr txBox="1"/>
          <p:nvPr>
            <p:ph idx="2" type="body"/>
          </p:nvPr>
        </p:nvSpPr>
        <p:spPr>
          <a:xfrm>
            <a:off x="172524" y="1063925"/>
            <a:ext cx="8549400" cy="354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2"/>
              </a:buClr>
              <a:buSzPts val="1100"/>
              <a:buNone/>
            </a:pPr>
            <a:r>
              <a:rPr b="1" lang="en" sz="2100">
                <a:solidFill>
                  <a:schemeClr val="dk1"/>
                </a:solidFill>
              </a:rPr>
              <a:t>Male vs Female T-Tests</a:t>
            </a:r>
            <a:endParaRPr b="1" sz="2100">
              <a:solidFill>
                <a:schemeClr val="dk1"/>
              </a:solidFill>
            </a:endParaRPr>
          </a:p>
          <a:p>
            <a:pPr indent="0" lvl="0" marL="457200" rtl="0" algn="l">
              <a:spcBef>
                <a:spcPts val="0"/>
              </a:spcBef>
              <a:spcAft>
                <a:spcPts val="0"/>
              </a:spcAft>
              <a:buNone/>
            </a:pPr>
            <a:r>
              <a:t/>
            </a:r>
            <a:endParaRPr sz="1200">
              <a:solidFill>
                <a:srgbClr val="020202"/>
              </a:solidFill>
              <a:highlight>
                <a:srgbClr val="FFFFFF"/>
              </a:highlight>
              <a:latin typeface="Courier New"/>
              <a:ea typeface="Courier New"/>
              <a:cs typeface="Courier New"/>
              <a:sym typeface="Courier New"/>
            </a:endParaRPr>
          </a:p>
          <a:p>
            <a:pPr indent="0" lvl="0" marL="457200" rtl="0" algn="l">
              <a:lnSpc>
                <a:spcPct val="115000"/>
              </a:lnSpc>
              <a:spcBef>
                <a:spcPts val="1200"/>
              </a:spcBef>
              <a:spcAft>
                <a:spcPts val="1200"/>
              </a:spcAft>
              <a:buSzPts val="1400"/>
              <a:buNone/>
            </a:pPr>
            <a:r>
              <a:t/>
            </a:r>
            <a:endParaRPr sz="1600"/>
          </a:p>
        </p:txBody>
      </p:sp>
      <p:pic>
        <p:nvPicPr>
          <p:cNvPr id="155" name="Google Shape;155;p26"/>
          <p:cNvPicPr preferRelativeResize="0"/>
          <p:nvPr/>
        </p:nvPicPr>
        <p:blipFill>
          <a:blip r:embed="rId3">
            <a:alphaModFix/>
          </a:blip>
          <a:stretch>
            <a:fillRect/>
          </a:stretch>
        </p:blipFill>
        <p:spPr>
          <a:xfrm>
            <a:off x="3587988" y="607088"/>
            <a:ext cx="4886325" cy="1171575"/>
          </a:xfrm>
          <a:prstGeom prst="rect">
            <a:avLst/>
          </a:prstGeom>
          <a:noFill/>
          <a:ln>
            <a:noFill/>
          </a:ln>
        </p:spPr>
      </p:pic>
      <p:pic>
        <p:nvPicPr>
          <p:cNvPr id="156" name="Google Shape;156;p26"/>
          <p:cNvPicPr preferRelativeResize="0"/>
          <p:nvPr/>
        </p:nvPicPr>
        <p:blipFill>
          <a:blip r:embed="rId4">
            <a:alphaModFix/>
          </a:blip>
          <a:stretch>
            <a:fillRect/>
          </a:stretch>
        </p:blipFill>
        <p:spPr>
          <a:xfrm>
            <a:off x="232700" y="1595231"/>
            <a:ext cx="3355300" cy="2478575"/>
          </a:xfrm>
          <a:prstGeom prst="rect">
            <a:avLst/>
          </a:prstGeom>
          <a:noFill/>
          <a:ln>
            <a:noFill/>
          </a:ln>
        </p:spPr>
      </p:pic>
      <p:pic>
        <p:nvPicPr>
          <p:cNvPr id="157" name="Google Shape;157;p26"/>
          <p:cNvPicPr preferRelativeResize="0"/>
          <p:nvPr/>
        </p:nvPicPr>
        <p:blipFill>
          <a:blip r:embed="rId5">
            <a:alphaModFix/>
          </a:blip>
          <a:stretch>
            <a:fillRect/>
          </a:stretch>
        </p:blipFill>
        <p:spPr>
          <a:xfrm>
            <a:off x="4127249" y="1853600"/>
            <a:ext cx="4145225" cy="23487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7"/>
          <p:cNvSpPr txBox="1"/>
          <p:nvPr>
            <p:ph type="title"/>
          </p:nvPr>
        </p:nvSpPr>
        <p:spPr>
          <a:xfrm>
            <a:off x="848200" y="575950"/>
            <a:ext cx="7873800" cy="635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Data Analysis</a:t>
            </a:r>
            <a:endParaRPr/>
          </a:p>
        </p:txBody>
      </p:sp>
      <p:sp>
        <p:nvSpPr>
          <p:cNvPr id="163" name="Google Shape;163;p27"/>
          <p:cNvSpPr txBox="1"/>
          <p:nvPr>
            <p:ph idx="2" type="body"/>
          </p:nvPr>
        </p:nvSpPr>
        <p:spPr>
          <a:xfrm>
            <a:off x="172524" y="1063925"/>
            <a:ext cx="8549400" cy="354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2"/>
              </a:buClr>
              <a:buSzPts val="1100"/>
              <a:buNone/>
            </a:pPr>
            <a:r>
              <a:rPr b="1" lang="en" sz="2100">
                <a:solidFill>
                  <a:schemeClr val="dk1"/>
                </a:solidFill>
              </a:rPr>
              <a:t>Partial Least Squares Regression - Education Level</a:t>
            </a:r>
            <a:endParaRPr b="1" sz="2100">
              <a:solidFill>
                <a:schemeClr val="dk1"/>
              </a:solidFill>
            </a:endParaRPr>
          </a:p>
          <a:p>
            <a:pPr indent="-330200" lvl="0" marL="457200" rtl="0" algn="l">
              <a:spcBef>
                <a:spcPts val="1200"/>
              </a:spcBef>
              <a:spcAft>
                <a:spcPts val="0"/>
              </a:spcAft>
              <a:buSzPts val="1600"/>
              <a:buChar char="●"/>
            </a:pPr>
            <a:r>
              <a:rPr lang="en" sz="1600"/>
              <a:t>Similar in nature to a principal components regression, the partial least squares regression model was used to determine how important is a certain level of education is in relation to total claim payout, We expected to see a somewhat positive linear correlation as education level increased we expected it’s variable importance to increase as well but this is not what the data shows.</a:t>
            </a:r>
            <a:endParaRPr sz="1600"/>
          </a:p>
          <a:p>
            <a:pPr indent="-330200" lvl="0" marL="457200" rtl="0" algn="l">
              <a:spcBef>
                <a:spcPts val="1200"/>
              </a:spcBef>
              <a:spcAft>
                <a:spcPts val="0"/>
              </a:spcAft>
              <a:buSzPts val="1600"/>
              <a:buChar char="●"/>
            </a:pPr>
            <a:r>
              <a:rPr lang="en" sz="1600"/>
              <a:t>As expected, High School education was the least important variable, followed by college, but then we max out importance at associates degree, followed by Juris Doctor, Masters, PhD, and 2nd highest were the MD’s.</a:t>
            </a:r>
            <a:endParaRPr sz="1600"/>
          </a:p>
          <a:p>
            <a:pPr indent="-330200" lvl="0" marL="457200" rtl="0" algn="l">
              <a:spcBef>
                <a:spcPts val="1200"/>
              </a:spcBef>
              <a:spcAft>
                <a:spcPts val="0"/>
              </a:spcAft>
              <a:buSzPts val="1600"/>
              <a:buChar char="●"/>
            </a:pPr>
            <a:r>
              <a:rPr lang="en" sz="1600"/>
              <a:t>While not perfectly correlated, we can still create an incentive based model for insured members to continue pursuing their education. </a:t>
            </a:r>
            <a:endParaRPr sz="1600"/>
          </a:p>
          <a:p>
            <a:pPr indent="0" lvl="0" marL="457200" rtl="0" algn="l">
              <a:spcBef>
                <a:spcPts val="0"/>
              </a:spcBef>
              <a:spcAft>
                <a:spcPts val="0"/>
              </a:spcAft>
              <a:buNone/>
            </a:pPr>
            <a:r>
              <a:t/>
            </a:r>
            <a:endParaRPr sz="1200">
              <a:solidFill>
                <a:srgbClr val="020202"/>
              </a:solidFill>
              <a:highlight>
                <a:srgbClr val="FFFFFF"/>
              </a:highlight>
              <a:latin typeface="Courier New"/>
              <a:ea typeface="Courier New"/>
              <a:cs typeface="Courier New"/>
              <a:sym typeface="Courier New"/>
            </a:endParaRPr>
          </a:p>
          <a:p>
            <a:pPr indent="0" lvl="0" marL="457200" rtl="0" algn="l">
              <a:lnSpc>
                <a:spcPct val="115000"/>
              </a:lnSpc>
              <a:spcBef>
                <a:spcPts val="1200"/>
              </a:spcBef>
              <a:spcAft>
                <a:spcPts val="1200"/>
              </a:spcAft>
              <a:buSzPts val="1400"/>
              <a:buNone/>
            </a:pPr>
            <a:r>
              <a:t/>
            </a:r>
            <a:endParaRPr sz="16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8"/>
          <p:cNvSpPr txBox="1"/>
          <p:nvPr>
            <p:ph type="title"/>
          </p:nvPr>
        </p:nvSpPr>
        <p:spPr>
          <a:xfrm>
            <a:off x="848200" y="575950"/>
            <a:ext cx="7873800" cy="635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Data Analysis</a:t>
            </a:r>
            <a:endParaRPr/>
          </a:p>
        </p:txBody>
      </p:sp>
      <p:sp>
        <p:nvSpPr>
          <p:cNvPr id="169" name="Google Shape;169;p28"/>
          <p:cNvSpPr txBox="1"/>
          <p:nvPr>
            <p:ph idx="2" type="body"/>
          </p:nvPr>
        </p:nvSpPr>
        <p:spPr>
          <a:xfrm>
            <a:off x="172524" y="1063925"/>
            <a:ext cx="8549400" cy="354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2"/>
              </a:buClr>
              <a:buSzPts val="1100"/>
              <a:buNone/>
            </a:pPr>
            <a:r>
              <a:rPr b="1" lang="en" sz="2100">
                <a:solidFill>
                  <a:schemeClr val="dk1"/>
                </a:solidFill>
              </a:rPr>
              <a:t>Partial Least Squares Regression - Education Level</a:t>
            </a:r>
            <a:endParaRPr b="1" sz="2100">
              <a:solidFill>
                <a:schemeClr val="dk1"/>
              </a:solidFill>
            </a:endParaRPr>
          </a:p>
          <a:p>
            <a:pPr indent="0" lvl="0" marL="457200" rtl="0" algn="l">
              <a:spcBef>
                <a:spcPts val="1200"/>
              </a:spcBef>
              <a:spcAft>
                <a:spcPts val="0"/>
              </a:spcAft>
              <a:buNone/>
            </a:pPr>
            <a:r>
              <a:t/>
            </a:r>
            <a:endParaRPr sz="1600"/>
          </a:p>
          <a:p>
            <a:pPr indent="0" lvl="0" marL="457200" rtl="0" algn="l">
              <a:spcBef>
                <a:spcPts val="0"/>
              </a:spcBef>
              <a:spcAft>
                <a:spcPts val="0"/>
              </a:spcAft>
              <a:buNone/>
            </a:pPr>
            <a:r>
              <a:t/>
            </a:r>
            <a:endParaRPr sz="1200">
              <a:solidFill>
                <a:srgbClr val="020202"/>
              </a:solidFill>
              <a:highlight>
                <a:srgbClr val="FFFFFF"/>
              </a:highlight>
              <a:latin typeface="Courier New"/>
              <a:ea typeface="Courier New"/>
              <a:cs typeface="Courier New"/>
              <a:sym typeface="Courier New"/>
            </a:endParaRPr>
          </a:p>
          <a:p>
            <a:pPr indent="0" lvl="0" marL="457200" rtl="0" algn="l">
              <a:lnSpc>
                <a:spcPct val="115000"/>
              </a:lnSpc>
              <a:spcBef>
                <a:spcPts val="1200"/>
              </a:spcBef>
              <a:spcAft>
                <a:spcPts val="1200"/>
              </a:spcAft>
              <a:buSzPts val="1400"/>
              <a:buNone/>
            </a:pPr>
            <a:r>
              <a:t/>
            </a:r>
            <a:endParaRPr sz="1600"/>
          </a:p>
        </p:txBody>
      </p:sp>
      <p:pic>
        <p:nvPicPr>
          <p:cNvPr id="170" name="Google Shape;170;p28"/>
          <p:cNvPicPr preferRelativeResize="0"/>
          <p:nvPr/>
        </p:nvPicPr>
        <p:blipFill>
          <a:blip r:embed="rId3">
            <a:alphaModFix/>
          </a:blip>
          <a:stretch>
            <a:fillRect/>
          </a:stretch>
        </p:blipFill>
        <p:spPr>
          <a:xfrm>
            <a:off x="2041450" y="1450225"/>
            <a:ext cx="4071151" cy="31251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9"/>
          <p:cNvSpPr txBox="1"/>
          <p:nvPr>
            <p:ph type="title"/>
          </p:nvPr>
        </p:nvSpPr>
        <p:spPr>
          <a:xfrm>
            <a:off x="848200" y="575950"/>
            <a:ext cx="7873800" cy="635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Data Analysis</a:t>
            </a:r>
            <a:endParaRPr/>
          </a:p>
        </p:txBody>
      </p:sp>
      <p:sp>
        <p:nvSpPr>
          <p:cNvPr id="176" name="Google Shape;176;p29"/>
          <p:cNvSpPr txBox="1"/>
          <p:nvPr>
            <p:ph idx="2" type="body"/>
          </p:nvPr>
        </p:nvSpPr>
        <p:spPr>
          <a:xfrm>
            <a:off x="172524" y="1063925"/>
            <a:ext cx="8549400" cy="354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2"/>
              </a:buClr>
              <a:buSzPts val="1100"/>
              <a:buNone/>
            </a:pPr>
            <a:r>
              <a:rPr b="1" lang="en" sz="2100">
                <a:solidFill>
                  <a:schemeClr val="dk1"/>
                </a:solidFill>
              </a:rPr>
              <a:t>Linear Regression - Age</a:t>
            </a:r>
            <a:endParaRPr b="1" sz="2100">
              <a:solidFill>
                <a:schemeClr val="dk1"/>
              </a:solidFill>
            </a:endParaRPr>
          </a:p>
          <a:p>
            <a:pPr indent="-330200" lvl="0" marL="457200" rtl="0" algn="l">
              <a:spcBef>
                <a:spcPts val="1200"/>
              </a:spcBef>
              <a:spcAft>
                <a:spcPts val="0"/>
              </a:spcAft>
              <a:buSzPts val="1600"/>
              <a:buChar char="●"/>
            </a:pPr>
            <a:r>
              <a:rPr lang="en" sz="1600"/>
              <a:t>Age turned out to be the most statistically significant indicator in our ANOVA analysis. </a:t>
            </a:r>
            <a:endParaRPr sz="1600"/>
          </a:p>
          <a:p>
            <a:pPr indent="-330200" lvl="0" marL="457200" rtl="0" algn="l">
              <a:spcBef>
                <a:spcPts val="1200"/>
              </a:spcBef>
              <a:spcAft>
                <a:spcPts val="0"/>
              </a:spcAft>
              <a:buSzPts val="1600"/>
              <a:buChar char="●"/>
            </a:pPr>
            <a:r>
              <a:rPr lang="en" sz="1600"/>
              <a:t>As such, we will use it as a direct indicator of risk and adjust premiums via surcharge for members who are advancing in age, but by how much?</a:t>
            </a:r>
            <a:endParaRPr sz="1600"/>
          </a:p>
          <a:p>
            <a:pPr indent="-330200" lvl="0" marL="457200" rtl="0" algn="l">
              <a:spcBef>
                <a:spcPts val="1200"/>
              </a:spcBef>
              <a:spcAft>
                <a:spcPts val="0"/>
              </a:spcAft>
              <a:buSzPts val="1600"/>
              <a:buChar char="●"/>
            </a:pPr>
            <a:r>
              <a:rPr lang="en" sz="1600"/>
              <a:t>Let’s examine a simple linear regression with age on the x axis and total claims payout as the y-axis. </a:t>
            </a:r>
            <a:endParaRPr sz="1600"/>
          </a:p>
          <a:p>
            <a:pPr indent="-330200" lvl="0" marL="457200" rtl="0" algn="l">
              <a:spcBef>
                <a:spcPts val="1200"/>
              </a:spcBef>
              <a:spcAft>
                <a:spcPts val="0"/>
              </a:spcAft>
              <a:buSzPts val="1600"/>
              <a:buChar char="●"/>
            </a:pPr>
            <a:r>
              <a:rPr lang="en" sz="1600"/>
              <a:t>We will approximate the slope of the regression and use it to determine percentage surcharge each year after the member reaches median age of 43 years old, compounded yearly. </a:t>
            </a:r>
            <a:endParaRPr sz="1600"/>
          </a:p>
          <a:p>
            <a:pPr indent="0" lvl="0" marL="457200" rtl="0" algn="l">
              <a:lnSpc>
                <a:spcPct val="115000"/>
              </a:lnSpc>
              <a:spcBef>
                <a:spcPts val="1200"/>
              </a:spcBef>
              <a:spcAft>
                <a:spcPts val="1200"/>
              </a:spcAft>
              <a:buSzPts val="1400"/>
              <a:buNone/>
            </a:pPr>
            <a:r>
              <a:t/>
            </a:r>
            <a:endParaRPr sz="16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0"/>
          <p:cNvSpPr txBox="1"/>
          <p:nvPr>
            <p:ph type="title"/>
          </p:nvPr>
        </p:nvSpPr>
        <p:spPr>
          <a:xfrm>
            <a:off x="848200" y="575950"/>
            <a:ext cx="7873800" cy="635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Data Analysis</a:t>
            </a:r>
            <a:endParaRPr/>
          </a:p>
        </p:txBody>
      </p:sp>
      <p:sp>
        <p:nvSpPr>
          <p:cNvPr id="182" name="Google Shape;182;p30"/>
          <p:cNvSpPr txBox="1"/>
          <p:nvPr>
            <p:ph idx="2" type="body"/>
          </p:nvPr>
        </p:nvSpPr>
        <p:spPr>
          <a:xfrm>
            <a:off x="172524" y="1063925"/>
            <a:ext cx="3275100" cy="354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2"/>
              </a:buClr>
              <a:buSzPts val="1100"/>
              <a:buNone/>
            </a:pPr>
            <a:r>
              <a:rPr b="1" lang="en" sz="2100">
                <a:solidFill>
                  <a:schemeClr val="dk1"/>
                </a:solidFill>
              </a:rPr>
              <a:t>Linear Regression - Age</a:t>
            </a:r>
            <a:endParaRPr b="1" sz="2100">
              <a:solidFill>
                <a:schemeClr val="dk1"/>
              </a:solidFill>
            </a:endParaRPr>
          </a:p>
          <a:p>
            <a:pPr indent="-330200" lvl="0" marL="457200" rtl="0" algn="l">
              <a:spcBef>
                <a:spcPts val="1200"/>
              </a:spcBef>
              <a:spcAft>
                <a:spcPts val="0"/>
              </a:spcAft>
              <a:buSzPts val="1600"/>
              <a:buChar char="●"/>
            </a:pPr>
            <a:r>
              <a:rPr lang="en" sz="1600"/>
              <a:t>As we can see we have a positive regression whose equation can be approximated as y=133x+47300</a:t>
            </a:r>
            <a:endParaRPr sz="1600"/>
          </a:p>
          <a:p>
            <a:pPr indent="-330200" lvl="0" marL="457200" rtl="0" algn="l">
              <a:spcBef>
                <a:spcPts val="0"/>
              </a:spcBef>
              <a:spcAft>
                <a:spcPts val="0"/>
              </a:spcAft>
              <a:buSzPts val="1600"/>
              <a:buChar char="●"/>
            </a:pPr>
            <a:r>
              <a:rPr lang="en" sz="1600"/>
              <a:t>As such, when a member reaches age 43 we will apply a 1.33% surcharge compounded yearly. </a:t>
            </a:r>
            <a:endParaRPr sz="1600"/>
          </a:p>
          <a:p>
            <a:pPr indent="0" lvl="0" marL="457200" rtl="0" algn="l">
              <a:lnSpc>
                <a:spcPct val="115000"/>
              </a:lnSpc>
              <a:spcBef>
                <a:spcPts val="1200"/>
              </a:spcBef>
              <a:spcAft>
                <a:spcPts val="1200"/>
              </a:spcAft>
              <a:buSzPts val="1400"/>
              <a:buNone/>
            </a:pPr>
            <a:r>
              <a:t/>
            </a:r>
            <a:endParaRPr sz="1600"/>
          </a:p>
        </p:txBody>
      </p:sp>
      <p:pic>
        <p:nvPicPr>
          <p:cNvPr id="183" name="Google Shape;183;p30"/>
          <p:cNvPicPr preferRelativeResize="0"/>
          <p:nvPr/>
        </p:nvPicPr>
        <p:blipFill>
          <a:blip r:embed="rId3">
            <a:alphaModFix/>
          </a:blip>
          <a:stretch>
            <a:fillRect/>
          </a:stretch>
        </p:blipFill>
        <p:spPr>
          <a:xfrm>
            <a:off x="3447525" y="575950"/>
            <a:ext cx="5274475" cy="391091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1"/>
          <p:cNvSpPr txBox="1"/>
          <p:nvPr>
            <p:ph type="title"/>
          </p:nvPr>
        </p:nvSpPr>
        <p:spPr>
          <a:xfrm>
            <a:off x="848200" y="575950"/>
            <a:ext cx="7873800" cy="635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Model</a:t>
            </a:r>
            <a:endParaRPr/>
          </a:p>
        </p:txBody>
      </p:sp>
      <p:sp>
        <p:nvSpPr>
          <p:cNvPr id="189" name="Google Shape;189;p31"/>
          <p:cNvSpPr txBox="1"/>
          <p:nvPr>
            <p:ph idx="2" type="body"/>
          </p:nvPr>
        </p:nvSpPr>
        <p:spPr>
          <a:xfrm>
            <a:off x="172526" y="1063925"/>
            <a:ext cx="8549400" cy="354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2"/>
              </a:buClr>
              <a:buSzPts val="1100"/>
              <a:buNone/>
            </a:pPr>
            <a:r>
              <a:rPr b="1" lang="en" sz="2100">
                <a:solidFill>
                  <a:schemeClr val="dk1"/>
                </a:solidFill>
              </a:rPr>
              <a:t>Premium Credits and Surcharges</a:t>
            </a:r>
            <a:endParaRPr b="1" sz="2100">
              <a:solidFill>
                <a:schemeClr val="dk1"/>
              </a:solidFill>
            </a:endParaRPr>
          </a:p>
          <a:p>
            <a:pPr indent="-330200" lvl="0" marL="457200" rtl="0" algn="l">
              <a:spcBef>
                <a:spcPts val="1200"/>
              </a:spcBef>
              <a:spcAft>
                <a:spcPts val="0"/>
              </a:spcAft>
              <a:buSzPts val="1600"/>
              <a:buChar char="●"/>
            </a:pPr>
            <a:r>
              <a:rPr lang="en" sz="1600"/>
              <a:t>As we have established thru data we have three statistically significant risk factors of having a high total claim payout, Sex, Education Level, and Age</a:t>
            </a:r>
            <a:endParaRPr sz="1600"/>
          </a:p>
          <a:p>
            <a:pPr indent="-330200" lvl="0" marL="457200" rtl="0" algn="l">
              <a:spcBef>
                <a:spcPts val="0"/>
              </a:spcBef>
              <a:spcAft>
                <a:spcPts val="0"/>
              </a:spcAft>
              <a:buSzPts val="1600"/>
              <a:buChar char="●"/>
            </a:pPr>
            <a:r>
              <a:rPr lang="en" sz="1600"/>
              <a:t>We will apply a stick and carrot type model rewarding continued academic progression and surcharging advancement in age. </a:t>
            </a:r>
            <a:endParaRPr sz="1600"/>
          </a:p>
          <a:p>
            <a:pPr indent="-330200" lvl="0" marL="457200" rtl="0" algn="l">
              <a:spcBef>
                <a:spcPts val="0"/>
              </a:spcBef>
              <a:spcAft>
                <a:spcPts val="0"/>
              </a:spcAft>
              <a:buSzPts val="1600"/>
              <a:buChar char="●"/>
            </a:pPr>
            <a:r>
              <a:rPr lang="en" sz="1600"/>
              <a:t>The credits should have potential to offset the surcharges, and maximum credit should be able to provide a net savings to a member with a clean claims history. </a:t>
            </a:r>
            <a:endParaRPr sz="1600"/>
          </a:p>
          <a:p>
            <a:pPr indent="-330200" lvl="0" marL="457200" rtl="0" algn="l">
              <a:spcBef>
                <a:spcPts val="0"/>
              </a:spcBef>
              <a:spcAft>
                <a:spcPts val="0"/>
              </a:spcAft>
              <a:buSzPts val="1600"/>
              <a:buChar char="●"/>
            </a:pPr>
            <a:r>
              <a:rPr lang="en" sz="1600"/>
              <a:t>High School Diploma gets no credit. College (Bachelor's Degrees) will receive a 0.75% credit, Master’s and JD will receive a 1.5% credit, MD’s and PhD’s will receive the maximum 3.0% credit. </a:t>
            </a:r>
            <a:endParaRPr sz="1600"/>
          </a:p>
          <a:p>
            <a:pPr indent="-330200" lvl="0" marL="457200" rtl="0" algn="l">
              <a:spcBef>
                <a:spcPts val="0"/>
              </a:spcBef>
              <a:spcAft>
                <a:spcPts val="0"/>
              </a:spcAft>
              <a:buSzPts val="1600"/>
              <a:buChar char="●"/>
            </a:pPr>
            <a:r>
              <a:rPr lang="en" sz="1600"/>
              <a:t>Drivers without a claim in 5 years can waive the age surcharge. Base Rates by Zip Code</a:t>
            </a:r>
            <a:endParaRPr sz="1600"/>
          </a:p>
          <a:p>
            <a:pPr indent="0" lvl="0" marL="457200" rtl="0" algn="l">
              <a:lnSpc>
                <a:spcPct val="115000"/>
              </a:lnSpc>
              <a:spcBef>
                <a:spcPts val="1200"/>
              </a:spcBef>
              <a:spcAft>
                <a:spcPts val="1200"/>
              </a:spcAft>
              <a:buSzPts val="1400"/>
              <a:buNone/>
            </a:pPr>
            <a:r>
              <a:t/>
            </a:r>
            <a:endParaRPr sz="1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4"/>
          <p:cNvSpPr txBox="1"/>
          <p:nvPr>
            <p:ph type="title"/>
          </p:nvPr>
        </p:nvSpPr>
        <p:spPr>
          <a:xfrm>
            <a:off x="265500" y="1912650"/>
            <a:ext cx="4045200" cy="1318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a:t>Overview</a:t>
            </a:r>
            <a:endParaRPr/>
          </a:p>
        </p:txBody>
      </p:sp>
      <p:sp>
        <p:nvSpPr>
          <p:cNvPr id="79" name="Google Shape;79;p14"/>
          <p:cNvSpPr txBox="1"/>
          <p:nvPr>
            <p:ph idx="2" type="body"/>
          </p:nvPr>
        </p:nvSpPr>
        <p:spPr>
          <a:xfrm>
            <a:off x="4572000" y="0"/>
            <a:ext cx="4572000" cy="22581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2"/>
              </a:buClr>
              <a:buSzPts val="1100"/>
              <a:buFont typeface="Arial"/>
              <a:buNone/>
            </a:pPr>
            <a:r>
              <a:rPr b="1" lang="en"/>
              <a:t>Auto Insurance Premium Pricing Model</a:t>
            </a:r>
            <a:endParaRPr b="1"/>
          </a:p>
          <a:p>
            <a:pPr indent="457200" lvl="0" marL="0" rtl="0" algn="l">
              <a:lnSpc>
                <a:spcPct val="115000"/>
              </a:lnSpc>
              <a:spcBef>
                <a:spcPts val="1600"/>
              </a:spcBef>
              <a:spcAft>
                <a:spcPts val="0"/>
              </a:spcAft>
              <a:buClr>
                <a:schemeClr val="dk2"/>
              </a:buClr>
              <a:buSzPts val="1100"/>
              <a:buFont typeface="Arial"/>
              <a:buNone/>
            </a:pPr>
            <a:r>
              <a:t/>
            </a:r>
            <a:endParaRPr b="1"/>
          </a:p>
          <a:p>
            <a:pPr indent="0" lvl="0" marL="0" rtl="0" algn="l">
              <a:lnSpc>
                <a:spcPct val="115000"/>
              </a:lnSpc>
              <a:spcBef>
                <a:spcPts val="1600"/>
              </a:spcBef>
              <a:spcAft>
                <a:spcPts val="0"/>
              </a:spcAft>
              <a:buClr>
                <a:schemeClr val="dk2"/>
              </a:buClr>
              <a:buSzPts val="1100"/>
              <a:buFont typeface="Arial"/>
              <a:buNone/>
            </a:pPr>
            <a:r>
              <a:rPr b="1" lang="en"/>
              <a:t> </a:t>
            </a:r>
            <a:endParaRPr b="1"/>
          </a:p>
          <a:p>
            <a:pPr indent="0" lvl="0" marL="0" rtl="0" algn="l">
              <a:lnSpc>
                <a:spcPct val="115000"/>
              </a:lnSpc>
              <a:spcBef>
                <a:spcPts val="1600"/>
              </a:spcBef>
              <a:spcAft>
                <a:spcPts val="0"/>
              </a:spcAft>
              <a:buClr>
                <a:schemeClr val="dk2"/>
              </a:buClr>
              <a:buSzPts val="1100"/>
              <a:buFont typeface="Arial"/>
              <a:buNone/>
            </a:pPr>
            <a:r>
              <a:t/>
            </a:r>
            <a:endParaRPr b="1"/>
          </a:p>
          <a:p>
            <a:pPr indent="0" lvl="0" marL="0" rtl="0" algn="l">
              <a:lnSpc>
                <a:spcPct val="115000"/>
              </a:lnSpc>
              <a:spcBef>
                <a:spcPts val="1600"/>
              </a:spcBef>
              <a:spcAft>
                <a:spcPts val="0"/>
              </a:spcAft>
              <a:buClr>
                <a:schemeClr val="dk2"/>
              </a:buClr>
              <a:buSzPts val="1100"/>
              <a:buFont typeface="Arial"/>
              <a:buNone/>
            </a:pPr>
            <a:r>
              <a:t/>
            </a:r>
            <a:endParaRPr b="1"/>
          </a:p>
          <a:p>
            <a:pPr indent="0" lvl="0" marL="0" rtl="0" algn="l">
              <a:lnSpc>
                <a:spcPct val="115000"/>
              </a:lnSpc>
              <a:spcBef>
                <a:spcPts val="1600"/>
              </a:spcBef>
              <a:spcAft>
                <a:spcPts val="0"/>
              </a:spcAft>
              <a:buClr>
                <a:schemeClr val="dk2"/>
              </a:buClr>
              <a:buSzPts val="1100"/>
              <a:buFont typeface="Arial"/>
              <a:buNone/>
            </a:pPr>
            <a:r>
              <a:t/>
            </a:r>
            <a:endParaRPr b="1"/>
          </a:p>
          <a:p>
            <a:pPr indent="0" lvl="0" marL="0" rtl="0" algn="l">
              <a:lnSpc>
                <a:spcPct val="115000"/>
              </a:lnSpc>
              <a:spcBef>
                <a:spcPts val="1600"/>
              </a:spcBef>
              <a:spcAft>
                <a:spcPts val="0"/>
              </a:spcAft>
              <a:buClr>
                <a:schemeClr val="dk2"/>
              </a:buClr>
              <a:buSzPts val="1100"/>
              <a:buFont typeface="Arial"/>
              <a:buNone/>
            </a:pPr>
            <a:r>
              <a:t/>
            </a:r>
            <a:endParaRPr b="1"/>
          </a:p>
          <a:p>
            <a:pPr indent="0" lvl="0" marL="0" rtl="0" algn="l">
              <a:lnSpc>
                <a:spcPct val="115000"/>
              </a:lnSpc>
              <a:spcBef>
                <a:spcPts val="1600"/>
              </a:spcBef>
              <a:spcAft>
                <a:spcPts val="0"/>
              </a:spcAft>
              <a:buClr>
                <a:schemeClr val="dk2"/>
              </a:buClr>
              <a:buSzPts val="1100"/>
              <a:buFont typeface="Arial"/>
              <a:buNone/>
            </a:pPr>
            <a:r>
              <a:t/>
            </a:r>
            <a:endParaRPr b="1"/>
          </a:p>
          <a:p>
            <a:pPr indent="0" lvl="0" marL="0" rtl="0" algn="l">
              <a:lnSpc>
                <a:spcPct val="115000"/>
              </a:lnSpc>
              <a:spcBef>
                <a:spcPts val="1600"/>
              </a:spcBef>
              <a:spcAft>
                <a:spcPts val="0"/>
              </a:spcAft>
              <a:buClr>
                <a:schemeClr val="dk2"/>
              </a:buClr>
              <a:buSzPts val="1100"/>
              <a:buFont typeface="Arial"/>
              <a:buNone/>
            </a:pPr>
            <a:r>
              <a:rPr b="1" lang="en"/>
              <a:t>As requested, my organization has completed our analysis of a sample of your company’s claims data for the purpose of creating a model to calculate premium accurately based on a set of defined risk factors. We are pleased to submit this analysis to you as a business intelligence solution that your underwriting department can begin testing today. </a:t>
            </a:r>
            <a:endParaRPr b="1"/>
          </a:p>
          <a:p>
            <a:pPr indent="0" lvl="0" marL="0" rtl="0" algn="l">
              <a:lnSpc>
                <a:spcPct val="115000"/>
              </a:lnSpc>
              <a:spcBef>
                <a:spcPts val="1600"/>
              </a:spcBef>
              <a:spcAft>
                <a:spcPts val="1600"/>
              </a:spcAft>
              <a:buClr>
                <a:srgbClr val="000000"/>
              </a:buClr>
              <a:buSzPts val="1100"/>
              <a:buFont typeface="Arial"/>
              <a:buNone/>
            </a:pPr>
            <a:r>
              <a:t/>
            </a:r>
            <a:endParaRPr b="1"/>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2"/>
          <p:cNvSpPr txBox="1"/>
          <p:nvPr>
            <p:ph type="title"/>
          </p:nvPr>
        </p:nvSpPr>
        <p:spPr>
          <a:xfrm>
            <a:off x="848200" y="575950"/>
            <a:ext cx="7873800" cy="635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Summary</a:t>
            </a:r>
            <a:endParaRPr/>
          </a:p>
        </p:txBody>
      </p:sp>
      <p:sp>
        <p:nvSpPr>
          <p:cNvPr id="195" name="Google Shape;195;p32"/>
          <p:cNvSpPr txBox="1"/>
          <p:nvPr>
            <p:ph idx="2" type="body"/>
          </p:nvPr>
        </p:nvSpPr>
        <p:spPr>
          <a:xfrm>
            <a:off x="172526" y="1063925"/>
            <a:ext cx="8549400" cy="354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2"/>
              </a:buClr>
              <a:buSzPts val="1100"/>
              <a:buNone/>
            </a:pPr>
            <a:r>
              <a:rPr b="1" lang="en" sz="2100">
                <a:solidFill>
                  <a:schemeClr val="dk1"/>
                </a:solidFill>
              </a:rPr>
              <a:t>Auto Insurance Premium Pricing Model</a:t>
            </a:r>
            <a:endParaRPr b="1" sz="2100">
              <a:solidFill>
                <a:schemeClr val="dk1"/>
              </a:solidFill>
            </a:endParaRPr>
          </a:p>
          <a:p>
            <a:pPr indent="-330200" lvl="0" marL="457200" rtl="0" algn="l">
              <a:spcBef>
                <a:spcPts val="1200"/>
              </a:spcBef>
              <a:spcAft>
                <a:spcPts val="0"/>
              </a:spcAft>
              <a:buSzPts val="1600"/>
              <a:buChar char="●"/>
            </a:pPr>
            <a:r>
              <a:rPr lang="en" sz="1600"/>
              <a:t>We imported our data into SAS and familiarize ourselves with our table’s content by exploring the summary statistics measures of center and spread and outliers. </a:t>
            </a:r>
            <a:endParaRPr sz="1600"/>
          </a:p>
          <a:p>
            <a:pPr indent="-330200" lvl="0" marL="457200" rtl="0" algn="l">
              <a:spcBef>
                <a:spcPts val="0"/>
              </a:spcBef>
              <a:spcAft>
                <a:spcPts val="0"/>
              </a:spcAft>
              <a:buSzPts val="1600"/>
              <a:buChar char="●"/>
            </a:pPr>
            <a:r>
              <a:rPr lang="en" sz="1600"/>
              <a:t>N-Way ANOVA eliminated 5 out of our 8 variables for not being statistically significant</a:t>
            </a:r>
            <a:endParaRPr sz="1600"/>
          </a:p>
          <a:p>
            <a:pPr indent="-330200" lvl="0" marL="457200" rtl="0" algn="l">
              <a:spcBef>
                <a:spcPts val="0"/>
              </a:spcBef>
              <a:spcAft>
                <a:spcPts val="0"/>
              </a:spcAft>
              <a:buSzPts val="1600"/>
              <a:buChar char="●"/>
            </a:pPr>
            <a:r>
              <a:rPr lang="en" sz="1600"/>
              <a:t>We were left with Age as most significant, followed by Gender, and Education Level</a:t>
            </a:r>
            <a:endParaRPr sz="1600"/>
          </a:p>
          <a:p>
            <a:pPr indent="-330200" lvl="0" marL="457200" rtl="0" algn="l">
              <a:spcBef>
                <a:spcPts val="0"/>
              </a:spcBef>
              <a:spcAft>
                <a:spcPts val="0"/>
              </a:spcAft>
              <a:buSzPts val="1600"/>
              <a:buChar char="●"/>
            </a:pPr>
            <a:r>
              <a:rPr lang="en" sz="1600"/>
              <a:t>We used simple linear regression on age to calculate a 1.33% surcharge on members over 43 years of age and have had an accident within the past 5 years</a:t>
            </a:r>
            <a:endParaRPr sz="1600"/>
          </a:p>
          <a:p>
            <a:pPr indent="-330200" lvl="0" marL="457200" rtl="0" algn="l">
              <a:spcBef>
                <a:spcPts val="0"/>
              </a:spcBef>
              <a:spcAft>
                <a:spcPts val="0"/>
              </a:spcAft>
              <a:buSzPts val="1600"/>
              <a:buChar char="●"/>
            </a:pPr>
            <a:r>
              <a:rPr lang="en" sz="1600"/>
              <a:t>We determined there to be no statistical difference between male and female drivers and will not use sex as a premium factor</a:t>
            </a:r>
            <a:endParaRPr sz="1600"/>
          </a:p>
          <a:p>
            <a:pPr indent="-330200" lvl="0" marL="457200" rtl="0" algn="l">
              <a:spcBef>
                <a:spcPts val="0"/>
              </a:spcBef>
              <a:spcAft>
                <a:spcPts val="0"/>
              </a:spcAft>
              <a:buSzPts val="1600"/>
              <a:buChar char="●"/>
            </a:pPr>
            <a:r>
              <a:rPr lang="en" sz="1600"/>
              <a:t>We will reward continued education in our model with an escalating credit scale for continued education. </a:t>
            </a:r>
            <a:endParaRPr sz="1600"/>
          </a:p>
          <a:p>
            <a:pPr indent="-330200" lvl="0" marL="457200" rtl="0" algn="l">
              <a:spcBef>
                <a:spcPts val="0"/>
              </a:spcBef>
              <a:spcAft>
                <a:spcPts val="0"/>
              </a:spcAft>
              <a:buSzPts val="1600"/>
              <a:buChar char="●"/>
            </a:pPr>
            <a:r>
              <a:rPr lang="en" sz="1600"/>
              <a:t>We hope to retain good drivers and adequately price risk of riskier drivers with this model</a:t>
            </a:r>
            <a:endParaRPr sz="16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3"/>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References</a:t>
            </a:r>
            <a:endParaRPr/>
          </a:p>
        </p:txBody>
      </p:sp>
      <p:sp>
        <p:nvSpPr>
          <p:cNvPr id="201" name="Google Shape;201;p33"/>
          <p:cNvSpPr txBox="1"/>
          <p:nvPr>
            <p:ph idx="1" type="body"/>
          </p:nvPr>
        </p:nvSpPr>
        <p:spPr>
          <a:xfrm>
            <a:off x="2400247" y="1147050"/>
            <a:ext cx="6321600" cy="3002400"/>
          </a:xfrm>
          <a:prstGeom prst="rect">
            <a:avLst/>
          </a:prstGeom>
          <a:noFill/>
          <a:ln>
            <a:noFill/>
          </a:ln>
        </p:spPr>
        <p:txBody>
          <a:bodyPr anchorCtr="0" anchor="t" bIns="91425" lIns="91425" spcFirstLastPara="1" rIns="91425" wrap="square" tIns="91425">
            <a:noAutofit/>
          </a:bodyPr>
          <a:lstStyle/>
          <a:p>
            <a:pPr indent="0" lvl="0" marL="355600" rtl="0" algn="l">
              <a:spcBef>
                <a:spcPts val="1200"/>
              </a:spcBef>
              <a:spcAft>
                <a:spcPts val="0"/>
              </a:spcAft>
              <a:buClr>
                <a:schemeClr val="dk2"/>
              </a:buClr>
              <a:buSzPts val="1100"/>
              <a:buFont typeface="Arial"/>
              <a:buNone/>
            </a:pPr>
            <a:r>
              <a:rPr b="1" lang="en" sz="1200">
                <a:solidFill>
                  <a:schemeClr val="dk1"/>
                </a:solidFill>
              </a:rPr>
              <a:t>Mazenko, E. (2020, June 01). Tableau Software 2020 Review. Retrieved November 30, 2020, from </a:t>
            </a:r>
            <a:r>
              <a:rPr b="1" lang="en" sz="1200" u="sng">
                <a:solidFill>
                  <a:schemeClr val="hlink"/>
                </a:solidFill>
                <a:hlinkClick r:id="rId3"/>
              </a:rPr>
              <a:t>https://www.betterbuys.com/bi/reviews/tableau-business-intelligence/</a:t>
            </a:r>
            <a:endParaRPr b="1" sz="1200">
              <a:solidFill>
                <a:schemeClr val="dk1"/>
              </a:solidFill>
            </a:endParaRPr>
          </a:p>
          <a:p>
            <a:pPr indent="0" lvl="0" marL="355600" rtl="0" algn="l">
              <a:lnSpc>
                <a:spcPct val="100000"/>
              </a:lnSpc>
              <a:spcBef>
                <a:spcPts val="1200"/>
              </a:spcBef>
              <a:spcAft>
                <a:spcPts val="0"/>
              </a:spcAft>
              <a:buClr>
                <a:schemeClr val="dk2"/>
              </a:buClr>
              <a:buSzPts val="1100"/>
              <a:buFont typeface="Arial"/>
              <a:buNone/>
            </a:pPr>
            <a:r>
              <a:rPr b="1" lang="en" sz="1200">
                <a:solidFill>
                  <a:schemeClr val="dk1"/>
                </a:solidFill>
              </a:rPr>
              <a:t>The University of California. (2020). HOME. Retrieved December 14, 2020, from</a:t>
            </a:r>
            <a:r>
              <a:rPr b="1" lang="en" sz="1200"/>
              <a:t> </a:t>
            </a:r>
            <a:r>
              <a:rPr b="1" lang="en" sz="1200" u="sng">
                <a:solidFill>
                  <a:schemeClr val="accent3"/>
                </a:solidFill>
                <a:hlinkClick r:id="rId4">
                  <a:extLst>
                    <a:ext uri="{A12FA001-AC4F-418D-AE19-62706E023703}">
                      <ahyp:hlinkClr val="tx"/>
                    </a:ext>
                  </a:extLst>
                </a:hlinkClick>
              </a:rPr>
              <a:t>https://stats.idre.ucla.edu/sas/output/proc-ttest/</a:t>
            </a:r>
            <a:endParaRPr b="1" sz="1200">
              <a:solidFill>
                <a:schemeClr val="accent3"/>
              </a:solidFill>
            </a:endParaRPr>
          </a:p>
          <a:p>
            <a:pPr indent="0" lvl="0" marL="355600" rtl="0" algn="l">
              <a:spcBef>
                <a:spcPts val="1200"/>
              </a:spcBef>
              <a:spcAft>
                <a:spcPts val="0"/>
              </a:spcAft>
              <a:buSzPts val="1100"/>
              <a:buNone/>
            </a:pPr>
            <a:r>
              <a:t/>
            </a:r>
            <a:endParaRPr b="1" sz="1200">
              <a:solidFill>
                <a:schemeClr val="dk1"/>
              </a:solidFill>
            </a:endParaRPr>
          </a:p>
          <a:p>
            <a:pPr indent="0" lvl="0" marL="355600" rtl="0" algn="l">
              <a:spcBef>
                <a:spcPts val="1200"/>
              </a:spcBef>
              <a:spcAft>
                <a:spcPts val="0"/>
              </a:spcAft>
              <a:buClr>
                <a:schemeClr val="dk2"/>
              </a:buClr>
              <a:buSzPts val="1100"/>
              <a:buFont typeface="Arial"/>
              <a:buNone/>
            </a:pPr>
            <a:r>
              <a:t/>
            </a:r>
            <a:endParaRPr b="1" sz="1200">
              <a:solidFill>
                <a:schemeClr val="dk1"/>
              </a:solidFill>
            </a:endParaRPr>
          </a:p>
          <a:p>
            <a:pPr indent="101600" lvl="0" marL="355600" rtl="0" algn="l">
              <a:lnSpc>
                <a:spcPct val="115000"/>
              </a:lnSpc>
              <a:spcBef>
                <a:spcPts val="1200"/>
              </a:spcBef>
              <a:spcAft>
                <a:spcPts val="0"/>
              </a:spcAft>
              <a:buSzPts val="1400"/>
              <a:buNone/>
            </a:pPr>
            <a:r>
              <a:t/>
            </a:r>
            <a:endParaRPr b="1" sz="1200">
              <a:solidFill>
                <a:schemeClr val="dk1"/>
              </a:solidFill>
            </a:endParaRPr>
          </a:p>
          <a:p>
            <a:pPr indent="101600" lvl="0" marL="355600" rtl="0" algn="l">
              <a:lnSpc>
                <a:spcPct val="115000"/>
              </a:lnSpc>
              <a:spcBef>
                <a:spcPts val="1200"/>
              </a:spcBef>
              <a:spcAft>
                <a:spcPts val="0"/>
              </a:spcAft>
              <a:buClr>
                <a:schemeClr val="dk2"/>
              </a:buClr>
              <a:buSzPts val="1100"/>
              <a:buFont typeface="Arial"/>
              <a:buNone/>
            </a:pPr>
            <a:r>
              <a:t/>
            </a:r>
            <a:endParaRPr b="1" sz="1200">
              <a:solidFill>
                <a:schemeClr val="dk1"/>
              </a:solidFill>
            </a:endParaRPr>
          </a:p>
          <a:p>
            <a:pPr indent="0" lvl="0" marL="0" rtl="0" algn="l">
              <a:lnSpc>
                <a:spcPct val="115000"/>
              </a:lnSpc>
              <a:spcBef>
                <a:spcPts val="1200"/>
              </a:spcBef>
              <a:spcAft>
                <a:spcPts val="1200"/>
              </a:spcAft>
              <a:buSzPts val="1400"/>
              <a:buNone/>
            </a:pPr>
            <a:r>
              <a:t/>
            </a:r>
            <a:endParaRPr b="1" sz="12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5"/>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Summary</a:t>
            </a:r>
            <a:endParaRPr/>
          </a:p>
        </p:txBody>
      </p:sp>
      <p:sp>
        <p:nvSpPr>
          <p:cNvPr id="85" name="Google Shape;85;p15"/>
          <p:cNvSpPr txBox="1"/>
          <p:nvPr>
            <p:ph idx="2" type="body"/>
          </p:nvPr>
        </p:nvSpPr>
        <p:spPr>
          <a:xfrm>
            <a:off x="172524" y="1063925"/>
            <a:ext cx="8549400" cy="354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2"/>
              </a:buClr>
              <a:buSzPts val="1100"/>
              <a:buNone/>
            </a:pPr>
            <a:r>
              <a:rPr b="1" lang="en" sz="2100">
                <a:solidFill>
                  <a:schemeClr val="dk1"/>
                </a:solidFill>
              </a:rPr>
              <a:t>The Dataset</a:t>
            </a:r>
            <a:endParaRPr b="1" sz="2100">
              <a:solidFill>
                <a:schemeClr val="dk1"/>
              </a:solidFill>
            </a:endParaRPr>
          </a:p>
          <a:p>
            <a:pPr indent="-330200" lvl="0" marL="457200" rtl="0" algn="l">
              <a:lnSpc>
                <a:spcPct val="115000"/>
              </a:lnSpc>
              <a:spcBef>
                <a:spcPts val="1600"/>
              </a:spcBef>
              <a:spcAft>
                <a:spcPts val="0"/>
              </a:spcAft>
              <a:buSzPts val="1600"/>
              <a:buChar char="●"/>
            </a:pPr>
            <a:r>
              <a:rPr lang="en" sz="1600"/>
              <a:t>We have randomly sampled 1000 claims from your insured member population.</a:t>
            </a:r>
            <a:endParaRPr sz="1600"/>
          </a:p>
          <a:p>
            <a:pPr indent="-330200" lvl="0" marL="457200" rtl="0" algn="l">
              <a:lnSpc>
                <a:spcPct val="115000"/>
              </a:lnSpc>
              <a:spcBef>
                <a:spcPts val="1200"/>
              </a:spcBef>
              <a:spcAft>
                <a:spcPts val="0"/>
              </a:spcAft>
              <a:buSzPts val="1600"/>
              <a:buChar char="●"/>
            </a:pPr>
            <a:r>
              <a:rPr lang="en" sz="1600"/>
              <a:t>These accidents represent the first vehicle accident an insured member has with our company.</a:t>
            </a:r>
            <a:endParaRPr sz="1600"/>
          </a:p>
          <a:p>
            <a:pPr indent="-330200" lvl="0" marL="457200" rtl="0" algn="l">
              <a:lnSpc>
                <a:spcPct val="115000"/>
              </a:lnSpc>
              <a:spcBef>
                <a:spcPts val="1200"/>
              </a:spcBef>
              <a:spcAft>
                <a:spcPts val="0"/>
              </a:spcAft>
              <a:buSzPts val="1600"/>
              <a:buChar char="●"/>
            </a:pPr>
            <a:r>
              <a:rPr lang="en" sz="1600"/>
              <a:t>Historical member data was scraped from the member’s profile.</a:t>
            </a:r>
            <a:endParaRPr sz="1600"/>
          </a:p>
          <a:p>
            <a:pPr indent="-330200" lvl="0" marL="457200" rtl="0" algn="l">
              <a:lnSpc>
                <a:spcPct val="115000"/>
              </a:lnSpc>
              <a:spcBef>
                <a:spcPts val="1200"/>
              </a:spcBef>
              <a:spcAft>
                <a:spcPts val="0"/>
              </a:spcAft>
              <a:buSzPts val="1600"/>
              <a:buChar char="●"/>
            </a:pPr>
            <a:r>
              <a:rPr lang="en" sz="1600"/>
              <a:t>Eight specific risk factors were reviewed for possible correlation with total claim payout.</a:t>
            </a:r>
            <a:endParaRPr sz="1600"/>
          </a:p>
          <a:p>
            <a:pPr indent="-330200" lvl="0" marL="457200" rtl="0" algn="l">
              <a:lnSpc>
                <a:spcPct val="115000"/>
              </a:lnSpc>
              <a:spcBef>
                <a:spcPts val="1200"/>
              </a:spcBef>
              <a:spcAft>
                <a:spcPts val="0"/>
              </a:spcAft>
              <a:buSzPts val="1600"/>
              <a:buChar char="●"/>
            </a:pPr>
            <a:r>
              <a:rPr lang="en" sz="1600"/>
              <a:t>Continuous Variables: Age,  Umbrella Limits, Months </a:t>
            </a:r>
            <a:r>
              <a:rPr lang="en" sz="1600"/>
              <a:t>Before</a:t>
            </a:r>
            <a:r>
              <a:rPr lang="en" sz="1600"/>
              <a:t> Claim</a:t>
            </a:r>
            <a:endParaRPr sz="1600"/>
          </a:p>
          <a:p>
            <a:pPr indent="-330200" lvl="0" marL="457200" rtl="0" algn="l">
              <a:lnSpc>
                <a:spcPct val="115000"/>
              </a:lnSpc>
              <a:spcBef>
                <a:spcPts val="1200"/>
              </a:spcBef>
              <a:spcAft>
                <a:spcPts val="0"/>
              </a:spcAft>
              <a:buSzPts val="1600"/>
              <a:buChar char="●"/>
            </a:pPr>
            <a:r>
              <a:rPr lang="en" sz="1600"/>
              <a:t>Categorical Variables: Sex, Education Level, Relationship Status, Make, Policy Base State</a:t>
            </a:r>
            <a:endParaRPr sz="1600"/>
          </a:p>
          <a:p>
            <a:pPr indent="0" lvl="0" marL="457200" rtl="0" algn="l">
              <a:lnSpc>
                <a:spcPct val="115000"/>
              </a:lnSpc>
              <a:spcBef>
                <a:spcPts val="1200"/>
              </a:spcBef>
              <a:spcAft>
                <a:spcPts val="1200"/>
              </a:spcAft>
              <a:buSzPts val="1400"/>
              <a:buNone/>
            </a:pPr>
            <a:r>
              <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6"/>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System, Visualization, and Interface Requirements</a:t>
            </a:r>
            <a:endParaRPr/>
          </a:p>
        </p:txBody>
      </p:sp>
      <p:sp>
        <p:nvSpPr>
          <p:cNvPr id="91" name="Google Shape;91;p16"/>
          <p:cNvSpPr txBox="1"/>
          <p:nvPr>
            <p:ph idx="2" type="body"/>
          </p:nvPr>
        </p:nvSpPr>
        <p:spPr>
          <a:xfrm>
            <a:off x="297300" y="1560425"/>
            <a:ext cx="8549400" cy="2928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2"/>
              </a:buClr>
              <a:buSzPts val="1100"/>
              <a:buNone/>
            </a:pPr>
            <a:r>
              <a:rPr b="1" lang="en" sz="2100">
                <a:solidFill>
                  <a:schemeClr val="dk1"/>
                </a:solidFill>
              </a:rPr>
              <a:t>System, Visualization, and Interface Requirements</a:t>
            </a:r>
            <a:endParaRPr b="1" sz="2100">
              <a:solidFill>
                <a:schemeClr val="dk1"/>
              </a:solidFill>
            </a:endParaRPr>
          </a:p>
          <a:p>
            <a:pPr indent="-330200" lvl="0" marL="457200" rtl="0" algn="l">
              <a:lnSpc>
                <a:spcPct val="115000"/>
              </a:lnSpc>
              <a:spcBef>
                <a:spcPts val="1600"/>
              </a:spcBef>
              <a:spcAft>
                <a:spcPts val="0"/>
              </a:spcAft>
              <a:buSzPts val="1600"/>
              <a:buChar char="●"/>
            </a:pPr>
            <a:r>
              <a:rPr lang="en" sz="1600"/>
              <a:t>It should be noted that SAS  has system requirements for testing, and different requirements for production. </a:t>
            </a:r>
            <a:endParaRPr sz="1600"/>
          </a:p>
          <a:p>
            <a:pPr indent="-330200" lvl="0" marL="457200" rtl="0" algn="l">
              <a:lnSpc>
                <a:spcPct val="115000"/>
              </a:lnSpc>
              <a:spcBef>
                <a:spcPts val="1200"/>
              </a:spcBef>
              <a:spcAft>
                <a:spcPts val="0"/>
              </a:spcAft>
              <a:buSzPts val="1600"/>
              <a:buChar char="●"/>
            </a:pPr>
            <a:r>
              <a:rPr lang="en" sz="1600"/>
              <a:t>As we are operating in a test  environment, our system requirements are a 4x core x64 CPU. 16 GB of RAM  and virtualization software such as Virtualbox or VMware, which our equipment  </a:t>
            </a:r>
            <a:r>
              <a:rPr lang="en" sz="1600"/>
              <a:t>seems to</a:t>
            </a:r>
            <a:r>
              <a:rPr lang="en" sz="1600"/>
              <a:t> be sufficient for our purposes today</a:t>
            </a:r>
            <a:endParaRPr sz="1600"/>
          </a:p>
          <a:p>
            <a:pPr indent="-330200" lvl="0" marL="457200" rtl="0" algn="l">
              <a:lnSpc>
                <a:spcPct val="115000"/>
              </a:lnSpc>
              <a:spcBef>
                <a:spcPts val="1200"/>
              </a:spcBef>
              <a:spcAft>
                <a:spcPts val="0"/>
              </a:spcAft>
              <a:buSzPts val="1600"/>
              <a:buChar char="●"/>
            </a:pPr>
            <a:r>
              <a:rPr lang="en" sz="1600"/>
              <a:t>While running the largest analysis (Multivariate Anova) We put our equipment to the test. Having 16x cores </a:t>
            </a:r>
            <a:r>
              <a:rPr lang="en" sz="1600"/>
              <a:t>definitely</a:t>
            </a:r>
            <a:r>
              <a:rPr lang="en" sz="1600"/>
              <a:t> helps as we noticed 20 minutes of human time translates to </a:t>
            </a:r>
            <a:r>
              <a:rPr lang="en" sz="1600"/>
              <a:t>approx</a:t>
            </a:r>
            <a:r>
              <a:rPr lang="en" sz="1600"/>
              <a:t> 5.5 h of CPU time. </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7"/>
          <p:cNvSpPr txBox="1"/>
          <p:nvPr>
            <p:ph type="title"/>
          </p:nvPr>
        </p:nvSpPr>
        <p:spPr>
          <a:xfrm>
            <a:off x="848200" y="575950"/>
            <a:ext cx="7873800" cy="635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Data Overview</a:t>
            </a:r>
            <a:endParaRPr/>
          </a:p>
        </p:txBody>
      </p:sp>
      <p:sp>
        <p:nvSpPr>
          <p:cNvPr id="97" name="Google Shape;97;p17"/>
          <p:cNvSpPr txBox="1"/>
          <p:nvPr>
            <p:ph idx="2" type="body"/>
          </p:nvPr>
        </p:nvSpPr>
        <p:spPr>
          <a:xfrm>
            <a:off x="172525" y="1063925"/>
            <a:ext cx="8838900" cy="354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2"/>
              </a:buClr>
              <a:buSzPts val="1100"/>
              <a:buNone/>
            </a:pPr>
            <a:r>
              <a:rPr b="1" lang="en" sz="2100">
                <a:solidFill>
                  <a:schemeClr val="dk1"/>
                </a:solidFill>
              </a:rPr>
              <a:t>Import</a:t>
            </a:r>
            <a:endParaRPr b="1" sz="2100">
              <a:solidFill>
                <a:schemeClr val="dk1"/>
              </a:solidFill>
            </a:endParaRPr>
          </a:p>
          <a:p>
            <a:pPr indent="-330200" lvl="0" marL="457200" rtl="0" algn="l">
              <a:lnSpc>
                <a:spcPct val="115000"/>
              </a:lnSpc>
              <a:spcBef>
                <a:spcPts val="1600"/>
              </a:spcBef>
              <a:spcAft>
                <a:spcPts val="0"/>
              </a:spcAft>
              <a:buSzPts val="1600"/>
              <a:buChar char="●"/>
            </a:pPr>
            <a:r>
              <a:rPr lang="en" sz="1600"/>
              <a:t>To get started, we will be using the CSV data file with 1000 claims sampled from our insured member’s population</a:t>
            </a:r>
            <a:endParaRPr sz="1600"/>
          </a:p>
          <a:p>
            <a:pPr indent="-330200" lvl="0" marL="457200" rtl="0" algn="l">
              <a:lnSpc>
                <a:spcPct val="115000"/>
              </a:lnSpc>
              <a:spcBef>
                <a:spcPts val="1200"/>
              </a:spcBef>
              <a:spcAft>
                <a:spcPts val="0"/>
              </a:spcAft>
              <a:buSzPts val="1600"/>
              <a:buChar char="●"/>
            </a:pPr>
            <a:r>
              <a:rPr lang="en" sz="1600" u="sng">
                <a:solidFill>
                  <a:schemeClr val="hlink"/>
                </a:solidFill>
                <a:hlinkClick r:id="rId3"/>
              </a:rPr>
              <a:t>GitHub - Claims Database CSV</a:t>
            </a:r>
            <a:endParaRPr sz="1600"/>
          </a:p>
          <a:p>
            <a:pPr indent="-330200" lvl="0" marL="457200" rtl="0" algn="l">
              <a:spcBef>
                <a:spcPts val="1200"/>
              </a:spcBef>
              <a:spcAft>
                <a:spcPts val="0"/>
              </a:spcAft>
              <a:buSzPts val="1600"/>
              <a:buChar char="●"/>
            </a:pPr>
            <a:r>
              <a:rPr lang="en" sz="1600"/>
              <a:t>Save the CSV file to a folder which is viewable by your virtual machine (file transfer). </a:t>
            </a:r>
            <a:endParaRPr sz="1600"/>
          </a:p>
          <a:p>
            <a:pPr indent="-330200" lvl="0" marL="457200" rtl="0" algn="l">
              <a:lnSpc>
                <a:spcPct val="115000"/>
              </a:lnSpc>
              <a:spcBef>
                <a:spcPts val="1200"/>
              </a:spcBef>
              <a:spcAft>
                <a:spcPts val="0"/>
              </a:spcAft>
              <a:buSzPts val="1600"/>
              <a:buChar char="●"/>
            </a:pPr>
            <a:r>
              <a:rPr lang="en" sz="1600"/>
              <a:t>Once saved, open the file in a spreadsheet viewer to be sure you have properly formatted tables with no headers or footers which may corrupt the data. The file on GitHub should be in proper format already but it never hurts to double check before importing into SAS</a:t>
            </a:r>
            <a:endParaRPr sz="1600"/>
          </a:p>
          <a:p>
            <a:pPr indent="0" lvl="0" marL="457200" rtl="0" algn="l">
              <a:lnSpc>
                <a:spcPct val="115000"/>
              </a:lnSpc>
              <a:spcBef>
                <a:spcPts val="1200"/>
              </a:spcBef>
              <a:spcAft>
                <a:spcPts val="1200"/>
              </a:spcAft>
              <a:buSzPts val="1400"/>
              <a:buNone/>
            </a:pPr>
            <a:r>
              <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8"/>
          <p:cNvSpPr txBox="1"/>
          <p:nvPr>
            <p:ph type="title"/>
          </p:nvPr>
        </p:nvSpPr>
        <p:spPr>
          <a:xfrm>
            <a:off x="848200" y="575950"/>
            <a:ext cx="7873800" cy="635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Data Overview</a:t>
            </a:r>
            <a:endParaRPr/>
          </a:p>
        </p:txBody>
      </p:sp>
      <p:sp>
        <p:nvSpPr>
          <p:cNvPr id="103" name="Google Shape;103;p18"/>
          <p:cNvSpPr txBox="1"/>
          <p:nvPr>
            <p:ph idx="2" type="body"/>
          </p:nvPr>
        </p:nvSpPr>
        <p:spPr>
          <a:xfrm>
            <a:off x="172525" y="1063925"/>
            <a:ext cx="8838900" cy="354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2"/>
              </a:buClr>
              <a:buSzPts val="1100"/>
              <a:buNone/>
            </a:pPr>
            <a:r>
              <a:rPr b="1" lang="en" sz="2100">
                <a:solidFill>
                  <a:schemeClr val="dk1"/>
                </a:solidFill>
              </a:rPr>
              <a:t>Import</a:t>
            </a:r>
            <a:endParaRPr b="1" sz="2100">
              <a:solidFill>
                <a:schemeClr val="dk1"/>
              </a:solidFill>
            </a:endParaRPr>
          </a:p>
          <a:p>
            <a:pPr indent="-330200" lvl="0" marL="457200" rtl="0" algn="l">
              <a:lnSpc>
                <a:spcPct val="115000"/>
              </a:lnSpc>
              <a:spcBef>
                <a:spcPts val="1200"/>
              </a:spcBef>
              <a:spcAft>
                <a:spcPts val="0"/>
              </a:spcAft>
              <a:buSzPts val="1600"/>
              <a:buChar char="●"/>
            </a:pPr>
            <a:r>
              <a:rPr lang="en" sz="1600"/>
              <a:t>Now that our CSV file is in the correct format we are ready to move the data to SAS/SUE</a:t>
            </a:r>
            <a:endParaRPr sz="1600"/>
          </a:p>
          <a:p>
            <a:pPr indent="-330200" lvl="0" marL="457200" rtl="0" algn="l">
              <a:lnSpc>
                <a:spcPct val="115000"/>
              </a:lnSpc>
              <a:spcBef>
                <a:spcPts val="1200"/>
              </a:spcBef>
              <a:spcAft>
                <a:spcPts val="0"/>
              </a:spcAft>
              <a:buSzPts val="1600"/>
              <a:buChar char="●"/>
            </a:pPr>
            <a:r>
              <a:rPr lang="en" sz="1600"/>
              <a:t>We will stick to default filenames, i.e we will be naming the file IMPORT in the WORK directory</a:t>
            </a:r>
            <a:endParaRPr sz="1600"/>
          </a:p>
          <a:p>
            <a:pPr indent="-260350" lvl="0" marL="457200" rtl="0" algn="l">
              <a:spcBef>
                <a:spcPts val="0"/>
              </a:spcBef>
              <a:spcAft>
                <a:spcPts val="0"/>
              </a:spcAft>
              <a:buSzPts val="500"/>
              <a:buChar char="●"/>
            </a:pPr>
            <a:r>
              <a:rPr lang="en" sz="1200">
                <a:solidFill>
                  <a:srgbClr val="020202"/>
                </a:solidFill>
                <a:highlight>
                  <a:srgbClr val="FFFFFF"/>
                </a:highlight>
                <a:latin typeface="Courier New"/>
                <a:ea typeface="Courier New"/>
                <a:cs typeface="Courier New"/>
                <a:sym typeface="Courier New"/>
              </a:rPr>
              <a:t>PROC IMPORT DATAFILE=REFFILE</a:t>
            </a:r>
            <a:endParaRPr sz="1200">
              <a:solidFill>
                <a:srgbClr val="020202"/>
              </a:solidFill>
              <a:highlight>
                <a:srgbClr val="FFFFFF"/>
              </a:highlight>
              <a:latin typeface="Courier New"/>
              <a:ea typeface="Courier New"/>
              <a:cs typeface="Courier New"/>
              <a:sym typeface="Courier New"/>
            </a:endParaRPr>
          </a:p>
          <a:p>
            <a:pPr indent="-260350" lvl="0" marL="457200" rtl="0" algn="l">
              <a:spcBef>
                <a:spcPts val="0"/>
              </a:spcBef>
              <a:spcAft>
                <a:spcPts val="0"/>
              </a:spcAft>
              <a:buSzPts val="500"/>
              <a:buChar char="●"/>
            </a:pPr>
            <a:r>
              <a:rPr lang="en" sz="1200">
                <a:solidFill>
                  <a:srgbClr val="020202"/>
                </a:solidFill>
                <a:highlight>
                  <a:srgbClr val="FFFFFF"/>
                </a:highlight>
                <a:latin typeface="Courier New"/>
                <a:ea typeface="Courier New"/>
                <a:cs typeface="Courier New"/>
                <a:sym typeface="Courier New"/>
              </a:rPr>
              <a:t>	DBMS=CSV</a:t>
            </a:r>
            <a:endParaRPr sz="1200">
              <a:solidFill>
                <a:srgbClr val="020202"/>
              </a:solidFill>
              <a:highlight>
                <a:srgbClr val="FFFFFF"/>
              </a:highlight>
              <a:latin typeface="Courier New"/>
              <a:ea typeface="Courier New"/>
              <a:cs typeface="Courier New"/>
              <a:sym typeface="Courier New"/>
            </a:endParaRPr>
          </a:p>
          <a:p>
            <a:pPr indent="-260350" lvl="0" marL="457200" rtl="0" algn="l">
              <a:spcBef>
                <a:spcPts val="0"/>
              </a:spcBef>
              <a:spcAft>
                <a:spcPts val="0"/>
              </a:spcAft>
              <a:buSzPts val="500"/>
              <a:buChar char="●"/>
            </a:pPr>
            <a:r>
              <a:rPr lang="en" sz="1200">
                <a:solidFill>
                  <a:srgbClr val="020202"/>
                </a:solidFill>
                <a:highlight>
                  <a:srgbClr val="FFFFFF"/>
                </a:highlight>
                <a:latin typeface="Courier New"/>
                <a:ea typeface="Courier New"/>
                <a:cs typeface="Courier New"/>
                <a:sym typeface="Courier New"/>
              </a:rPr>
              <a:t>	OUT=WORK.IMPORT1;</a:t>
            </a:r>
            <a:endParaRPr sz="1200">
              <a:solidFill>
                <a:srgbClr val="020202"/>
              </a:solidFill>
              <a:highlight>
                <a:srgbClr val="FFFFFF"/>
              </a:highlight>
              <a:latin typeface="Courier New"/>
              <a:ea typeface="Courier New"/>
              <a:cs typeface="Courier New"/>
              <a:sym typeface="Courier New"/>
            </a:endParaRPr>
          </a:p>
          <a:p>
            <a:pPr indent="-260350" lvl="0" marL="457200" rtl="0" algn="l">
              <a:spcBef>
                <a:spcPts val="0"/>
              </a:spcBef>
              <a:spcAft>
                <a:spcPts val="0"/>
              </a:spcAft>
              <a:buSzPts val="500"/>
              <a:buChar char="●"/>
            </a:pPr>
            <a:r>
              <a:rPr lang="en" sz="1200">
                <a:solidFill>
                  <a:srgbClr val="020202"/>
                </a:solidFill>
                <a:highlight>
                  <a:srgbClr val="FFFFFF"/>
                </a:highlight>
                <a:latin typeface="Courier New"/>
                <a:ea typeface="Courier New"/>
                <a:cs typeface="Courier New"/>
                <a:sym typeface="Courier New"/>
              </a:rPr>
              <a:t>	GETNAMES=YES;</a:t>
            </a:r>
            <a:endParaRPr sz="1200">
              <a:solidFill>
                <a:srgbClr val="020202"/>
              </a:solidFill>
              <a:highlight>
                <a:srgbClr val="FFFFFF"/>
              </a:highlight>
              <a:latin typeface="Courier New"/>
              <a:ea typeface="Courier New"/>
              <a:cs typeface="Courier New"/>
              <a:sym typeface="Courier New"/>
            </a:endParaRPr>
          </a:p>
          <a:p>
            <a:pPr indent="-260350" lvl="0" marL="457200" rtl="0" algn="l">
              <a:spcBef>
                <a:spcPts val="0"/>
              </a:spcBef>
              <a:spcAft>
                <a:spcPts val="0"/>
              </a:spcAft>
              <a:buSzPts val="500"/>
              <a:buChar char="●"/>
            </a:pPr>
            <a:r>
              <a:rPr lang="en" sz="1200">
                <a:solidFill>
                  <a:srgbClr val="020202"/>
                </a:solidFill>
                <a:highlight>
                  <a:srgbClr val="FFFFFF"/>
                </a:highlight>
                <a:latin typeface="Courier New"/>
                <a:ea typeface="Courier New"/>
                <a:cs typeface="Courier New"/>
                <a:sym typeface="Courier New"/>
              </a:rPr>
              <a:t>RUN;</a:t>
            </a:r>
            <a:endParaRPr sz="1200">
              <a:solidFill>
                <a:srgbClr val="020202"/>
              </a:solidFill>
              <a:highlight>
                <a:srgbClr val="FFFFFF"/>
              </a:highlight>
              <a:latin typeface="Courier New"/>
              <a:ea typeface="Courier New"/>
              <a:cs typeface="Courier New"/>
              <a:sym typeface="Courier New"/>
            </a:endParaRPr>
          </a:p>
          <a:p>
            <a:pPr indent="-260350" lvl="0" marL="457200" rtl="0" algn="l">
              <a:spcBef>
                <a:spcPts val="0"/>
              </a:spcBef>
              <a:spcAft>
                <a:spcPts val="0"/>
              </a:spcAft>
              <a:buSzPts val="500"/>
              <a:buChar char="●"/>
            </a:pPr>
            <a:r>
              <a:rPr lang="en" sz="1200">
                <a:solidFill>
                  <a:srgbClr val="020202"/>
                </a:solidFill>
                <a:highlight>
                  <a:srgbClr val="FFFFFF"/>
                </a:highlight>
                <a:latin typeface="Courier New"/>
                <a:ea typeface="Courier New"/>
                <a:cs typeface="Courier New"/>
                <a:sym typeface="Courier New"/>
              </a:rPr>
              <a:t>PROC CONTENTS DATA=WORK.IMPORT1; RUN;</a:t>
            </a:r>
            <a:endParaRPr sz="1200">
              <a:solidFill>
                <a:srgbClr val="020202"/>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600"/>
          </a:p>
        </p:txBody>
      </p:sp>
      <p:pic>
        <p:nvPicPr>
          <p:cNvPr id="104" name="Google Shape;104;p18"/>
          <p:cNvPicPr preferRelativeResize="0"/>
          <p:nvPr/>
        </p:nvPicPr>
        <p:blipFill>
          <a:blip r:embed="rId3">
            <a:alphaModFix/>
          </a:blip>
          <a:stretch>
            <a:fillRect/>
          </a:stretch>
        </p:blipFill>
        <p:spPr>
          <a:xfrm>
            <a:off x="5378722" y="2408950"/>
            <a:ext cx="2583450" cy="23111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9"/>
          <p:cNvSpPr txBox="1"/>
          <p:nvPr>
            <p:ph type="title"/>
          </p:nvPr>
        </p:nvSpPr>
        <p:spPr>
          <a:xfrm>
            <a:off x="848200" y="575950"/>
            <a:ext cx="7873800" cy="635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Data Overview</a:t>
            </a:r>
            <a:endParaRPr/>
          </a:p>
        </p:txBody>
      </p:sp>
      <p:sp>
        <p:nvSpPr>
          <p:cNvPr id="110" name="Google Shape;110;p19"/>
          <p:cNvSpPr txBox="1"/>
          <p:nvPr>
            <p:ph idx="2" type="body"/>
          </p:nvPr>
        </p:nvSpPr>
        <p:spPr>
          <a:xfrm>
            <a:off x="172525" y="1063925"/>
            <a:ext cx="8838900" cy="354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2"/>
              </a:buClr>
              <a:buSzPts val="1100"/>
              <a:buNone/>
            </a:pPr>
            <a:r>
              <a:rPr b="1" lang="en" sz="2100">
                <a:solidFill>
                  <a:schemeClr val="dk1"/>
                </a:solidFill>
              </a:rPr>
              <a:t>Success!</a:t>
            </a:r>
            <a:endParaRPr b="1" sz="2100">
              <a:solidFill>
                <a:schemeClr val="dk1"/>
              </a:solidFill>
            </a:endParaRPr>
          </a:p>
          <a:p>
            <a:pPr indent="0" lvl="0" marL="0" rtl="0" algn="l">
              <a:lnSpc>
                <a:spcPct val="115000"/>
              </a:lnSpc>
              <a:spcBef>
                <a:spcPts val="0"/>
              </a:spcBef>
              <a:spcAft>
                <a:spcPts val="0"/>
              </a:spcAft>
              <a:buClr>
                <a:schemeClr val="dk2"/>
              </a:buClr>
              <a:buSzPts val="1100"/>
              <a:buNone/>
            </a:pPr>
            <a:r>
              <a:t/>
            </a:r>
            <a:endParaRPr b="1" sz="2100">
              <a:solidFill>
                <a:schemeClr val="dk1"/>
              </a:solidFill>
            </a:endParaRPr>
          </a:p>
          <a:p>
            <a:pPr indent="0" lvl="0" marL="0" rtl="0" algn="l">
              <a:spcBef>
                <a:spcPts val="0"/>
              </a:spcBef>
              <a:spcAft>
                <a:spcPts val="0"/>
              </a:spcAft>
              <a:buNone/>
            </a:pPr>
            <a:r>
              <a:t/>
            </a:r>
            <a:endParaRPr sz="1600"/>
          </a:p>
        </p:txBody>
      </p:sp>
      <p:pic>
        <p:nvPicPr>
          <p:cNvPr id="111" name="Google Shape;111;p19"/>
          <p:cNvPicPr preferRelativeResize="0"/>
          <p:nvPr/>
        </p:nvPicPr>
        <p:blipFill>
          <a:blip r:embed="rId3">
            <a:alphaModFix/>
          </a:blip>
          <a:stretch>
            <a:fillRect/>
          </a:stretch>
        </p:blipFill>
        <p:spPr>
          <a:xfrm>
            <a:off x="172525" y="1467450"/>
            <a:ext cx="8971475" cy="289585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0"/>
          <p:cNvSpPr txBox="1"/>
          <p:nvPr>
            <p:ph type="title"/>
          </p:nvPr>
        </p:nvSpPr>
        <p:spPr>
          <a:xfrm>
            <a:off x="848200" y="575950"/>
            <a:ext cx="7873800" cy="635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Data Overview</a:t>
            </a:r>
            <a:endParaRPr/>
          </a:p>
        </p:txBody>
      </p:sp>
      <p:sp>
        <p:nvSpPr>
          <p:cNvPr id="117" name="Google Shape;117;p20"/>
          <p:cNvSpPr txBox="1"/>
          <p:nvPr>
            <p:ph idx="2" type="body"/>
          </p:nvPr>
        </p:nvSpPr>
        <p:spPr>
          <a:xfrm>
            <a:off x="172524" y="1063925"/>
            <a:ext cx="8549400" cy="354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2"/>
              </a:buClr>
              <a:buSzPts val="1100"/>
              <a:buNone/>
            </a:pPr>
            <a:r>
              <a:rPr b="1" lang="en" sz="2100">
                <a:solidFill>
                  <a:schemeClr val="dk1"/>
                </a:solidFill>
              </a:rPr>
              <a:t>Table Familiarization</a:t>
            </a:r>
            <a:endParaRPr b="1" sz="2100">
              <a:solidFill>
                <a:schemeClr val="dk1"/>
              </a:solidFill>
            </a:endParaRPr>
          </a:p>
          <a:p>
            <a:pPr indent="-330200" lvl="0" marL="457200" rtl="0" algn="l">
              <a:lnSpc>
                <a:spcPct val="115000"/>
              </a:lnSpc>
              <a:spcBef>
                <a:spcPts val="1200"/>
              </a:spcBef>
              <a:spcAft>
                <a:spcPts val="0"/>
              </a:spcAft>
              <a:buSzPts val="1600"/>
              <a:buChar char="●"/>
            </a:pPr>
            <a:r>
              <a:rPr lang="en" sz="1600"/>
              <a:t>To get started we will use a summary statistics procedure on the table with total claim amount as the analysis variables and the eight risk factors as classification variables</a:t>
            </a:r>
            <a:endParaRPr sz="1600"/>
          </a:p>
          <a:p>
            <a:pPr indent="-330200" lvl="0" marL="457200" rtl="0" algn="l">
              <a:lnSpc>
                <a:spcPct val="115000"/>
              </a:lnSpc>
              <a:spcBef>
                <a:spcPts val="1200"/>
              </a:spcBef>
              <a:spcAft>
                <a:spcPts val="0"/>
              </a:spcAft>
              <a:buSzPts val="1600"/>
              <a:buChar char="●"/>
            </a:pPr>
            <a:r>
              <a:rPr lang="en" sz="1600"/>
              <a:t> This produces a 350 page </a:t>
            </a:r>
            <a:r>
              <a:rPr lang="en" sz="1600" u="sng">
                <a:solidFill>
                  <a:schemeClr val="hlink"/>
                </a:solidFill>
                <a:hlinkClick r:id="rId3"/>
              </a:rPr>
              <a:t>Summary Statistics Full Output</a:t>
            </a:r>
            <a:r>
              <a:rPr lang="en" sz="1600"/>
              <a:t> in which every classification variable has measures of center and spread as they apply to the analysis variable, total claim payout.</a:t>
            </a:r>
            <a:endParaRPr sz="1600"/>
          </a:p>
          <a:p>
            <a:pPr indent="-330200" lvl="0" marL="457200" rtl="0" algn="l">
              <a:lnSpc>
                <a:spcPct val="115000"/>
              </a:lnSpc>
              <a:spcBef>
                <a:spcPts val="1200"/>
              </a:spcBef>
              <a:spcAft>
                <a:spcPts val="0"/>
              </a:spcAft>
              <a:buSzPts val="1600"/>
              <a:buChar char="●"/>
            </a:pPr>
            <a:r>
              <a:rPr lang="en" sz="1600"/>
              <a:t>Reviewing this document, we were able to get a good feel over what our table is made out of and what types of strategies may be useful in approaching this BI solution</a:t>
            </a:r>
            <a:endParaRPr sz="1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1"/>
          <p:cNvSpPr txBox="1"/>
          <p:nvPr>
            <p:ph type="title"/>
          </p:nvPr>
        </p:nvSpPr>
        <p:spPr>
          <a:xfrm>
            <a:off x="848200" y="575950"/>
            <a:ext cx="7873800" cy="635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Data Analysis</a:t>
            </a:r>
            <a:endParaRPr/>
          </a:p>
        </p:txBody>
      </p:sp>
      <p:sp>
        <p:nvSpPr>
          <p:cNvPr id="123" name="Google Shape;123;p21"/>
          <p:cNvSpPr txBox="1"/>
          <p:nvPr>
            <p:ph idx="2" type="body"/>
          </p:nvPr>
        </p:nvSpPr>
        <p:spPr>
          <a:xfrm>
            <a:off x="172524" y="1063925"/>
            <a:ext cx="8549400" cy="354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2"/>
              </a:buClr>
              <a:buSzPts val="1100"/>
              <a:buNone/>
            </a:pPr>
            <a:r>
              <a:rPr b="1" lang="en" sz="2100">
                <a:solidFill>
                  <a:schemeClr val="dk1"/>
                </a:solidFill>
              </a:rPr>
              <a:t>Multivariate N-Way ANOVA</a:t>
            </a:r>
            <a:endParaRPr b="1" sz="2100">
              <a:solidFill>
                <a:schemeClr val="dk1"/>
              </a:solidFill>
            </a:endParaRPr>
          </a:p>
          <a:p>
            <a:pPr indent="-330200" lvl="0" marL="457200" rtl="0" algn="l">
              <a:lnSpc>
                <a:spcPct val="115000"/>
              </a:lnSpc>
              <a:spcBef>
                <a:spcPts val="1200"/>
              </a:spcBef>
              <a:spcAft>
                <a:spcPts val="0"/>
              </a:spcAft>
              <a:buSzPts val="1600"/>
              <a:buChar char="●"/>
            </a:pPr>
            <a:r>
              <a:rPr lang="en" sz="1600"/>
              <a:t>Before we can start thinking about making a model used in production we need to determine whether our sample is robust enough to be statistically significant. Our stated Null Hypothesis is that there is no correlation between a risk factor and the claim’s total payout </a:t>
            </a:r>
            <a:endParaRPr sz="1600"/>
          </a:p>
          <a:p>
            <a:pPr indent="-330200" lvl="0" marL="457200" rtl="0" algn="l">
              <a:lnSpc>
                <a:spcPct val="115000"/>
              </a:lnSpc>
              <a:spcBef>
                <a:spcPts val="1200"/>
              </a:spcBef>
              <a:spcAft>
                <a:spcPts val="0"/>
              </a:spcAft>
              <a:buSzPts val="1600"/>
              <a:buChar char="●"/>
            </a:pPr>
            <a:r>
              <a:rPr lang="en" sz="1600"/>
              <a:t>What this means is that assuming our null hypothesis is false, we need to have less than a 5 percent chance of encountering data as or more extreme in the actual population as the data we have randomly selected for our survey. To do this we will use a multifactor analysis of variance, or ANOVA for short. </a:t>
            </a:r>
            <a:endParaRPr sz="1600"/>
          </a:p>
          <a:p>
            <a:pPr indent="0" lvl="0" marL="457200" rtl="0" algn="l">
              <a:lnSpc>
                <a:spcPct val="115000"/>
              </a:lnSpc>
              <a:spcBef>
                <a:spcPts val="1200"/>
              </a:spcBef>
              <a:spcAft>
                <a:spcPts val="1200"/>
              </a:spcAft>
              <a:buSzPts val="1400"/>
              <a:buNone/>
            </a:pPr>
            <a:r>
              <a:t/>
            </a:r>
            <a:endParaRPr sz="1600"/>
          </a:p>
        </p:txBody>
      </p:sp>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