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9fe82dfb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9fe82dfb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9fe82dfb1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9fe82dfb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9fe82dfb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9fe82dfb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9fe82dfb1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9fe82dfb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9fe82dfb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9fe82dfb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3c0c32313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3c0c323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red.stlouisfed.org/graph/?g=tyLG" TargetMode="External"/><Relationship Id="rId4" Type="http://schemas.openxmlformats.org/officeDocument/2006/relationships/hyperlink" Target="https://documentation.sas.com/?docsetId=etlug" TargetMode="External"/><Relationship Id="rId5" Type="http://schemas.openxmlformats.org/officeDocument/2006/relationships/hyperlink" Target="https://documentation.sas.com/?docsetId=grstatgrap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UNITED STATES CHANGE IN GDP BY YEAR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Wensink • 9/20/20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572000" y="724200"/>
            <a:ext cx="4572000" cy="41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United States Change in GDP by Year</a:t>
            </a:r>
            <a:endParaRPr b="1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The Federal Reserve Bank of St. Louis (2020) publishes information about the United State’s percentage change in Gross Domestic Product (GDP) monthly on its public website. We will examine the </a:t>
            </a:r>
            <a:r>
              <a:rPr b="1" lang="en"/>
              <a:t>hypothesis</a:t>
            </a:r>
            <a:r>
              <a:rPr b="1" lang="en"/>
              <a:t> that ‘American GDP is </a:t>
            </a:r>
            <a:r>
              <a:rPr b="1" lang="en"/>
              <a:t>experiencing</a:t>
            </a:r>
            <a:r>
              <a:rPr b="1" lang="en"/>
              <a:t> a an abnormal change’, by attempting to refute the null hypothesis ‘American GDP is not undergoing abnormal change.’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STATISTICS</a:t>
            </a:r>
            <a:endParaRPr/>
          </a:p>
        </p:txBody>
      </p:sp>
      <p:sp>
        <p:nvSpPr>
          <p:cNvPr id="85" name="Google Shape;85;p15"/>
          <p:cNvSpPr txBox="1"/>
          <p:nvPr>
            <p:ph idx="2" type="body"/>
          </p:nvPr>
        </p:nvSpPr>
        <p:spPr>
          <a:xfrm>
            <a:off x="172524" y="1063925"/>
            <a:ext cx="8549400" cy="3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FED</a:t>
            </a:r>
            <a:r>
              <a:rPr b="1" lang="en" sz="2100">
                <a:solidFill>
                  <a:schemeClr val="dk1"/>
                </a:solidFill>
              </a:rPr>
              <a:t> DATA FROM 4/1/2020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was pulled from the FED’s (2020) website, SAS/SUE Summary Statistics helps us to understand measures of center and spread.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usual statistics of mean, standard deviation, min, max, and N were select along side custom parameters such as mode, range and skewness.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data differs substantially with the stale data from the MIS445 homepage, underscoring the importance of  using up-to-date data.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two sets of summary statistics are displayed together to highlight the impact of recent outliers in GDP change.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601" cy="166779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429575" y="1840125"/>
            <a:ext cx="809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from MIS445 Home Page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61825"/>
            <a:ext cx="8991600" cy="161685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574400" y="4043050"/>
            <a:ext cx="767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from FED website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FROM THE FED</a:t>
            </a:r>
            <a:endParaRPr/>
          </a:p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172524" y="1063925"/>
            <a:ext cx="8549400" cy="3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ACTUAL DATA FROM 4/1/2020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 pulled from the FED’s (2020) website, a simple scatter plot regression shows some interesting information.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scatter plot has different lines to help identify trends. The solid green line is 0% ΔGDP growth , neither growing nor contracting. The solid blue line is a simple linear regression for best fit with a single degree of freedom.  The dashed blue lines represent 2 Standard Deviations (2σ) from the mean.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Pointers have been added to the scatter plot to point out GDP measurements that fall outside of the mean 2</a:t>
            </a:r>
            <a:r>
              <a:rPr lang="en" sz="1350">
                <a:solidFill>
                  <a:srgbClr val="63636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σ </a:t>
            </a:r>
            <a:r>
              <a:rPr lang="en" sz="1600"/>
              <a:t>(to the downside).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-589475"/>
            <a:ext cx="9144001" cy="766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>
            <a:off x="7381450" y="3702450"/>
            <a:ext cx="523500" cy="21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4028650" y="1949850"/>
            <a:ext cx="523500" cy="21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6467050" y="1949850"/>
            <a:ext cx="523500" cy="21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2199850" y="2102250"/>
            <a:ext cx="523500" cy="21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1691875" y="1781250"/>
            <a:ext cx="281100" cy="8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2850175" y="1804650"/>
            <a:ext cx="105600" cy="8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2246575" y="1840625"/>
            <a:ext cx="105600" cy="84300"/>
          </a:xfrm>
          <a:prstGeom prst="rightArrow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4572000" y="1865550"/>
            <a:ext cx="189000" cy="8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</a:t>
            </a:r>
            <a:r>
              <a:rPr lang="en"/>
              <a:t>SIGNIFICANCE</a:t>
            </a:r>
            <a:r>
              <a:rPr lang="en"/>
              <a:t>	</a:t>
            </a:r>
            <a:endParaRPr/>
          </a:p>
        </p:txBody>
      </p:sp>
      <p:sp>
        <p:nvSpPr>
          <p:cNvPr id="118" name="Google Shape;118;p19"/>
          <p:cNvSpPr txBox="1"/>
          <p:nvPr>
            <p:ph idx="2" type="body"/>
          </p:nvPr>
        </p:nvSpPr>
        <p:spPr>
          <a:xfrm>
            <a:off x="172524" y="1063925"/>
            <a:ext cx="8549400" cy="3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DO WE HAVE ENOUGH DATA TO REJECT THE NULL HYPOTHESYS?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N=293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Based on the data, the probability of obtaining data </a:t>
            </a:r>
            <a:r>
              <a:rPr i="1" lang="en" sz="1600"/>
              <a:t>as extreme or </a:t>
            </a:r>
            <a:r>
              <a:rPr b="1" i="1" lang="en" sz="1600"/>
              <a:t>more</a:t>
            </a:r>
            <a:r>
              <a:rPr i="1" lang="en" sz="1600"/>
              <a:t> extreme</a:t>
            </a:r>
            <a:r>
              <a:rPr lang="en" sz="1600"/>
              <a:t> than the measurement of the </a:t>
            </a:r>
            <a:r>
              <a:rPr lang="en" sz="1600"/>
              <a:t> change in GDP of -31.7% is &lt;0.0001%, orders of </a:t>
            </a:r>
            <a:r>
              <a:rPr lang="en" sz="1600"/>
              <a:t>magnitude</a:t>
            </a:r>
            <a:r>
              <a:rPr lang="en" sz="1600"/>
              <a:t> less likely than 95%/</a:t>
            </a:r>
            <a:r>
              <a:rPr lang="en" sz="1600"/>
              <a:t>2σ  significance  level (α)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 the p-value of 0.001% is less than α we reject the null </a:t>
            </a:r>
            <a:r>
              <a:rPr lang="en" sz="1600"/>
              <a:t>hypothesis</a:t>
            </a:r>
            <a:r>
              <a:rPr lang="en" sz="1600"/>
              <a:t> ‘American GDP is not undergoing abnormal change’ in favor of the alternate hypothesis ‘American GDP </a:t>
            </a:r>
            <a:r>
              <a:rPr b="1" i="1" lang="en" sz="1600"/>
              <a:t>is</a:t>
            </a:r>
            <a:r>
              <a:rPr lang="en" sz="1600"/>
              <a:t> undergoing abnormal change.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 of the date of this publication, the author supports a theory that the drastic decline in United States GDP is correlated with the outbreak of COVID-19. Further analysis is needed.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7381450" y="3702450"/>
            <a:ext cx="523500" cy="21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4028650" y="1949850"/>
            <a:ext cx="523500" cy="21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6467050" y="1949850"/>
            <a:ext cx="523500" cy="21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2199850" y="2102250"/>
            <a:ext cx="523500" cy="21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1691875" y="1781250"/>
            <a:ext cx="281100" cy="8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2850175" y="1804650"/>
            <a:ext cx="105600" cy="8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246575" y="1840625"/>
            <a:ext cx="105600" cy="84300"/>
          </a:xfrm>
          <a:prstGeom prst="rightArrow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4572000" y="1865550"/>
            <a:ext cx="189000" cy="8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4725" y="-2226125"/>
            <a:ext cx="9268725" cy="9468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2400247" y="1147050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01600" lvl="0" marL="3556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Federal Reserve Bank of St. Louis. (2020, August 27). Real Gross Domestic Product. Retrieved September 20, 2020, from </a:t>
            </a:r>
            <a:r>
              <a:rPr b="1" lang="en" sz="1200" u="sng">
                <a:solidFill>
                  <a:schemeClr val="hlink"/>
                </a:solidFill>
                <a:hlinkClick r:id="rId3"/>
              </a:rPr>
              <a:t>https://fred.stlouisfed.org/graph/?g=tyLG</a:t>
            </a:r>
            <a:endParaRPr b="1" sz="1200">
              <a:solidFill>
                <a:schemeClr val="dk1"/>
              </a:solidFill>
            </a:endParaRPr>
          </a:p>
          <a:p>
            <a:pPr indent="101600" lvl="0" marL="3556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SAS. (2020, July 1). Creating Summary Statistics for a Table. Retrieved September 20, 2020, from </a:t>
            </a:r>
            <a:r>
              <a:rPr b="1" lang="en" sz="1200" u="sng">
                <a:solidFill>
                  <a:schemeClr val="hlink"/>
                </a:solidFill>
                <a:hlinkClick r:id="rId4"/>
              </a:rPr>
              <a:t>https://documentation.sas.com/?docsetId=etlug</a:t>
            </a:r>
            <a:endParaRPr b="1" sz="1200">
              <a:solidFill>
                <a:schemeClr val="dk1"/>
              </a:solidFill>
            </a:endParaRPr>
          </a:p>
          <a:p>
            <a:pPr indent="1016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SAS. (2020, July 30). SCATTERPLOT Statement. Retrieved September 20, 2020, from </a:t>
            </a:r>
            <a:r>
              <a:rPr b="1" lang="en" sz="1200" u="sng">
                <a:solidFill>
                  <a:schemeClr val="hlink"/>
                </a:solidFill>
                <a:hlinkClick r:id="rId5"/>
              </a:rPr>
              <a:t>https://documentation.sas.com/?docsetId=grstatgraph</a:t>
            </a:r>
            <a:endParaRPr b="1" sz="1200">
              <a:solidFill>
                <a:schemeClr val="dk1"/>
              </a:solidFill>
            </a:endParaRPr>
          </a:p>
          <a:p>
            <a:pPr indent="101600" lvl="0" marL="3556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