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4"/>
  </p:notesMasterIdLst>
  <p:sldIdLst>
    <p:sldId id="4778" r:id="rId2"/>
    <p:sldId id="1010" r:id="rId3"/>
    <p:sldId id="4780" r:id="rId4"/>
    <p:sldId id="4779" r:id="rId5"/>
    <p:sldId id="4781" r:id="rId6"/>
    <p:sldId id="4782" r:id="rId7"/>
    <p:sldId id="4783" r:id="rId8"/>
    <p:sldId id="4784" r:id="rId9"/>
    <p:sldId id="4785" r:id="rId10"/>
    <p:sldId id="4786" r:id="rId11"/>
    <p:sldId id="4787" r:id="rId12"/>
    <p:sldId id="275"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Roboto" panose="02000000000000000000" pitchFamily="2" charset="0"/>
      <p:regular r:id="rId19"/>
      <p:bold r:id="rId20"/>
      <p:italic r:id="rId21"/>
      <p:boldItalic r:id="rId22"/>
    </p:embeddedFont>
    <p:embeddedFont>
      <p:font typeface="Roboto Light" panose="02000000000000000000" pitchFamily="2" charset="0"/>
      <p:regular r:id="rId23"/>
      <p:italic r:id="rId24"/>
    </p:embeddedFont>
    <p:embeddedFont>
      <p:font typeface="Roboto Medium" panose="02000000000000000000" pitchFamily="2" charset="0"/>
      <p:regular r:id="rId25"/>
      <p: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 id="4787"/>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98" d="100"/>
          <a:sy n="98" d="100"/>
        </p:scale>
        <p:origin x="312" y="78"/>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[ExcelData1_1.csv]Sheet3!PivotTable30</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Proportion of Customers Categorized by Demographic and Type</a:t>
            </a:r>
          </a:p>
          <a:p>
            <a:pPr>
              <a:defRPr/>
            </a:pP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7655091779938478"/>
          <c:y val="0.13292380552069694"/>
          <c:w val="0.78949626883205704"/>
          <c:h val="0.81360250435880432"/>
        </c:manualLayout>
      </c:layout>
      <c:barChart>
        <c:barDir val="bar"/>
        <c:grouping val="clustered"/>
        <c:varyColors val="0"/>
        <c:ser>
          <c:idx val="0"/>
          <c:order val="0"/>
          <c:tx>
            <c:strRef>
              <c:f>Sheet3!$B$3:$B$4</c:f>
              <c:strCache>
                <c:ptCount val="1"/>
                <c:pt idx="0">
                  <c:v>Premium</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Sheet3!$A$5:$A$11</c:f>
              <c:strCache>
                <c:ptCount val="7"/>
                <c:pt idx="0">
                  <c:v>YOUNG SINGLES/COUPLES</c:v>
                </c:pt>
                <c:pt idx="1">
                  <c:v>YOUNG FAMILIES</c:v>
                </c:pt>
                <c:pt idx="2">
                  <c:v>RETIREES</c:v>
                </c:pt>
                <c:pt idx="3">
                  <c:v>OLDER SINGLES/COUPLES</c:v>
                </c:pt>
                <c:pt idx="4">
                  <c:v>OLDER FAMILIES</c:v>
                </c:pt>
                <c:pt idx="5">
                  <c:v>NEW FAMILIES</c:v>
                </c:pt>
                <c:pt idx="6">
                  <c:v>MIDAGE SINGLES/COUPLES</c:v>
                </c:pt>
              </c:strCache>
            </c:strRef>
          </c:cat>
          <c:val>
            <c:numRef>
              <c:f>Sheet3!$B$5:$B$11</c:f>
              <c:numCache>
                <c:formatCode>0.00%</c:formatCode>
                <c:ptCount val="7"/>
                <c:pt idx="0">
                  <c:v>3.4788951702273897E-2</c:v>
                </c:pt>
                <c:pt idx="1">
                  <c:v>3.36386718476019E-2</c:v>
                </c:pt>
                <c:pt idx="2">
                  <c:v>5.3473985439140302E-2</c:v>
                </c:pt>
                <c:pt idx="3">
                  <c:v>6.5678174141147697E-2</c:v>
                </c:pt>
                <c:pt idx="4">
                  <c:v>3.1296028728940703E-2</c:v>
                </c:pt>
                <c:pt idx="5">
                  <c:v>8.0659867858094703E-3</c:v>
                </c:pt>
                <c:pt idx="6">
                  <c:v>3.3231865557534997E-2</c:v>
                </c:pt>
              </c:numCache>
            </c:numRef>
          </c:val>
          <c:extLst>
            <c:ext xmlns:c16="http://schemas.microsoft.com/office/drawing/2014/chart" uri="{C3380CC4-5D6E-409C-BE32-E72D297353CC}">
              <c16:uniqueId val="{00000000-36CB-4720-8F10-55754FAF37AE}"/>
            </c:ext>
          </c:extLst>
        </c:ser>
        <c:ser>
          <c:idx val="1"/>
          <c:order val="1"/>
          <c:tx>
            <c:strRef>
              <c:f>Sheet3!$C$3:$C$4</c:f>
              <c:strCache>
                <c:ptCount val="1"/>
                <c:pt idx="0">
                  <c:v>Mainstream</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Sheet3!$A$5:$A$11</c:f>
              <c:strCache>
                <c:ptCount val="7"/>
                <c:pt idx="0">
                  <c:v>YOUNG SINGLES/COUPLES</c:v>
                </c:pt>
                <c:pt idx="1">
                  <c:v>YOUNG FAMILIES</c:v>
                </c:pt>
                <c:pt idx="2">
                  <c:v>RETIREES</c:v>
                </c:pt>
                <c:pt idx="3">
                  <c:v>OLDER SINGLES/COUPLES</c:v>
                </c:pt>
                <c:pt idx="4">
                  <c:v>OLDER FAMILIES</c:v>
                </c:pt>
                <c:pt idx="5">
                  <c:v>NEW FAMILIES</c:v>
                </c:pt>
                <c:pt idx="6">
                  <c:v>MIDAGE SINGLES/COUPLES</c:v>
                </c:pt>
              </c:strCache>
            </c:strRef>
          </c:cat>
          <c:val>
            <c:numRef>
              <c:f>Sheet3!$C$5:$C$11</c:f>
              <c:numCache>
                <c:formatCode>0.00%</c:formatCode>
                <c:ptCount val="7"/>
                <c:pt idx="0">
                  <c:v>0.11105811718826701</c:v>
                </c:pt>
                <c:pt idx="1">
                  <c:v>3.7664651338953796E-2</c:v>
                </c:pt>
                <c:pt idx="2">
                  <c:v>8.9188772146394105E-2</c:v>
                </c:pt>
                <c:pt idx="3">
                  <c:v>6.8147067487760699E-2</c:v>
                </c:pt>
                <c:pt idx="4">
                  <c:v>3.9109515058846599E-2</c:v>
                </c:pt>
                <c:pt idx="5">
                  <c:v>1.1643076577777101E-2</c:v>
                </c:pt>
                <c:pt idx="6">
                  <c:v>4.6263694642781898E-2</c:v>
                </c:pt>
              </c:numCache>
            </c:numRef>
          </c:val>
          <c:extLst>
            <c:ext xmlns:c16="http://schemas.microsoft.com/office/drawing/2014/chart" uri="{C3380CC4-5D6E-409C-BE32-E72D297353CC}">
              <c16:uniqueId val="{00000001-36CB-4720-8F10-55754FAF37AE}"/>
            </c:ext>
          </c:extLst>
        </c:ser>
        <c:ser>
          <c:idx val="2"/>
          <c:order val="2"/>
          <c:tx>
            <c:strRef>
              <c:f>Sheet3!$D$3:$D$4</c:f>
              <c:strCache>
                <c:ptCount val="1"/>
                <c:pt idx="0">
                  <c:v>Budget</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Sheet3!$A$5:$A$11</c:f>
              <c:strCache>
                <c:ptCount val="7"/>
                <c:pt idx="0">
                  <c:v>YOUNG SINGLES/COUPLES</c:v>
                </c:pt>
                <c:pt idx="1">
                  <c:v>YOUNG FAMILIES</c:v>
                </c:pt>
                <c:pt idx="2">
                  <c:v>RETIREES</c:v>
                </c:pt>
                <c:pt idx="3">
                  <c:v>OLDER SINGLES/COUPLES</c:v>
                </c:pt>
                <c:pt idx="4">
                  <c:v>OLDER FAMILIES</c:v>
                </c:pt>
                <c:pt idx="5">
                  <c:v>NEW FAMILIES</c:v>
                </c:pt>
                <c:pt idx="6">
                  <c:v>MIDAGE SINGLES/COUPLES</c:v>
                </c:pt>
              </c:strCache>
            </c:strRef>
          </c:cat>
          <c:val>
            <c:numRef>
              <c:f>Sheet3!$D$5:$D$11</c:f>
              <c:numCache>
                <c:formatCode>0.00%</c:formatCode>
                <c:ptCount val="7"/>
                <c:pt idx="0">
                  <c:v>5.1159397926690699E-2</c:v>
                </c:pt>
                <c:pt idx="1">
                  <c:v>5.5451905677051903E-2</c:v>
                </c:pt>
                <c:pt idx="2">
                  <c:v>6.1511916618738303E-2</c:v>
                </c:pt>
                <c:pt idx="3">
                  <c:v>6.8020817259808894E-2</c:v>
                </c:pt>
                <c:pt idx="4">
                  <c:v>6.4682200120639105E-2</c:v>
                </c:pt>
                <c:pt idx="5">
                  <c:v>1.5248221975956299E-2</c:v>
                </c:pt>
                <c:pt idx="6">
                  <c:v>2.0676981777883699E-2</c:v>
                </c:pt>
              </c:numCache>
            </c:numRef>
          </c:val>
          <c:extLst>
            <c:ext xmlns:c16="http://schemas.microsoft.com/office/drawing/2014/chart" uri="{C3380CC4-5D6E-409C-BE32-E72D297353CC}">
              <c16:uniqueId val="{00000002-36CB-4720-8F10-55754FAF37AE}"/>
            </c:ext>
          </c:extLst>
        </c:ser>
        <c:dLbls>
          <c:dLblPos val="outEnd"/>
          <c:showLegendKey val="0"/>
          <c:showVal val="1"/>
          <c:showCatName val="0"/>
          <c:showSerName val="0"/>
          <c:showPercent val="0"/>
          <c:showBubbleSize val="0"/>
        </c:dLbls>
        <c:gapWidth val="182"/>
        <c:axId val="1641375072"/>
        <c:axId val="1641375488"/>
      </c:barChart>
      <c:catAx>
        <c:axId val="164137507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1375488"/>
        <c:crosses val="autoZero"/>
        <c:auto val="1"/>
        <c:lblAlgn val="ctr"/>
        <c:lblOffset val="100"/>
        <c:noMultiLvlLbl val="0"/>
      </c:catAx>
      <c:valAx>
        <c:axId val="164137548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1375072"/>
        <c:crosses val="autoZero"/>
        <c:crossBetween val="between"/>
      </c:valAx>
      <c:spPr>
        <a:noFill/>
        <a:ln>
          <a:noFill/>
        </a:ln>
        <a:effectLst/>
      </c:spPr>
    </c:plotArea>
    <c:legend>
      <c:legendPos val="r"/>
      <c:layout>
        <c:manualLayout>
          <c:xMode val="edge"/>
          <c:yMode val="edge"/>
          <c:x val="0.87700378485298036"/>
          <c:y val="0.12728657033038904"/>
          <c:w val="8.9757408041386141E-2"/>
          <c:h val="0.1388144507451317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[ExcelData1_1.csv]Sheet4!PivotTable41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Proportion of Customer Types Contributing to Total Sales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Sheet4!$B$3:$B$4</c:f>
              <c:strCache>
                <c:ptCount val="1"/>
                <c:pt idx="0">
                  <c:v>Premium</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Sheet4!$A$5:$A$11</c:f>
              <c:strCache>
                <c:ptCount val="7"/>
                <c:pt idx="0">
                  <c:v>YOUNG SINGLES/COUPLES</c:v>
                </c:pt>
                <c:pt idx="1">
                  <c:v>YOUNG FAMILIES</c:v>
                </c:pt>
                <c:pt idx="2">
                  <c:v>RETIREES</c:v>
                </c:pt>
                <c:pt idx="3">
                  <c:v>OLDER SINGLES/COUPLES</c:v>
                </c:pt>
                <c:pt idx="4">
                  <c:v>OLDER FAMILIES</c:v>
                </c:pt>
                <c:pt idx="5">
                  <c:v>NEW FAMILIES</c:v>
                </c:pt>
                <c:pt idx="6">
                  <c:v>MIDAGE SINGLES/COUPLES</c:v>
                </c:pt>
              </c:strCache>
            </c:strRef>
          </c:cat>
          <c:val>
            <c:numRef>
              <c:f>Sheet4!$B$5:$B$11</c:f>
              <c:numCache>
                <c:formatCode>0.00%</c:formatCode>
                <c:ptCount val="7"/>
                <c:pt idx="0">
                  <c:v>2.1633493478232201E-2</c:v>
                </c:pt>
                <c:pt idx="1">
                  <c:v>4.3525742645724598E-2</c:v>
                </c:pt>
                <c:pt idx="2">
                  <c:v>5.0574882461710498E-2</c:v>
                </c:pt>
                <c:pt idx="3">
                  <c:v>6.84351186035594E-2</c:v>
                </c:pt>
                <c:pt idx="4">
                  <c:v>4.1681547473138798E-2</c:v>
                </c:pt>
                <c:pt idx="5">
                  <c:v>5.96107518943979E-3</c:v>
                </c:pt>
                <c:pt idx="6">
                  <c:v>3.0159828586405101E-2</c:v>
                </c:pt>
              </c:numCache>
            </c:numRef>
          </c:val>
          <c:extLst>
            <c:ext xmlns:c16="http://schemas.microsoft.com/office/drawing/2014/chart" uri="{C3380CC4-5D6E-409C-BE32-E72D297353CC}">
              <c16:uniqueId val="{00000000-451E-4294-AB5F-4B5F77E25494}"/>
            </c:ext>
          </c:extLst>
        </c:ser>
        <c:ser>
          <c:idx val="1"/>
          <c:order val="1"/>
          <c:tx>
            <c:strRef>
              <c:f>Sheet4!$C$3:$C$4</c:f>
              <c:strCache>
                <c:ptCount val="1"/>
                <c:pt idx="0">
                  <c:v>Mainstream</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Sheet4!$A$5:$A$11</c:f>
              <c:strCache>
                <c:ptCount val="7"/>
                <c:pt idx="0">
                  <c:v>YOUNG SINGLES/COUPLES</c:v>
                </c:pt>
                <c:pt idx="1">
                  <c:v>YOUNG FAMILIES</c:v>
                </c:pt>
                <c:pt idx="2">
                  <c:v>RETIREES</c:v>
                </c:pt>
                <c:pt idx="3">
                  <c:v>OLDER SINGLES/COUPLES</c:v>
                </c:pt>
                <c:pt idx="4">
                  <c:v>OLDER FAMILIES</c:v>
                </c:pt>
                <c:pt idx="5">
                  <c:v>NEW FAMILIES</c:v>
                </c:pt>
                <c:pt idx="6">
                  <c:v>MIDAGE SINGLES/COUPLES</c:v>
                </c:pt>
              </c:strCache>
            </c:strRef>
          </c:cat>
          <c:val>
            <c:numRef>
              <c:f>Sheet4!$C$5:$C$11</c:f>
              <c:numCache>
                <c:formatCode>0.00%</c:formatCode>
                <c:ptCount val="7"/>
                <c:pt idx="0">
                  <c:v>8.1754943017519996E-2</c:v>
                </c:pt>
                <c:pt idx="1">
                  <c:v>4.7828116866279101E-2</c:v>
                </c:pt>
                <c:pt idx="2">
                  <c:v>8.0418094019218705E-2</c:v>
                </c:pt>
                <c:pt idx="3">
                  <c:v>6.9050542780359103E-2</c:v>
                </c:pt>
                <c:pt idx="4">
                  <c:v>5.3409451047395702E-2</c:v>
                </c:pt>
                <c:pt idx="5">
                  <c:v>8.8521479076547113E-3</c:v>
                </c:pt>
                <c:pt idx="6">
                  <c:v>4.6939561684149603E-2</c:v>
                </c:pt>
              </c:numCache>
            </c:numRef>
          </c:val>
          <c:extLst>
            <c:ext xmlns:c16="http://schemas.microsoft.com/office/drawing/2014/chart" uri="{C3380CC4-5D6E-409C-BE32-E72D297353CC}">
              <c16:uniqueId val="{00000001-451E-4294-AB5F-4B5F77E25494}"/>
            </c:ext>
          </c:extLst>
        </c:ser>
        <c:ser>
          <c:idx val="2"/>
          <c:order val="2"/>
          <c:tx>
            <c:strRef>
              <c:f>Sheet4!$D$3:$D$4</c:f>
              <c:strCache>
                <c:ptCount val="1"/>
                <c:pt idx="0">
                  <c:v>Budget</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Sheet4!$A$5:$A$11</c:f>
              <c:strCache>
                <c:ptCount val="7"/>
                <c:pt idx="0">
                  <c:v>YOUNG SINGLES/COUPLES</c:v>
                </c:pt>
                <c:pt idx="1">
                  <c:v>YOUNG FAMILIES</c:v>
                </c:pt>
                <c:pt idx="2">
                  <c:v>RETIREES</c:v>
                </c:pt>
                <c:pt idx="3">
                  <c:v>OLDER SINGLES/COUPLES</c:v>
                </c:pt>
                <c:pt idx="4">
                  <c:v>OLDER FAMILIES</c:v>
                </c:pt>
                <c:pt idx="5">
                  <c:v>NEW FAMILIES</c:v>
                </c:pt>
                <c:pt idx="6">
                  <c:v>MIDAGE SINGLES/COUPLES</c:v>
                </c:pt>
              </c:strCache>
            </c:strRef>
          </c:cat>
          <c:val>
            <c:numRef>
              <c:f>Sheet4!$D$5:$D$11</c:f>
              <c:numCache>
                <c:formatCode>0.00%</c:formatCode>
                <c:ptCount val="7"/>
                <c:pt idx="0">
                  <c:v>3.1643477536865798E-2</c:v>
                </c:pt>
                <c:pt idx="1">
                  <c:v>7.1858825865176404E-2</c:v>
                </c:pt>
                <c:pt idx="2">
                  <c:v>5.8673614237535698E-2</c:v>
                </c:pt>
                <c:pt idx="3">
                  <c:v>7.0814967412903204E-2</c:v>
                </c:pt>
                <c:pt idx="4">
                  <c:v>8.689656979475989E-2</c:v>
                </c:pt>
                <c:pt idx="5">
                  <c:v>1.1415745940136399E-2</c:v>
                </c:pt>
                <c:pt idx="6">
                  <c:v>1.8472253451834598E-2</c:v>
                </c:pt>
              </c:numCache>
            </c:numRef>
          </c:val>
          <c:extLst>
            <c:ext xmlns:c16="http://schemas.microsoft.com/office/drawing/2014/chart" uri="{C3380CC4-5D6E-409C-BE32-E72D297353CC}">
              <c16:uniqueId val="{00000002-451E-4294-AB5F-4B5F77E25494}"/>
            </c:ext>
          </c:extLst>
        </c:ser>
        <c:dLbls>
          <c:dLblPos val="outEnd"/>
          <c:showLegendKey val="0"/>
          <c:showVal val="1"/>
          <c:showCatName val="0"/>
          <c:showSerName val="0"/>
          <c:showPercent val="0"/>
          <c:showBubbleSize val="0"/>
        </c:dLbls>
        <c:gapWidth val="182"/>
        <c:axId val="1641372992"/>
        <c:axId val="1641373408"/>
      </c:barChart>
      <c:catAx>
        <c:axId val="16413729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1373408"/>
        <c:crosses val="autoZero"/>
        <c:auto val="1"/>
        <c:lblAlgn val="ctr"/>
        <c:lblOffset val="100"/>
        <c:noMultiLvlLbl val="0"/>
      </c:catAx>
      <c:valAx>
        <c:axId val="164137340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1372992"/>
        <c:crosses val="autoZero"/>
        <c:crossBetween val="between"/>
      </c:valAx>
      <c:spPr>
        <a:noFill/>
        <a:ln>
          <a:noFill/>
        </a:ln>
        <a:effectLst/>
      </c:spPr>
    </c:plotArea>
    <c:legend>
      <c:legendPos val="r"/>
      <c:layout>
        <c:manualLayout>
          <c:xMode val="edge"/>
          <c:yMode val="edge"/>
          <c:x val="0.79353527989188433"/>
          <c:y val="7.9315451609842727E-2"/>
          <c:w val="0.18570648694786257"/>
          <c:h val="0.12151299021117952"/>
        </c:manualLayout>
      </c:layout>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6/06/2021</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12</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Customer Counts Comparing Pre-Trial Period and Trial Period</a:t>
            </a:r>
          </a:p>
          <a:p>
            <a:pPr marL="342900" indent="-342900">
              <a:buFont typeface="Arial" panose="020B0604020202020204" pitchFamily="34" charset="0"/>
              <a:buChar char="•"/>
            </a:pPr>
            <a:r>
              <a:rPr lang="en-AU" sz="2000" dirty="0"/>
              <a:t>All Stores Had an Increase of Customer Activity Between February and April</a:t>
            </a:r>
          </a:p>
          <a:p>
            <a:pPr marL="342900" indent="-342900">
              <a:buFont typeface="Arial" panose="020B0604020202020204" pitchFamily="34" charset="0"/>
              <a:buChar char="•"/>
            </a:pPr>
            <a:r>
              <a:rPr lang="en-AU" sz="2000" dirty="0"/>
              <a:t>All Were Statistically Significant (p-value &lt; 0.05 using T-Test)</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Sales Performance Pre-Trial vs. </a:t>
            </a:r>
            <a:r>
              <a:rPr lang="en-AU"/>
              <a:t>Trial Period</a:t>
            </a:r>
            <a:endParaRPr lang="en-AU" dirty="0"/>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spTree>
    <p:extLst>
      <p:ext uri="{BB962C8B-B14F-4D97-AF65-F5344CB8AC3E}">
        <p14:creationId xmlns:p14="http://schemas.microsoft.com/office/powerpoint/2010/main" val="25564340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marL="171450" indent="-171450" algn="l">
              <a:buFont typeface="Arial" panose="020B0604020202020204" pitchFamily="34" charset="0"/>
              <a:buChar char="•"/>
            </a:pPr>
            <a:r>
              <a:rPr lang="en-AU" sz="2000" b="1" dirty="0">
                <a:latin typeface="Roboto Light" panose="02000000000000000000" pitchFamily="2" charset="0"/>
                <a:ea typeface="Roboto Light" panose="02000000000000000000" pitchFamily="2" charset="0"/>
              </a:rPr>
              <a:t>Highest Proportion of Customers Contributing to Total Sales are Older Families Belonging to the Budget group at 8.69%</a:t>
            </a:r>
          </a:p>
          <a:p>
            <a:pPr marL="171450" indent="-171450" algn="l">
              <a:buFont typeface="Arial" panose="020B0604020202020204" pitchFamily="34" charset="0"/>
              <a:buChar char="•"/>
            </a:pPr>
            <a:endParaRPr lang="en-AU" sz="2000" b="1" dirty="0">
              <a:latin typeface="Roboto Light" panose="02000000000000000000" pitchFamily="2" charset="0"/>
              <a:ea typeface="Roboto Light" panose="02000000000000000000" pitchFamily="2" charset="0"/>
            </a:endParaRPr>
          </a:p>
          <a:p>
            <a:pPr marL="171450" indent="-171450" algn="l">
              <a:buFont typeface="Arial" panose="020B0604020202020204" pitchFamily="34" charset="0"/>
              <a:buChar char="•"/>
            </a:pPr>
            <a:r>
              <a:rPr lang="en-AU" sz="2000" b="1" dirty="0">
                <a:latin typeface="Roboto Light" panose="02000000000000000000" pitchFamily="2" charset="0"/>
                <a:ea typeface="Roboto Light" panose="02000000000000000000" pitchFamily="2" charset="0"/>
              </a:rPr>
              <a:t>Highest Proportion of Customers by Demographic and Type are Young Singles / Couples at 11.11%</a:t>
            </a:r>
          </a:p>
          <a:p>
            <a:pPr marL="171450" indent="-171450" algn="l">
              <a:buFont typeface="Arial" panose="020B0604020202020204" pitchFamily="34" charset="0"/>
              <a:buChar char="•"/>
            </a:pPr>
            <a:endParaRPr lang="en-AU" sz="1200" dirty="0">
              <a:latin typeface="Roboto Light" panose="02000000000000000000" pitchFamily="2" charset="0"/>
              <a:ea typeface="Roboto Light" panose="02000000000000000000" pitchFamily="2" charset="0"/>
            </a:endParaRPr>
          </a:p>
          <a:p>
            <a:pPr marL="171450" indent="-171450" algn="l">
              <a:buFont typeface="Arial" panose="020B0604020202020204" pitchFamily="34" charset="0"/>
              <a:buChar char="•"/>
            </a:pPr>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r>
              <a:rPr lang="en-AU" sz="1200" dirty="0">
                <a:latin typeface="Roboto Light" panose="02000000000000000000" pitchFamily="2" charset="0"/>
                <a:ea typeface="Roboto Light" panose="02000000000000000000" pitchFamily="2" charset="0"/>
              </a:rPr>
              <a:t>Here you will include your high-level findings and any key callouts for task 2</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602676" cy="824400"/>
          </a:xfrm>
        </p:spPr>
        <p:txBody>
          <a:bodyPr/>
          <a:lstStyle/>
          <a:p>
            <a:r>
              <a:rPr lang="en-AU" dirty="0"/>
              <a:t>Overview: Customer Demographic Distribution</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graphicFrame>
        <p:nvGraphicFramePr>
          <p:cNvPr id="5" name="Chart 4">
            <a:extLst>
              <a:ext uri="{FF2B5EF4-FFF2-40B4-BE49-F238E27FC236}">
                <a16:creationId xmlns:a16="http://schemas.microsoft.com/office/drawing/2014/main" id="{2E9D8D71-5ABD-41AD-8FC6-FCBDEFF5021F}"/>
              </a:ext>
            </a:extLst>
          </p:cNvPr>
          <p:cNvGraphicFramePr>
            <a:graphicFrameLocks/>
          </p:cNvGraphicFramePr>
          <p:nvPr>
            <p:extLst>
              <p:ext uri="{D42A27DB-BD31-4B8C-83A1-F6EECF244321}">
                <p14:modId xmlns:p14="http://schemas.microsoft.com/office/powerpoint/2010/main" val="1841543531"/>
              </p:ext>
            </p:extLst>
          </p:nvPr>
        </p:nvGraphicFramePr>
        <p:xfrm>
          <a:off x="1099226" y="792956"/>
          <a:ext cx="10515600" cy="52720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pPr algn="ctr"/>
            <a:r>
              <a:rPr lang="en-AU" sz="2800" dirty="0"/>
              <a:t>Overview of Demographics and Affluence</a:t>
            </a:r>
          </a:p>
          <a:p>
            <a:pPr marL="342900" indent="-342900" algn="ctr">
              <a:buFont typeface="Arial" panose="020B0604020202020204" pitchFamily="34" charset="0"/>
              <a:buChar char="•"/>
            </a:pPr>
            <a:endParaRPr lang="en-AU" dirty="0"/>
          </a:p>
          <a:p>
            <a:pPr marL="342900" indent="-342900">
              <a:buFont typeface="Arial" panose="020B0604020202020204" pitchFamily="34" charset="0"/>
              <a:buChar char="•"/>
            </a:pPr>
            <a:endParaRPr lang="en-AU" dirty="0"/>
          </a:p>
          <a:p>
            <a:pPr marL="342900" indent="-342900">
              <a:buFont typeface="Arial" panose="020B0604020202020204" pitchFamily="34" charset="0"/>
              <a:buChar char="•"/>
            </a:pPr>
            <a:r>
              <a:rPr lang="en-AU" dirty="0"/>
              <a:t>Mainstream Young Singles and Couples are the Highest Proportion of Customers at 11.11%</a:t>
            </a:r>
          </a:p>
          <a:p>
            <a:pPr marL="342900" indent="-342900">
              <a:buFont typeface="Arial" panose="020B0604020202020204" pitchFamily="34" charset="0"/>
              <a:buChar char="•"/>
            </a:pPr>
            <a:endParaRPr lang="en-AU" dirty="0"/>
          </a:p>
          <a:p>
            <a:pPr marL="342900" indent="-342900">
              <a:buFont typeface="Arial" panose="020B0604020202020204" pitchFamily="34" charset="0"/>
              <a:buChar char="•"/>
            </a:pPr>
            <a:r>
              <a:rPr lang="en-AU" dirty="0"/>
              <a:t>Yet Sales for this Group is 8.18%</a:t>
            </a:r>
          </a:p>
          <a:p>
            <a:pPr marL="342900" indent="-342900">
              <a:buFont typeface="Arial" panose="020B0604020202020204" pitchFamily="34" charset="0"/>
              <a:buChar char="•"/>
            </a:pPr>
            <a:endParaRPr lang="en-AU" dirty="0"/>
          </a:p>
          <a:p>
            <a:pPr marL="342900" indent="-342900">
              <a:buFont typeface="Arial" panose="020B0604020202020204" pitchFamily="34" charset="0"/>
              <a:buChar char="•"/>
            </a:pPr>
            <a:r>
              <a:rPr lang="en-AU" dirty="0"/>
              <a:t>Older Singles / Couples have Relatively the Same Proportion Across Affluence Groups</a:t>
            </a:r>
          </a:p>
          <a:p>
            <a:pPr marL="342900" indent="-342900">
              <a:buFont typeface="Arial" panose="020B0604020202020204" pitchFamily="34" charset="0"/>
              <a:buChar char="•"/>
            </a:pPr>
            <a:endParaRPr lang="en-AU" dirty="0"/>
          </a:p>
          <a:p>
            <a:pPr marL="342900" indent="-342900">
              <a:buFont typeface="Arial" panose="020B0604020202020204" pitchFamily="34" charset="0"/>
              <a:buChar char="•"/>
            </a:pPr>
            <a:r>
              <a:rPr lang="en-AU" dirty="0"/>
              <a:t>The Highest Proportion of Customers are Retirees at 20.42%</a:t>
            </a:r>
          </a:p>
          <a:p>
            <a:pPr marL="342900" indent="-342900">
              <a:buFont typeface="Arial" panose="020B0604020202020204" pitchFamily="34" charset="0"/>
              <a:buChar char="•"/>
            </a:pPr>
            <a:endParaRPr lang="en-AU" dirty="0"/>
          </a:p>
          <a:p>
            <a:pPr marL="342900" indent="-342900">
              <a:buFont typeface="Arial" panose="020B0604020202020204" pitchFamily="34" charset="0"/>
              <a:buChar char="•"/>
            </a:pPr>
            <a:endParaRPr lang="en-AU" dirty="0"/>
          </a:p>
          <a:p>
            <a:pPr marL="342900" indent="-342900">
              <a:buFont typeface="Arial" panose="020B0604020202020204" pitchFamily="34" charset="0"/>
              <a:buChar char="•"/>
            </a:pPr>
            <a:endParaRPr lang="en-AU" dirty="0"/>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Overview: Customer Demographic Distribution by Total Sales</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graphicFrame>
        <p:nvGraphicFramePr>
          <p:cNvPr id="11" name="Chart 10">
            <a:extLst>
              <a:ext uri="{FF2B5EF4-FFF2-40B4-BE49-F238E27FC236}">
                <a16:creationId xmlns:a16="http://schemas.microsoft.com/office/drawing/2014/main" id="{C18DBEEC-4D9B-41B7-9BBC-6A3DEA8FEB0E}"/>
              </a:ext>
            </a:extLst>
          </p:cNvPr>
          <p:cNvGraphicFramePr>
            <a:graphicFrameLocks/>
          </p:cNvGraphicFramePr>
          <p:nvPr>
            <p:extLst>
              <p:ext uri="{D42A27DB-BD31-4B8C-83A1-F6EECF244321}">
                <p14:modId xmlns:p14="http://schemas.microsoft.com/office/powerpoint/2010/main" val="922330985"/>
              </p:ext>
            </p:extLst>
          </p:nvPr>
        </p:nvGraphicFramePr>
        <p:xfrm>
          <a:off x="1128409" y="1167319"/>
          <a:ext cx="10671242" cy="49072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sz="2800" dirty="0"/>
              <a:t>Explanation of the control store vs other stores</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
        <p:nvSpPr>
          <p:cNvPr id="3" name="TextBox 2">
            <a:extLst>
              <a:ext uri="{FF2B5EF4-FFF2-40B4-BE49-F238E27FC236}">
                <a16:creationId xmlns:a16="http://schemas.microsoft.com/office/drawing/2014/main" id="{520160C1-DCBC-4F22-BA5C-A7A3FAA74FF4}"/>
              </a:ext>
            </a:extLst>
          </p:cNvPr>
          <p:cNvSpPr txBox="1"/>
          <p:nvPr/>
        </p:nvSpPr>
        <p:spPr>
          <a:xfrm>
            <a:off x="1527241" y="1624519"/>
            <a:ext cx="9601201" cy="3608962"/>
          </a:xfrm>
          <a:prstGeom prst="rect">
            <a:avLst/>
          </a:prstGeom>
          <a:noFill/>
        </p:spPr>
        <p:txBody>
          <a:bodyPr wrap="none" lIns="0" tIns="0" rIns="0" bIns="0" rtlCol="0" anchor="t">
            <a:noAutofit/>
          </a:bodyPr>
          <a:lstStyle/>
          <a:p>
            <a:pPr marL="171450" indent="-171450" algn="l">
              <a:buFont typeface="Arial" panose="020B0604020202020204" pitchFamily="34" charset="0"/>
              <a:buChar char="•"/>
            </a:pPr>
            <a:r>
              <a:rPr lang="en-US" sz="2800" dirty="0">
                <a:latin typeface="Roboto Light" panose="02000000000000000000" pitchFamily="2" charset="0"/>
                <a:ea typeface="Roboto Light" panose="02000000000000000000" pitchFamily="2" charset="0"/>
              </a:rPr>
              <a:t>Looked at similar customer counts and sales for each store</a:t>
            </a:r>
          </a:p>
          <a:p>
            <a:pPr marL="171450" indent="-171450" algn="l">
              <a:buFont typeface="Arial" panose="020B0604020202020204" pitchFamily="34" charset="0"/>
              <a:buChar char="•"/>
            </a:pPr>
            <a:endParaRPr lang="en-US" sz="2800" dirty="0">
              <a:latin typeface="Roboto Light" panose="02000000000000000000" pitchFamily="2" charset="0"/>
              <a:ea typeface="Roboto Light" panose="02000000000000000000" pitchFamily="2" charset="0"/>
            </a:endParaRPr>
          </a:p>
          <a:p>
            <a:pPr marL="171450" indent="-171450" algn="l">
              <a:buFont typeface="Arial" panose="020B0604020202020204" pitchFamily="34" charset="0"/>
              <a:buChar char="•"/>
            </a:pPr>
            <a:r>
              <a:rPr lang="en-US" sz="2800" dirty="0">
                <a:latin typeface="Roboto Light" panose="02000000000000000000" pitchFamily="2" charset="0"/>
                <a:ea typeface="Roboto Light" panose="02000000000000000000" pitchFamily="2" charset="0"/>
              </a:rPr>
              <a:t>Examined Pearson Correlations for sales and customer counts</a:t>
            </a:r>
          </a:p>
          <a:p>
            <a:pPr marL="171450" indent="-171450" algn="l">
              <a:buFont typeface="Arial" panose="020B0604020202020204" pitchFamily="34" charset="0"/>
              <a:buChar char="•"/>
            </a:pPr>
            <a:endParaRPr lang="en-US" sz="2800" dirty="0">
              <a:latin typeface="Roboto Light" panose="02000000000000000000" pitchFamily="2" charset="0"/>
              <a:ea typeface="Roboto Light" panose="02000000000000000000" pitchFamily="2" charset="0"/>
            </a:endParaRPr>
          </a:p>
          <a:p>
            <a:pPr marL="171450" indent="-171450" algn="l">
              <a:buFont typeface="Arial" panose="020B0604020202020204" pitchFamily="34" charset="0"/>
              <a:buChar char="•"/>
            </a:pPr>
            <a:r>
              <a:rPr lang="en-US" sz="2800" dirty="0">
                <a:latin typeface="Roboto Light" panose="02000000000000000000" pitchFamily="2" charset="0"/>
                <a:ea typeface="Roboto Light" panose="02000000000000000000" pitchFamily="2" charset="0"/>
              </a:rPr>
              <a:t>Calculated a composite score</a:t>
            </a:r>
          </a:p>
          <a:p>
            <a:pPr marL="628650" lvl="1" indent="-171450">
              <a:buFont typeface="Arial" panose="020B0604020202020204" pitchFamily="34" charset="0"/>
              <a:buChar char="•"/>
            </a:pPr>
            <a:r>
              <a:rPr lang="en-US" sz="2400" dirty="0">
                <a:latin typeface="Roboto Light" panose="02000000000000000000" pitchFamily="2" charset="0"/>
                <a:ea typeface="Roboto Light" panose="02000000000000000000" pitchFamily="2" charset="0"/>
              </a:rPr>
              <a:t>½ Difference between customer counts and sales</a:t>
            </a:r>
          </a:p>
          <a:p>
            <a:pPr marL="628650" lvl="1" indent="-171450">
              <a:buFont typeface="Arial" panose="020B0604020202020204" pitchFamily="34" charset="0"/>
              <a:buChar char="•"/>
            </a:pPr>
            <a:r>
              <a:rPr lang="en-US" sz="2400" dirty="0">
                <a:latin typeface="Roboto Light" panose="02000000000000000000" pitchFamily="2" charset="0"/>
                <a:ea typeface="Roboto Light" panose="02000000000000000000" pitchFamily="2" charset="0"/>
              </a:rPr>
              <a:t>½ Looking at Correlations between customer counts and sales</a:t>
            </a:r>
          </a:p>
          <a:p>
            <a:pPr marL="628650" lvl="1" indent="-171450">
              <a:buFont typeface="Arial" panose="020B0604020202020204" pitchFamily="34" charset="0"/>
              <a:buChar char="•"/>
            </a:pPr>
            <a:endParaRPr lang="en-US" sz="28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7416</TotalTime>
  <Words>486</Words>
  <Application>Microsoft Office PowerPoint</Application>
  <PresentationFormat>Widescreen</PresentationFormat>
  <Paragraphs>60</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Roboto Light</vt:lpstr>
      <vt:lpstr>Roboto Medium</vt:lpstr>
      <vt:lpstr>Calibri</vt:lpstr>
      <vt:lpstr>Roboto</vt:lpstr>
      <vt:lpstr>Arial</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Jason Westfall</cp:lastModifiedBy>
  <cp:revision>469</cp:revision>
  <dcterms:created xsi:type="dcterms:W3CDTF">2018-02-07T23:23:24Z</dcterms:created>
  <dcterms:modified xsi:type="dcterms:W3CDTF">2021-06-07T12:14:11Z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