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2"/>
  </p:notesMasterIdLst>
  <p:sldIdLst>
    <p:sldId id="256" r:id="rId2"/>
    <p:sldId id="257" r:id="rId3"/>
    <p:sldId id="258" r:id="rId4"/>
    <p:sldId id="266" r:id="rId5"/>
    <p:sldId id="267"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0634" autoAdjust="0"/>
  </p:normalViewPr>
  <p:slideViewPr>
    <p:cSldViewPr snapToGrid="0">
      <p:cViewPr varScale="1">
        <p:scale>
          <a:sx n="88" d="100"/>
          <a:sy n="88" d="100"/>
        </p:scale>
        <p:origin x="8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22CCE-E042-465E-9A4D-EA0A0F64BCD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E8D901C-BDCD-4D6B-8234-5E8B4F310BA1}">
      <dgm:prSet/>
      <dgm:spPr/>
      <dgm:t>
        <a:bodyPr/>
        <a:lstStyle/>
        <a:p>
          <a:pPr>
            <a:defRPr cap="all"/>
          </a:pPr>
          <a:r>
            <a:rPr lang="en-US"/>
            <a:t>Hypothesis</a:t>
          </a:r>
        </a:p>
      </dgm:t>
    </dgm:pt>
    <dgm:pt modelId="{8B088838-E419-4462-AC68-421EC5564626}" type="parTrans" cxnId="{CAD8DF16-F3EF-44CE-B86D-9C5031AB1D70}">
      <dgm:prSet/>
      <dgm:spPr/>
      <dgm:t>
        <a:bodyPr/>
        <a:lstStyle/>
        <a:p>
          <a:endParaRPr lang="en-US"/>
        </a:p>
      </dgm:t>
    </dgm:pt>
    <dgm:pt modelId="{884B952B-0495-4FBF-821C-B1FBBB5D207A}" type="sibTrans" cxnId="{CAD8DF16-F3EF-44CE-B86D-9C5031AB1D70}">
      <dgm:prSet/>
      <dgm:spPr/>
      <dgm:t>
        <a:bodyPr/>
        <a:lstStyle/>
        <a:p>
          <a:endParaRPr lang="en-US"/>
        </a:p>
      </dgm:t>
    </dgm:pt>
    <dgm:pt modelId="{3A797A52-72EA-4715-A8EA-ECA17A686E2C}">
      <dgm:prSet/>
      <dgm:spPr/>
      <dgm:t>
        <a:bodyPr/>
        <a:lstStyle/>
        <a:p>
          <a:pPr>
            <a:defRPr cap="all"/>
          </a:pPr>
          <a:r>
            <a:rPr lang="en-US"/>
            <a:t>Data</a:t>
          </a:r>
        </a:p>
      </dgm:t>
    </dgm:pt>
    <dgm:pt modelId="{43B3B1A0-BACC-4135-834C-2A805703DF68}" type="parTrans" cxnId="{8FBD9C5C-AF00-4E43-B219-843A21F4B27A}">
      <dgm:prSet/>
      <dgm:spPr/>
      <dgm:t>
        <a:bodyPr/>
        <a:lstStyle/>
        <a:p>
          <a:endParaRPr lang="en-US"/>
        </a:p>
      </dgm:t>
    </dgm:pt>
    <dgm:pt modelId="{57CDB817-C5DC-49F5-A7C9-0DAB8B4FAB86}" type="sibTrans" cxnId="{8FBD9C5C-AF00-4E43-B219-843A21F4B27A}">
      <dgm:prSet/>
      <dgm:spPr/>
      <dgm:t>
        <a:bodyPr/>
        <a:lstStyle/>
        <a:p>
          <a:endParaRPr lang="en-US"/>
        </a:p>
      </dgm:t>
    </dgm:pt>
    <dgm:pt modelId="{8AE35106-AB3B-43B2-9046-4C56ECDD11AD}">
      <dgm:prSet/>
      <dgm:spPr/>
      <dgm:t>
        <a:bodyPr/>
        <a:lstStyle/>
        <a:p>
          <a:pPr>
            <a:defRPr cap="all"/>
          </a:pPr>
          <a:r>
            <a:rPr lang="en-US"/>
            <a:t>Methods</a:t>
          </a:r>
        </a:p>
      </dgm:t>
    </dgm:pt>
    <dgm:pt modelId="{96B1B06A-55F8-4A67-B1EB-0BA8FEB7BCE8}" type="parTrans" cxnId="{F8B16EF4-D50B-447A-8D5F-98293BAF2455}">
      <dgm:prSet/>
      <dgm:spPr/>
      <dgm:t>
        <a:bodyPr/>
        <a:lstStyle/>
        <a:p>
          <a:endParaRPr lang="en-US"/>
        </a:p>
      </dgm:t>
    </dgm:pt>
    <dgm:pt modelId="{AC4588F5-8552-4FAE-A443-D9980AB18207}" type="sibTrans" cxnId="{F8B16EF4-D50B-447A-8D5F-98293BAF2455}">
      <dgm:prSet/>
      <dgm:spPr/>
      <dgm:t>
        <a:bodyPr/>
        <a:lstStyle/>
        <a:p>
          <a:endParaRPr lang="en-US"/>
        </a:p>
      </dgm:t>
    </dgm:pt>
    <dgm:pt modelId="{38700A9E-3C31-480A-80FD-52AE4891E710}">
      <dgm:prSet/>
      <dgm:spPr/>
      <dgm:t>
        <a:bodyPr/>
        <a:lstStyle/>
        <a:p>
          <a:pPr>
            <a:defRPr cap="all"/>
          </a:pPr>
          <a:r>
            <a:rPr lang="en-US"/>
            <a:t>Results</a:t>
          </a:r>
        </a:p>
      </dgm:t>
    </dgm:pt>
    <dgm:pt modelId="{BAAF24A9-BE07-4079-9C0F-17B6E7D16B62}" type="parTrans" cxnId="{9A2E145A-C077-4006-9A17-5A75479F2F54}">
      <dgm:prSet/>
      <dgm:spPr/>
      <dgm:t>
        <a:bodyPr/>
        <a:lstStyle/>
        <a:p>
          <a:endParaRPr lang="en-US"/>
        </a:p>
      </dgm:t>
    </dgm:pt>
    <dgm:pt modelId="{454BC0E3-64F1-4471-BDD0-2A8AB2198A1E}" type="sibTrans" cxnId="{9A2E145A-C077-4006-9A17-5A75479F2F54}">
      <dgm:prSet/>
      <dgm:spPr/>
      <dgm:t>
        <a:bodyPr/>
        <a:lstStyle/>
        <a:p>
          <a:endParaRPr lang="en-US"/>
        </a:p>
      </dgm:t>
    </dgm:pt>
    <dgm:pt modelId="{8BCE8572-B16B-4075-8F10-1EDE71ED0868}" type="pres">
      <dgm:prSet presAssocID="{A6A22CCE-E042-465E-9A4D-EA0A0F64BCD7}" presName="root" presStyleCnt="0">
        <dgm:presLayoutVars>
          <dgm:dir/>
          <dgm:resizeHandles val="exact"/>
        </dgm:presLayoutVars>
      </dgm:prSet>
      <dgm:spPr/>
    </dgm:pt>
    <dgm:pt modelId="{0913D748-EAF4-4328-AF01-944389C42E6F}" type="pres">
      <dgm:prSet presAssocID="{7E8D901C-BDCD-4D6B-8234-5E8B4F310BA1}" presName="compNode" presStyleCnt="0"/>
      <dgm:spPr/>
    </dgm:pt>
    <dgm:pt modelId="{D4BF6F48-F847-411A-BE97-1F5B1D56D70D}" type="pres">
      <dgm:prSet presAssocID="{7E8D901C-BDCD-4D6B-8234-5E8B4F310BA1}" presName="iconBgRect" presStyleLbl="bgShp" presStyleIdx="0" presStyleCnt="4"/>
      <dgm:spPr/>
    </dgm:pt>
    <dgm:pt modelId="{D43631B9-7ACC-4204-A699-1BFD9A55B5F7}" type="pres">
      <dgm:prSet presAssocID="{7E8D901C-BDCD-4D6B-8234-5E8B4F310B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33D69321-E3F6-4B56-91DF-749CBB39FD77}" type="pres">
      <dgm:prSet presAssocID="{7E8D901C-BDCD-4D6B-8234-5E8B4F310BA1}" presName="spaceRect" presStyleCnt="0"/>
      <dgm:spPr/>
    </dgm:pt>
    <dgm:pt modelId="{103DBF56-B6D1-45F0-B71D-70106A0CEA8F}" type="pres">
      <dgm:prSet presAssocID="{7E8D901C-BDCD-4D6B-8234-5E8B4F310BA1}" presName="textRect" presStyleLbl="revTx" presStyleIdx="0" presStyleCnt="4">
        <dgm:presLayoutVars>
          <dgm:chMax val="1"/>
          <dgm:chPref val="1"/>
        </dgm:presLayoutVars>
      </dgm:prSet>
      <dgm:spPr/>
    </dgm:pt>
    <dgm:pt modelId="{4B3387F7-7B7A-40C9-84F5-232D92DCBB4B}" type="pres">
      <dgm:prSet presAssocID="{884B952B-0495-4FBF-821C-B1FBBB5D207A}" presName="sibTrans" presStyleCnt="0"/>
      <dgm:spPr/>
    </dgm:pt>
    <dgm:pt modelId="{58DF7185-693F-4CE2-A9EA-4FD437173480}" type="pres">
      <dgm:prSet presAssocID="{3A797A52-72EA-4715-A8EA-ECA17A686E2C}" presName="compNode" presStyleCnt="0"/>
      <dgm:spPr/>
    </dgm:pt>
    <dgm:pt modelId="{47A7136F-425E-4D4E-ABCC-F54F2C76705C}" type="pres">
      <dgm:prSet presAssocID="{3A797A52-72EA-4715-A8EA-ECA17A686E2C}" presName="iconBgRect" presStyleLbl="bgShp" presStyleIdx="1" presStyleCnt="4"/>
      <dgm:spPr/>
    </dgm:pt>
    <dgm:pt modelId="{3CE7B3B3-1284-4F19-83D2-FFDE00F7C1B3}" type="pres">
      <dgm:prSet presAssocID="{3A797A52-72EA-4715-A8EA-ECA17A686E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E4B7618-C4E7-4F94-A15B-B06CB2A0C6D5}" type="pres">
      <dgm:prSet presAssocID="{3A797A52-72EA-4715-A8EA-ECA17A686E2C}" presName="spaceRect" presStyleCnt="0"/>
      <dgm:spPr/>
    </dgm:pt>
    <dgm:pt modelId="{1897EA5A-630F-4B45-8927-4DB3F96351ED}" type="pres">
      <dgm:prSet presAssocID="{3A797A52-72EA-4715-A8EA-ECA17A686E2C}" presName="textRect" presStyleLbl="revTx" presStyleIdx="1" presStyleCnt="4">
        <dgm:presLayoutVars>
          <dgm:chMax val="1"/>
          <dgm:chPref val="1"/>
        </dgm:presLayoutVars>
      </dgm:prSet>
      <dgm:spPr/>
    </dgm:pt>
    <dgm:pt modelId="{F71034FB-0F7C-4A1B-9FAB-410576300934}" type="pres">
      <dgm:prSet presAssocID="{57CDB817-C5DC-49F5-A7C9-0DAB8B4FAB86}" presName="sibTrans" presStyleCnt="0"/>
      <dgm:spPr/>
    </dgm:pt>
    <dgm:pt modelId="{4AEDFC3E-004D-428B-8F05-7A9CBF569AB8}" type="pres">
      <dgm:prSet presAssocID="{8AE35106-AB3B-43B2-9046-4C56ECDD11AD}" presName="compNode" presStyleCnt="0"/>
      <dgm:spPr/>
    </dgm:pt>
    <dgm:pt modelId="{13A66AC5-8E4C-4A69-8C83-6EDFBBFBA765}" type="pres">
      <dgm:prSet presAssocID="{8AE35106-AB3B-43B2-9046-4C56ECDD11AD}" presName="iconBgRect" presStyleLbl="bgShp" presStyleIdx="2" presStyleCnt="4"/>
      <dgm:spPr/>
    </dgm:pt>
    <dgm:pt modelId="{944AFB54-503B-4D59-A668-31DD5B88421A}" type="pres">
      <dgm:prSet presAssocID="{8AE35106-AB3B-43B2-9046-4C56ECDD11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CDFE6653-298A-41EB-A4CA-FBDB17E8FC57}" type="pres">
      <dgm:prSet presAssocID="{8AE35106-AB3B-43B2-9046-4C56ECDD11AD}" presName="spaceRect" presStyleCnt="0"/>
      <dgm:spPr/>
    </dgm:pt>
    <dgm:pt modelId="{3FFCB70F-74EF-42CD-A6F2-B965390649E2}" type="pres">
      <dgm:prSet presAssocID="{8AE35106-AB3B-43B2-9046-4C56ECDD11AD}" presName="textRect" presStyleLbl="revTx" presStyleIdx="2" presStyleCnt="4">
        <dgm:presLayoutVars>
          <dgm:chMax val="1"/>
          <dgm:chPref val="1"/>
        </dgm:presLayoutVars>
      </dgm:prSet>
      <dgm:spPr/>
    </dgm:pt>
    <dgm:pt modelId="{D867FBA1-6381-42DC-AE0D-2A736CCBBAA0}" type="pres">
      <dgm:prSet presAssocID="{AC4588F5-8552-4FAE-A443-D9980AB18207}" presName="sibTrans" presStyleCnt="0"/>
      <dgm:spPr/>
    </dgm:pt>
    <dgm:pt modelId="{F993C0D9-3212-4A1F-8CC8-D3E373FE59A2}" type="pres">
      <dgm:prSet presAssocID="{38700A9E-3C31-480A-80FD-52AE4891E710}" presName="compNode" presStyleCnt="0"/>
      <dgm:spPr/>
    </dgm:pt>
    <dgm:pt modelId="{2DD66182-B9D4-4599-BF7C-E539644A5291}" type="pres">
      <dgm:prSet presAssocID="{38700A9E-3C31-480A-80FD-52AE4891E710}" presName="iconBgRect" presStyleLbl="bgShp" presStyleIdx="3" presStyleCnt="4"/>
      <dgm:spPr/>
    </dgm:pt>
    <dgm:pt modelId="{3D111DCE-D5B0-4782-82B8-1D51F6D5748E}" type="pres">
      <dgm:prSet presAssocID="{38700A9E-3C31-480A-80FD-52AE4891E7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69F9001-DADD-4A1D-ADF4-1A54FC21B9F2}" type="pres">
      <dgm:prSet presAssocID="{38700A9E-3C31-480A-80FD-52AE4891E710}" presName="spaceRect" presStyleCnt="0"/>
      <dgm:spPr/>
    </dgm:pt>
    <dgm:pt modelId="{B5EB4B95-F88C-4569-BD9A-D63E623E5CEB}" type="pres">
      <dgm:prSet presAssocID="{38700A9E-3C31-480A-80FD-52AE4891E710}" presName="textRect" presStyleLbl="revTx" presStyleIdx="3" presStyleCnt="4">
        <dgm:presLayoutVars>
          <dgm:chMax val="1"/>
          <dgm:chPref val="1"/>
        </dgm:presLayoutVars>
      </dgm:prSet>
      <dgm:spPr/>
    </dgm:pt>
  </dgm:ptLst>
  <dgm:cxnLst>
    <dgm:cxn modelId="{42A41C02-2822-4D90-9FE3-1FD01A6AA622}" type="presOf" srcId="{7E8D901C-BDCD-4D6B-8234-5E8B4F310BA1}" destId="{103DBF56-B6D1-45F0-B71D-70106A0CEA8F}" srcOrd="0" destOrd="0" presId="urn:microsoft.com/office/officeart/2018/5/layout/IconCircleLabelList"/>
    <dgm:cxn modelId="{105C510D-4758-4BEF-91B9-99DAAED8AA10}" type="presOf" srcId="{8AE35106-AB3B-43B2-9046-4C56ECDD11AD}" destId="{3FFCB70F-74EF-42CD-A6F2-B965390649E2}" srcOrd="0" destOrd="0" presId="urn:microsoft.com/office/officeart/2018/5/layout/IconCircleLabelList"/>
    <dgm:cxn modelId="{CAD8DF16-F3EF-44CE-B86D-9C5031AB1D70}" srcId="{A6A22CCE-E042-465E-9A4D-EA0A0F64BCD7}" destId="{7E8D901C-BDCD-4D6B-8234-5E8B4F310BA1}" srcOrd="0" destOrd="0" parTransId="{8B088838-E419-4462-AC68-421EC5564626}" sibTransId="{884B952B-0495-4FBF-821C-B1FBBB5D207A}"/>
    <dgm:cxn modelId="{44B39933-AE98-468A-8B4E-9692DFD2331E}" type="presOf" srcId="{A6A22CCE-E042-465E-9A4D-EA0A0F64BCD7}" destId="{8BCE8572-B16B-4075-8F10-1EDE71ED0868}" srcOrd="0" destOrd="0" presId="urn:microsoft.com/office/officeart/2018/5/layout/IconCircleLabelList"/>
    <dgm:cxn modelId="{8FBD9C5C-AF00-4E43-B219-843A21F4B27A}" srcId="{A6A22CCE-E042-465E-9A4D-EA0A0F64BCD7}" destId="{3A797A52-72EA-4715-A8EA-ECA17A686E2C}" srcOrd="1" destOrd="0" parTransId="{43B3B1A0-BACC-4135-834C-2A805703DF68}" sibTransId="{57CDB817-C5DC-49F5-A7C9-0DAB8B4FAB86}"/>
    <dgm:cxn modelId="{9A2E145A-C077-4006-9A17-5A75479F2F54}" srcId="{A6A22CCE-E042-465E-9A4D-EA0A0F64BCD7}" destId="{38700A9E-3C31-480A-80FD-52AE4891E710}" srcOrd="3" destOrd="0" parTransId="{BAAF24A9-BE07-4079-9C0F-17B6E7D16B62}" sibTransId="{454BC0E3-64F1-4471-BDD0-2A8AB2198A1E}"/>
    <dgm:cxn modelId="{E76EA587-4CBD-4B45-A59E-A6028F0AB3C0}" type="presOf" srcId="{38700A9E-3C31-480A-80FD-52AE4891E710}" destId="{B5EB4B95-F88C-4569-BD9A-D63E623E5CEB}" srcOrd="0" destOrd="0" presId="urn:microsoft.com/office/officeart/2018/5/layout/IconCircleLabelList"/>
    <dgm:cxn modelId="{B7DCFA92-EB30-484A-9FE9-41EB57EE72A6}" type="presOf" srcId="{3A797A52-72EA-4715-A8EA-ECA17A686E2C}" destId="{1897EA5A-630F-4B45-8927-4DB3F96351ED}" srcOrd="0" destOrd="0" presId="urn:microsoft.com/office/officeart/2018/5/layout/IconCircleLabelList"/>
    <dgm:cxn modelId="{F8B16EF4-D50B-447A-8D5F-98293BAF2455}" srcId="{A6A22CCE-E042-465E-9A4D-EA0A0F64BCD7}" destId="{8AE35106-AB3B-43B2-9046-4C56ECDD11AD}" srcOrd="2" destOrd="0" parTransId="{96B1B06A-55F8-4A67-B1EB-0BA8FEB7BCE8}" sibTransId="{AC4588F5-8552-4FAE-A443-D9980AB18207}"/>
    <dgm:cxn modelId="{BFE86585-4388-40F0-9C8B-00F3B3725CB5}" type="presParOf" srcId="{8BCE8572-B16B-4075-8F10-1EDE71ED0868}" destId="{0913D748-EAF4-4328-AF01-944389C42E6F}" srcOrd="0" destOrd="0" presId="urn:microsoft.com/office/officeart/2018/5/layout/IconCircleLabelList"/>
    <dgm:cxn modelId="{09093550-A4D7-4B4C-B8C5-FAFDE8150326}" type="presParOf" srcId="{0913D748-EAF4-4328-AF01-944389C42E6F}" destId="{D4BF6F48-F847-411A-BE97-1F5B1D56D70D}" srcOrd="0" destOrd="0" presId="urn:microsoft.com/office/officeart/2018/5/layout/IconCircleLabelList"/>
    <dgm:cxn modelId="{3748838A-5F1E-4F84-AADA-9BDE611CB39F}" type="presParOf" srcId="{0913D748-EAF4-4328-AF01-944389C42E6F}" destId="{D43631B9-7ACC-4204-A699-1BFD9A55B5F7}" srcOrd="1" destOrd="0" presId="urn:microsoft.com/office/officeart/2018/5/layout/IconCircleLabelList"/>
    <dgm:cxn modelId="{76D10353-CBF6-4E97-A605-AC310389D948}" type="presParOf" srcId="{0913D748-EAF4-4328-AF01-944389C42E6F}" destId="{33D69321-E3F6-4B56-91DF-749CBB39FD77}" srcOrd="2" destOrd="0" presId="urn:microsoft.com/office/officeart/2018/5/layout/IconCircleLabelList"/>
    <dgm:cxn modelId="{93A30268-496B-4EC7-AEB0-6D25AE4CBD1E}" type="presParOf" srcId="{0913D748-EAF4-4328-AF01-944389C42E6F}" destId="{103DBF56-B6D1-45F0-B71D-70106A0CEA8F}" srcOrd="3" destOrd="0" presId="urn:microsoft.com/office/officeart/2018/5/layout/IconCircleLabelList"/>
    <dgm:cxn modelId="{508D6D10-3C23-499F-9716-B0FED98C5A47}" type="presParOf" srcId="{8BCE8572-B16B-4075-8F10-1EDE71ED0868}" destId="{4B3387F7-7B7A-40C9-84F5-232D92DCBB4B}" srcOrd="1" destOrd="0" presId="urn:microsoft.com/office/officeart/2018/5/layout/IconCircleLabelList"/>
    <dgm:cxn modelId="{D1F96BDB-7B00-45B5-BF56-BE53B2DBCEA9}" type="presParOf" srcId="{8BCE8572-B16B-4075-8F10-1EDE71ED0868}" destId="{58DF7185-693F-4CE2-A9EA-4FD437173480}" srcOrd="2" destOrd="0" presId="urn:microsoft.com/office/officeart/2018/5/layout/IconCircleLabelList"/>
    <dgm:cxn modelId="{6A8C25BF-E31A-459E-B941-A4626DB6BE90}" type="presParOf" srcId="{58DF7185-693F-4CE2-A9EA-4FD437173480}" destId="{47A7136F-425E-4D4E-ABCC-F54F2C76705C}" srcOrd="0" destOrd="0" presId="urn:microsoft.com/office/officeart/2018/5/layout/IconCircleLabelList"/>
    <dgm:cxn modelId="{EC64E56D-E88C-4617-AC09-0A5FD2190ACE}" type="presParOf" srcId="{58DF7185-693F-4CE2-A9EA-4FD437173480}" destId="{3CE7B3B3-1284-4F19-83D2-FFDE00F7C1B3}" srcOrd="1" destOrd="0" presId="urn:microsoft.com/office/officeart/2018/5/layout/IconCircleLabelList"/>
    <dgm:cxn modelId="{6D928D20-95CC-490B-850A-E96EABDAD905}" type="presParOf" srcId="{58DF7185-693F-4CE2-A9EA-4FD437173480}" destId="{CE4B7618-C4E7-4F94-A15B-B06CB2A0C6D5}" srcOrd="2" destOrd="0" presId="urn:microsoft.com/office/officeart/2018/5/layout/IconCircleLabelList"/>
    <dgm:cxn modelId="{8A3D0EB5-6BA0-44BB-BE74-4A3825A67291}" type="presParOf" srcId="{58DF7185-693F-4CE2-A9EA-4FD437173480}" destId="{1897EA5A-630F-4B45-8927-4DB3F96351ED}" srcOrd="3" destOrd="0" presId="urn:microsoft.com/office/officeart/2018/5/layout/IconCircleLabelList"/>
    <dgm:cxn modelId="{4B3EA57B-0014-411B-8544-1C058B82D4EE}" type="presParOf" srcId="{8BCE8572-B16B-4075-8F10-1EDE71ED0868}" destId="{F71034FB-0F7C-4A1B-9FAB-410576300934}" srcOrd="3" destOrd="0" presId="urn:microsoft.com/office/officeart/2018/5/layout/IconCircleLabelList"/>
    <dgm:cxn modelId="{5D07423D-88D9-49EE-B9B1-232BFBA5016D}" type="presParOf" srcId="{8BCE8572-B16B-4075-8F10-1EDE71ED0868}" destId="{4AEDFC3E-004D-428B-8F05-7A9CBF569AB8}" srcOrd="4" destOrd="0" presId="urn:microsoft.com/office/officeart/2018/5/layout/IconCircleLabelList"/>
    <dgm:cxn modelId="{70A775F3-2F95-42DC-9772-FE923FE3139F}" type="presParOf" srcId="{4AEDFC3E-004D-428B-8F05-7A9CBF569AB8}" destId="{13A66AC5-8E4C-4A69-8C83-6EDFBBFBA765}" srcOrd="0" destOrd="0" presId="urn:microsoft.com/office/officeart/2018/5/layout/IconCircleLabelList"/>
    <dgm:cxn modelId="{7F3095B5-DA0E-47CD-A19A-9B5162102F4B}" type="presParOf" srcId="{4AEDFC3E-004D-428B-8F05-7A9CBF569AB8}" destId="{944AFB54-503B-4D59-A668-31DD5B88421A}" srcOrd="1" destOrd="0" presId="urn:microsoft.com/office/officeart/2018/5/layout/IconCircleLabelList"/>
    <dgm:cxn modelId="{F9647263-2081-4A2A-BDB4-BEE666C7463B}" type="presParOf" srcId="{4AEDFC3E-004D-428B-8F05-7A9CBF569AB8}" destId="{CDFE6653-298A-41EB-A4CA-FBDB17E8FC57}" srcOrd="2" destOrd="0" presId="urn:microsoft.com/office/officeart/2018/5/layout/IconCircleLabelList"/>
    <dgm:cxn modelId="{50E6533F-AB39-49AE-8C49-1E9E2927D85D}" type="presParOf" srcId="{4AEDFC3E-004D-428B-8F05-7A9CBF569AB8}" destId="{3FFCB70F-74EF-42CD-A6F2-B965390649E2}" srcOrd="3" destOrd="0" presId="urn:microsoft.com/office/officeart/2018/5/layout/IconCircleLabelList"/>
    <dgm:cxn modelId="{CB07E63B-D278-46BD-B286-EF082C151D7A}" type="presParOf" srcId="{8BCE8572-B16B-4075-8F10-1EDE71ED0868}" destId="{D867FBA1-6381-42DC-AE0D-2A736CCBBAA0}" srcOrd="5" destOrd="0" presId="urn:microsoft.com/office/officeart/2018/5/layout/IconCircleLabelList"/>
    <dgm:cxn modelId="{C45F3BDB-ED31-40D5-B90C-925688569FCC}" type="presParOf" srcId="{8BCE8572-B16B-4075-8F10-1EDE71ED0868}" destId="{F993C0D9-3212-4A1F-8CC8-D3E373FE59A2}" srcOrd="6" destOrd="0" presId="urn:microsoft.com/office/officeart/2018/5/layout/IconCircleLabelList"/>
    <dgm:cxn modelId="{FA99AF19-1CB9-4856-BE59-6484CC9A8F44}" type="presParOf" srcId="{F993C0D9-3212-4A1F-8CC8-D3E373FE59A2}" destId="{2DD66182-B9D4-4599-BF7C-E539644A5291}" srcOrd="0" destOrd="0" presId="urn:microsoft.com/office/officeart/2018/5/layout/IconCircleLabelList"/>
    <dgm:cxn modelId="{346E6524-3F3E-4C3A-9CE8-0C8D95FB0661}" type="presParOf" srcId="{F993C0D9-3212-4A1F-8CC8-D3E373FE59A2}" destId="{3D111DCE-D5B0-4782-82B8-1D51F6D5748E}" srcOrd="1" destOrd="0" presId="urn:microsoft.com/office/officeart/2018/5/layout/IconCircleLabelList"/>
    <dgm:cxn modelId="{E8440E32-A0BA-4104-A55A-2C8D0A3EBDE3}" type="presParOf" srcId="{F993C0D9-3212-4A1F-8CC8-D3E373FE59A2}" destId="{E69F9001-DADD-4A1D-ADF4-1A54FC21B9F2}" srcOrd="2" destOrd="0" presId="urn:microsoft.com/office/officeart/2018/5/layout/IconCircleLabelList"/>
    <dgm:cxn modelId="{B22AD628-49C7-4B88-B4E0-83C4598692F5}" type="presParOf" srcId="{F993C0D9-3212-4A1F-8CC8-D3E373FE59A2}" destId="{B5EB4B95-F88C-4569-BD9A-D63E623E5CEB}"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54FC52-30AE-41C5-8C2E-5DADE0DDE4E4}"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C1F3EB3-AD9A-4A81-86EE-A6BAE055325C}">
      <dgm:prSet/>
      <dgm:spPr/>
      <dgm:t>
        <a:bodyPr/>
        <a:lstStyle/>
        <a:p>
          <a:r>
            <a:rPr lang="en-US"/>
            <a:t>T-tests for first two hypotheses</a:t>
          </a:r>
        </a:p>
      </dgm:t>
    </dgm:pt>
    <dgm:pt modelId="{3729DAF7-DEC9-41AD-8C5C-6AFF544A8158}" type="parTrans" cxnId="{CFBBB1E0-BC47-4CC2-A736-EB7632E48602}">
      <dgm:prSet/>
      <dgm:spPr/>
      <dgm:t>
        <a:bodyPr/>
        <a:lstStyle/>
        <a:p>
          <a:endParaRPr lang="en-US"/>
        </a:p>
      </dgm:t>
    </dgm:pt>
    <dgm:pt modelId="{6B2DE57D-CE29-45AE-8314-89AFDFA46ABA}" type="sibTrans" cxnId="{CFBBB1E0-BC47-4CC2-A736-EB7632E48602}">
      <dgm:prSet/>
      <dgm:spPr/>
      <dgm:t>
        <a:bodyPr/>
        <a:lstStyle/>
        <a:p>
          <a:endParaRPr lang="en-US"/>
        </a:p>
      </dgm:t>
    </dgm:pt>
    <dgm:pt modelId="{6F2B14FA-7A78-49E3-94AC-5DB491F6AA67}">
      <dgm:prSet/>
      <dgm:spPr/>
      <dgm:t>
        <a:bodyPr/>
        <a:lstStyle/>
        <a:p>
          <a:r>
            <a:rPr lang="en-US"/>
            <a:t>Z-test for third hypothesis</a:t>
          </a:r>
        </a:p>
      </dgm:t>
    </dgm:pt>
    <dgm:pt modelId="{B09F663C-5033-4CA7-8FE8-75FBDBBE339D}" type="parTrans" cxnId="{21B46083-0EE8-4DB8-90AB-9E186C53EFB7}">
      <dgm:prSet/>
      <dgm:spPr/>
      <dgm:t>
        <a:bodyPr/>
        <a:lstStyle/>
        <a:p>
          <a:endParaRPr lang="en-US"/>
        </a:p>
      </dgm:t>
    </dgm:pt>
    <dgm:pt modelId="{AE36B592-F418-4BA4-88E4-E97B0B0F5858}" type="sibTrans" cxnId="{21B46083-0EE8-4DB8-90AB-9E186C53EFB7}">
      <dgm:prSet/>
      <dgm:spPr/>
      <dgm:t>
        <a:bodyPr/>
        <a:lstStyle/>
        <a:p>
          <a:endParaRPr lang="en-US"/>
        </a:p>
      </dgm:t>
    </dgm:pt>
    <dgm:pt modelId="{E49351BA-4D6A-4BD8-998C-FEA1D59DDC1F}" type="pres">
      <dgm:prSet presAssocID="{4854FC52-30AE-41C5-8C2E-5DADE0DDE4E4}" presName="root" presStyleCnt="0">
        <dgm:presLayoutVars>
          <dgm:dir/>
          <dgm:resizeHandles val="exact"/>
        </dgm:presLayoutVars>
      </dgm:prSet>
      <dgm:spPr/>
    </dgm:pt>
    <dgm:pt modelId="{864FEF77-2F09-4EC2-8681-059B5F52D2FD}" type="pres">
      <dgm:prSet presAssocID="{9C1F3EB3-AD9A-4A81-86EE-A6BAE055325C}" presName="compNode" presStyleCnt="0"/>
      <dgm:spPr/>
    </dgm:pt>
    <dgm:pt modelId="{98427096-FC33-4598-A88D-12C4CB3996D4}" type="pres">
      <dgm:prSet presAssocID="{9C1F3EB3-AD9A-4A81-86EE-A6BAE05532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E4B5788-A3EE-40D4-A64E-6EDE171B57E7}" type="pres">
      <dgm:prSet presAssocID="{9C1F3EB3-AD9A-4A81-86EE-A6BAE055325C}" presName="spaceRect" presStyleCnt="0"/>
      <dgm:spPr/>
    </dgm:pt>
    <dgm:pt modelId="{7FC9C0BE-C30E-4681-A4BA-D268125B18E4}" type="pres">
      <dgm:prSet presAssocID="{9C1F3EB3-AD9A-4A81-86EE-A6BAE055325C}" presName="textRect" presStyleLbl="revTx" presStyleIdx="0" presStyleCnt="2">
        <dgm:presLayoutVars>
          <dgm:chMax val="1"/>
          <dgm:chPref val="1"/>
        </dgm:presLayoutVars>
      </dgm:prSet>
      <dgm:spPr/>
    </dgm:pt>
    <dgm:pt modelId="{4C5B746D-F26C-481C-9303-FDFD741BF297}" type="pres">
      <dgm:prSet presAssocID="{6B2DE57D-CE29-45AE-8314-89AFDFA46ABA}" presName="sibTrans" presStyleCnt="0"/>
      <dgm:spPr/>
    </dgm:pt>
    <dgm:pt modelId="{F982C72B-EA5D-40ED-A36B-69C18F1BCE86}" type="pres">
      <dgm:prSet presAssocID="{6F2B14FA-7A78-49E3-94AC-5DB491F6AA67}" presName="compNode" presStyleCnt="0"/>
      <dgm:spPr/>
    </dgm:pt>
    <dgm:pt modelId="{B3E95411-EB74-4933-9755-77C691D17AF4}" type="pres">
      <dgm:prSet presAssocID="{6F2B14FA-7A78-49E3-94AC-5DB491F6AA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671B83F2-7CA2-4A66-8EB6-620C990BB7C3}" type="pres">
      <dgm:prSet presAssocID="{6F2B14FA-7A78-49E3-94AC-5DB491F6AA67}" presName="spaceRect" presStyleCnt="0"/>
      <dgm:spPr/>
    </dgm:pt>
    <dgm:pt modelId="{48D70E21-8D17-491C-8E3C-3D1EB7CB8CC2}" type="pres">
      <dgm:prSet presAssocID="{6F2B14FA-7A78-49E3-94AC-5DB491F6AA67}" presName="textRect" presStyleLbl="revTx" presStyleIdx="1" presStyleCnt="2">
        <dgm:presLayoutVars>
          <dgm:chMax val="1"/>
          <dgm:chPref val="1"/>
        </dgm:presLayoutVars>
      </dgm:prSet>
      <dgm:spPr/>
    </dgm:pt>
  </dgm:ptLst>
  <dgm:cxnLst>
    <dgm:cxn modelId="{1EF99F30-40E0-4680-8EDC-C7644A9EDFBD}" type="presOf" srcId="{6F2B14FA-7A78-49E3-94AC-5DB491F6AA67}" destId="{48D70E21-8D17-491C-8E3C-3D1EB7CB8CC2}" srcOrd="0" destOrd="0" presId="urn:microsoft.com/office/officeart/2018/2/layout/IconLabelList"/>
    <dgm:cxn modelId="{00B2215B-4759-4AA4-9551-552F90157BC1}" type="presOf" srcId="{9C1F3EB3-AD9A-4A81-86EE-A6BAE055325C}" destId="{7FC9C0BE-C30E-4681-A4BA-D268125B18E4}" srcOrd="0" destOrd="0" presId="urn:microsoft.com/office/officeart/2018/2/layout/IconLabelList"/>
    <dgm:cxn modelId="{21B46083-0EE8-4DB8-90AB-9E186C53EFB7}" srcId="{4854FC52-30AE-41C5-8C2E-5DADE0DDE4E4}" destId="{6F2B14FA-7A78-49E3-94AC-5DB491F6AA67}" srcOrd="1" destOrd="0" parTransId="{B09F663C-5033-4CA7-8FE8-75FBDBBE339D}" sibTransId="{AE36B592-F418-4BA4-88E4-E97B0B0F5858}"/>
    <dgm:cxn modelId="{30324AA0-B375-4224-9731-57FF5F533014}" type="presOf" srcId="{4854FC52-30AE-41C5-8C2E-5DADE0DDE4E4}" destId="{E49351BA-4D6A-4BD8-998C-FEA1D59DDC1F}" srcOrd="0" destOrd="0" presId="urn:microsoft.com/office/officeart/2018/2/layout/IconLabelList"/>
    <dgm:cxn modelId="{CFBBB1E0-BC47-4CC2-A736-EB7632E48602}" srcId="{4854FC52-30AE-41C5-8C2E-5DADE0DDE4E4}" destId="{9C1F3EB3-AD9A-4A81-86EE-A6BAE055325C}" srcOrd="0" destOrd="0" parTransId="{3729DAF7-DEC9-41AD-8C5C-6AFF544A8158}" sibTransId="{6B2DE57D-CE29-45AE-8314-89AFDFA46ABA}"/>
    <dgm:cxn modelId="{54E95CC8-BFDC-4676-B9B6-BBA70A45DAB8}" type="presParOf" srcId="{E49351BA-4D6A-4BD8-998C-FEA1D59DDC1F}" destId="{864FEF77-2F09-4EC2-8681-059B5F52D2FD}" srcOrd="0" destOrd="0" presId="urn:microsoft.com/office/officeart/2018/2/layout/IconLabelList"/>
    <dgm:cxn modelId="{521129C4-C5D4-43F3-8EC6-E827A49599EA}" type="presParOf" srcId="{864FEF77-2F09-4EC2-8681-059B5F52D2FD}" destId="{98427096-FC33-4598-A88D-12C4CB3996D4}" srcOrd="0" destOrd="0" presId="urn:microsoft.com/office/officeart/2018/2/layout/IconLabelList"/>
    <dgm:cxn modelId="{CB9A7836-528F-4947-91A8-15B61BDFDC50}" type="presParOf" srcId="{864FEF77-2F09-4EC2-8681-059B5F52D2FD}" destId="{EE4B5788-A3EE-40D4-A64E-6EDE171B57E7}" srcOrd="1" destOrd="0" presId="urn:microsoft.com/office/officeart/2018/2/layout/IconLabelList"/>
    <dgm:cxn modelId="{0900FB05-C25B-4CC1-A75E-C77EADAB770E}" type="presParOf" srcId="{864FEF77-2F09-4EC2-8681-059B5F52D2FD}" destId="{7FC9C0BE-C30E-4681-A4BA-D268125B18E4}" srcOrd="2" destOrd="0" presId="urn:microsoft.com/office/officeart/2018/2/layout/IconLabelList"/>
    <dgm:cxn modelId="{35FAB9B3-364A-436F-B4CB-098DE8EF2BAB}" type="presParOf" srcId="{E49351BA-4D6A-4BD8-998C-FEA1D59DDC1F}" destId="{4C5B746D-F26C-481C-9303-FDFD741BF297}" srcOrd="1" destOrd="0" presId="urn:microsoft.com/office/officeart/2018/2/layout/IconLabelList"/>
    <dgm:cxn modelId="{3A6F922E-8224-4895-8E12-746D598EF54C}" type="presParOf" srcId="{E49351BA-4D6A-4BD8-998C-FEA1D59DDC1F}" destId="{F982C72B-EA5D-40ED-A36B-69C18F1BCE86}" srcOrd="2" destOrd="0" presId="urn:microsoft.com/office/officeart/2018/2/layout/IconLabelList"/>
    <dgm:cxn modelId="{8E0FAA4D-01B1-41E1-9428-8F85577F83F0}" type="presParOf" srcId="{F982C72B-EA5D-40ED-A36B-69C18F1BCE86}" destId="{B3E95411-EB74-4933-9755-77C691D17AF4}" srcOrd="0" destOrd="0" presId="urn:microsoft.com/office/officeart/2018/2/layout/IconLabelList"/>
    <dgm:cxn modelId="{711BECF8-7D39-49FD-A0F3-C5A393CC2F92}" type="presParOf" srcId="{F982C72B-EA5D-40ED-A36B-69C18F1BCE86}" destId="{671B83F2-7CA2-4A66-8EB6-620C990BB7C3}" srcOrd="1" destOrd="0" presId="urn:microsoft.com/office/officeart/2018/2/layout/IconLabelList"/>
    <dgm:cxn modelId="{7BEA40BE-8630-41DC-93E3-1DDA49177193}" type="presParOf" srcId="{F982C72B-EA5D-40ED-A36B-69C18F1BCE86}" destId="{48D70E21-8D17-491C-8E3C-3D1EB7CB8CC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9DE4AE-1F6A-4284-BF84-D12614F739D2}"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9F4DE851-9780-4B23-9F91-3CA966793FE3}">
      <dgm:prSet/>
      <dgm:spPr/>
      <dgm:t>
        <a:bodyPr/>
        <a:lstStyle/>
        <a:p>
          <a:r>
            <a:rPr lang="en-US"/>
            <a:t>Central Air is statistically significant</a:t>
          </a:r>
        </a:p>
      </dgm:t>
    </dgm:pt>
    <dgm:pt modelId="{15D6C4F8-8585-4F7A-B35A-25DF4798E82E}" type="parTrans" cxnId="{D06C55FC-88B8-43AF-812C-D67848F851B6}">
      <dgm:prSet/>
      <dgm:spPr/>
      <dgm:t>
        <a:bodyPr/>
        <a:lstStyle/>
        <a:p>
          <a:endParaRPr lang="en-US"/>
        </a:p>
      </dgm:t>
    </dgm:pt>
    <dgm:pt modelId="{76749797-EB9B-46B3-8146-10D1D8DB2F9D}" type="sibTrans" cxnId="{D06C55FC-88B8-43AF-812C-D67848F851B6}">
      <dgm:prSet/>
      <dgm:spPr/>
      <dgm:t>
        <a:bodyPr/>
        <a:lstStyle/>
        <a:p>
          <a:endParaRPr lang="en-US"/>
        </a:p>
      </dgm:t>
    </dgm:pt>
    <dgm:pt modelId="{4911E058-1116-4967-8845-6E0EEB3720A9}">
      <dgm:prSet/>
      <dgm:spPr/>
      <dgm:t>
        <a:bodyPr/>
        <a:lstStyle/>
        <a:p>
          <a:r>
            <a:rPr lang="en-US"/>
            <a:t>House located near R/R crossing is not significant</a:t>
          </a:r>
        </a:p>
      </dgm:t>
    </dgm:pt>
    <dgm:pt modelId="{44225268-459B-48B1-9FCD-840BBCB1D6E2}" type="parTrans" cxnId="{477F179D-C752-4C39-B473-03715703237C}">
      <dgm:prSet/>
      <dgm:spPr/>
      <dgm:t>
        <a:bodyPr/>
        <a:lstStyle/>
        <a:p>
          <a:endParaRPr lang="en-US"/>
        </a:p>
      </dgm:t>
    </dgm:pt>
    <dgm:pt modelId="{8047F782-C62D-4F6A-863F-83D24F226832}" type="sibTrans" cxnId="{477F179D-C752-4C39-B473-03715703237C}">
      <dgm:prSet/>
      <dgm:spPr/>
      <dgm:t>
        <a:bodyPr/>
        <a:lstStyle/>
        <a:p>
          <a:endParaRPr lang="en-US"/>
        </a:p>
      </dgm:t>
    </dgm:pt>
    <dgm:pt modelId="{5E1A47DF-3867-4BD7-958E-E1D2ECB071BA}">
      <dgm:prSet/>
      <dgm:spPr/>
      <dgm:t>
        <a:bodyPr/>
        <a:lstStyle/>
        <a:p>
          <a:r>
            <a:rPr lang="en-US"/>
            <a:t>Buying house with Central A/C in Spring is not significant</a:t>
          </a:r>
        </a:p>
      </dgm:t>
    </dgm:pt>
    <dgm:pt modelId="{BEFC51CE-C8C4-48EA-9971-4E0BE47149A5}" type="parTrans" cxnId="{E78FB330-1454-4D2B-8290-EF9948C5F334}">
      <dgm:prSet/>
      <dgm:spPr/>
      <dgm:t>
        <a:bodyPr/>
        <a:lstStyle/>
        <a:p>
          <a:endParaRPr lang="en-US"/>
        </a:p>
      </dgm:t>
    </dgm:pt>
    <dgm:pt modelId="{B2200F44-82BA-45E1-BC1F-C50B900D90BB}" type="sibTrans" cxnId="{E78FB330-1454-4D2B-8290-EF9948C5F334}">
      <dgm:prSet/>
      <dgm:spPr/>
      <dgm:t>
        <a:bodyPr/>
        <a:lstStyle/>
        <a:p>
          <a:endParaRPr lang="en-US"/>
        </a:p>
      </dgm:t>
    </dgm:pt>
    <dgm:pt modelId="{FD82DBD6-80EB-4416-9748-4FAE5674B653}" type="pres">
      <dgm:prSet presAssocID="{2D9DE4AE-1F6A-4284-BF84-D12614F739D2}" presName="vert0" presStyleCnt="0">
        <dgm:presLayoutVars>
          <dgm:dir/>
          <dgm:animOne val="branch"/>
          <dgm:animLvl val="lvl"/>
        </dgm:presLayoutVars>
      </dgm:prSet>
      <dgm:spPr/>
    </dgm:pt>
    <dgm:pt modelId="{569AB989-53CB-424C-A967-F747A66EFADC}" type="pres">
      <dgm:prSet presAssocID="{9F4DE851-9780-4B23-9F91-3CA966793FE3}" presName="thickLine" presStyleLbl="alignNode1" presStyleIdx="0" presStyleCnt="3"/>
      <dgm:spPr/>
    </dgm:pt>
    <dgm:pt modelId="{0A4B6C41-98DF-40A4-B5A1-4E9FC7577ACB}" type="pres">
      <dgm:prSet presAssocID="{9F4DE851-9780-4B23-9F91-3CA966793FE3}" presName="horz1" presStyleCnt="0"/>
      <dgm:spPr/>
    </dgm:pt>
    <dgm:pt modelId="{48031D1B-55E5-438F-8828-8FCD80AF974B}" type="pres">
      <dgm:prSet presAssocID="{9F4DE851-9780-4B23-9F91-3CA966793FE3}" presName="tx1" presStyleLbl="revTx" presStyleIdx="0" presStyleCnt="3"/>
      <dgm:spPr/>
    </dgm:pt>
    <dgm:pt modelId="{40479AD8-E359-4769-BFC5-93A74D7B34F0}" type="pres">
      <dgm:prSet presAssocID="{9F4DE851-9780-4B23-9F91-3CA966793FE3}" presName="vert1" presStyleCnt="0"/>
      <dgm:spPr/>
    </dgm:pt>
    <dgm:pt modelId="{46F91DDF-A223-4566-A928-B0DEDCA91D48}" type="pres">
      <dgm:prSet presAssocID="{4911E058-1116-4967-8845-6E0EEB3720A9}" presName="thickLine" presStyleLbl="alignNode1" presStyleIdx="1" presStyleCnt="3"/>
      <dgm:spPr/>
    </dgm:pt>
    <dgm:pt modelId="{A7C3DEBE-1ACD-48BB-9575-E3E4C1DB63F5}" type="pres">
      <dgm:prSet presAssocID="{4911E058-1116-4967-8845-6E0EEB3720A9}" presName="horz1" presStyleCnt="0"/>
      <dgm:spPr/>
    </dgm:pt>
    <dgm:pt modelId="{BF469782-73C8-4D68-948F-D7057BE537A2}" type="pres">
      <dgm:prSet presAssocID="{4911E058-1116-4967-8845-6E0EEB3720A9}" presName="tx1" presStyleLbl="revTx" presStyleIdx="1" presStyleCnt="3"/>
      <dgm:spPr/>
    </dgm:pt>
    <dgm:pt modelId="{ACC008F3-EF6A-4ABC-B285-B67B2EFE69E0}" type="pres">
      <dgm:prSet presAssocID="{4911E058-1116-4967-8845-6E0EEB3720A9}" presName="vert1" presStyleCnt="0"/>
      <dgm:spPr/>
    </dgm:pt>
    <dgm:pt modelId="{09F16B80-A35E-4278-9E2C-FA91E57737E8}" type="pres">
      <dgm:prSet presAssocID="{5E1A47DF-3867-4BD7-958E-E1D2ECB071BA}" presName="thickLine" presStyleLbl="alignNode1" presStyleIdx="2" presStyleCnt="3"/>
      <dgm:spPr/>
    </dgm:pt>
    <dgm:pt modelId="{0F1249F8-FE41-46AA-B35A-FD216E641A1E}" type="pres">
      <dgm:prSet presAssocID="{5E1A47DF-3867-4BD7-958E-E1D2ECB071BA}" presName="horz1" presStyleCnt="0"/>
      <dgm:spPr/>
    </dgm:pt>
    <dgm:pt modelId="{93EE51CD-A4C1-4F01-960D-01BE15ED2BE6}" type="pres">
      <dgm:prSet presAssocID="{5E1A47DF-3867-4BD7-958E-E1D2ECB071BA}" presName="tx1" presStyleLbl="revTx" presStyleIdx="2" presStyleCnt="3"/>
      <dgm:spPr/>
    </dgm:pt>
    <dgm:pt modelId="{F38D005F-B36D-44BA-A4CF-19FC6D6B9620}" type="pres">
      <dgm:prSet presAssocID="{5E1A47DF-3867-4BD7-958E-E1D2ECB071BA}" presName="vert1" presStyleCnt="0"/>
      <dgm:spPr/>
    </dgm:pt>
  </dgm:ptLst>
  <dgm:cxnLst>
    <dgm:cxn modelId="{E78FB330-1454-4D2B-8290-EF9948C5F334}" srcId="{2D9DE4AE-1F6A-4284-BF84-D12614F739D2}" destId="{5E1A47DF-3867-4BD7-958E-E1D2ECB071BA}" srcOrd="2" destOrd="0" parTransId="{BEFC51CE-C8C4-48EA-9971-4E0BE47149A5}" sibTransId="{B2200F44-82BA-45E1-BC1F-C50B900D90BB}"/>
    <dgm:cxn modelId="{D3DE7E48-B68B-4176-A60C-EA0EC0345A17}" type="presOf" srcId="{5E1A47DF-3867-4BD7-958E-E1D2ECB071BA}" destId="{93EE51CD-A4C1-4F01-960D-01BE15ED2BE6}" srcOrd="0" destOrd="0" presId="urn:microsoft.com/office/officeart/2008/layout/LinedList"/>
    <dgm:cxn modelId="{C4B98B94-CEC9-40BC-915B-49B42F458E90}" type="presOf" srcId="{4911E058-1116-4967-8845-6E0EEB3720A9}" destId="{BF469782-73C8-4D68-948F-D7057BE537A2}" srcOrd="0" destOrd="0" presId="urn:microsoft.com/office/officeart/2008/layout/LinedList"/>
    <dgm:cxn modelId="{477F179D-C752-4C39-B473-03715703237C}" srcId="{2D9DE4AE-1F6A-4284-BF84-D12614F739D2}" destId="{4911E058-1116-4967-8845-6E0EEB3720A9}" srcOrd="1" destOrd="0" parTransId="{44225268-459B-48B1-9FCD-840BBCB1D6E2}" sibTransId="{8047F782-C62D-4F6A-863F-83D24F226832}"/>
    <dgm:cxn modelId="{C78FB2AE-CB5B-445F-A0E2-FAD20A028FE3}" type="presOf" srcId="{2D9DE4AE-1F6A-4284-BF84-D12614F739D2}" destId="{FD82DBD6-80EB-4416-9748-4FAE5674B653}" srcOrd="0" destOrd="0" presId="urn:microsoft.com/office/officeart/2008/layout/LinedList"/>
    <dgm:cxn modelId="{09738BF7-95EB-45E7-B584-C59770D8B702}" type="presOf" srcId="{9F4DE851-9780-4B23-9F91-3CA966793FE3}" destId="{48031D1B-55E5-438F-8828-8FCD80AF974B}" srcOrd="0" destOrd="0" presId="urn:microsoft.com/office/officeart/2008/layout/LinedList"/>
    <dgm:cxn modelId="{D06C55FC-88B8-43AF-812C-D67848F851B6}" srcId="{2D9DE4AE-1F6A-4284-BF84-D12614F739D2}" destId="{9F4DE851-9780-4B23-9F91-3CA966793FE3}" srcOrd="0" destOrd="0" parTransId="{15D6C4F8-8585-4F7A-B35A-25DF4798E82E}" sibTransId="{76749797-EB9B-46B3-8146-10D1D8DB2F9D}"/>
    <dgm:cxn modelId="{5B833404-DE46-48C9-907A-9E0FD6B97FEE}" type="presParOf" srcId="{FD82DBD6-80EB-4416-9748-4FAE5674B653}" destId="{569AB989-53CB-424C-A967-F747A66EFADC}" srcOrd="0" destOrd="0" presId="urn:microsoft.com/office/officeart/2008/layout/LinedList"/>
    <dgm:cxn modelId="{945F0EE6-6327-489D-8189-C679516B7992}" type="presParOf" srcId="{FD82DBD6-80EB-4416-9748-4FAE5674B653}" destId="{0A4B6C41-98DF-40A4-B5A1-4E9FC7577ACB}" srcOrd="1" destOrd="0" presId="urn:microsoft.com/office/officeart/2008/layout/LinedList"/>
    <dgm:cxn modelId="{3BC968E4-45E7-4956-8FFB-C6E619735D5A}" type="presParOf" srcId="{0A4B6C41-98DF-40A4-B5A1-4E9FC7577ACB}" destId="{48031D1B-55E5-438F-8828-8FCD80AF974B}" srcOrd="0" destOrd="0" presId="urn:microsoft.com/office/officeart/2008/layout/LinedList"/>
    <dgm:cxn modelId="{B84F8B0F-102F-44DE-8C22-D050471ED125}" type="presParOf" srcId="{0A4B6C41-98DF-40A4-B5A1-4E9FC7577ACB}" destId="{40479AD8-E359-4769-BFC5-93A74D7B34F0}" srcOrd="1" destOrd="0" presId="urn:microsoft.com/office/officeart/2008/layout/LinedList"/>
    <dgm:cxn modelId="{B44478E3-EFC7-4567-9CA4-EC127519F495}" type="presParOf" srcId="{FD82DBD6-80EB-4416-9748-4FAE5674B653}" destId="{46F91DDF-A223-4566-A928-B0DEDCA91D48}" srcOrd="2" destOrd="0" presId="urn:microsoft.com/office/officeart/2008/layout/LinedList"/>
    <dgm:cxn modelId="{A6E50C13-A3E8-4F2C-9FD3-7F8902C3F973}" type="presParOf" srcId="{FD82DBD6-80EB-4416-9748-4FAE5674B653}" destId="{A7C3DEBE-1ACD-48BB-9575-E3E4C1DB63F5}" srcOrd="3" destOrd="0" presId="urn:microsoft.com/office/officeart/2008/layout/LinedList"/>
    <dgm:cxn modelId="{A4AE3CF6-CE96-4043-AF5D-AA8BCA004F00}" type="presParOf" srcId="{A7C3DEBE-1ACD-48BB-9575-E3E4C1DB63F5}" destId="{BF469782-73C8-4D68-948F-D7057BE537A2}" srcOrd="0" destOrd="0" presId="urn:microsoft.com/office/officeart/2008/layout/LinedList"/>
    <dgm:cxn modelId="{ACD9649A-3F20-4A95-9992-37490A89172C}" type="presParOf" srcId="{A7C3DEBE-1ACD-48BB-9575-E3E4C1DB63F5}" destId="{ACC008F3-EF6A-4ABC-B285-B67B2EFE69E0}" srcOrd="1" destOrd="0" presId="urn:microsoft.com/office/officeart/2008/layout/LinedList"/>
    <dgm:cxn modelId="{D0BCE658-CC8F-4543-A7D3-EBDE9F8B6431}" type="presParOf" srcId="{FD82DBD6-80EB-4416-9748-4FAE5674B653}" destId="{09F16B80-A35E-4278-9E2C-FA91E57737E8}" srcOrd="4" destOrd="0" presId="urn:microsoft.com/office/officeart/2008/layout/LinedList"/>
    <dgm:cxn modelId="{1235FFCE-E571-4CBC-9BB9-FA73662EFDDE}" type="presParOf" srcId="{FD82DBD6-80EB-4416-9748-4FAE5674B653}" destId="{0F1249F8-FE41-46AA-B35A-FD216E641A1E}" srcOrd="5" destOrd="0" presId="urn:microsoft.com/office/officeart/2008/layout/LinedList"/>
    <dgm:cxn modelId="{3B723535-DAC9-4A26-9D42-BAF1276DEE30}" type="presParOf" srcId="{0F1249F8-FE41-46AA-B35A-FD216E641A1E}" destId="{93EE51CD-A4C1-4F01-960D-01BE15ED2BE6}" srcOrd="0" destOrd="0" presId="urn:microsoft.com/office/officeart/2008/layout/LinedList"/>
    <dgm:cxn modelId="{77C33D6A-DFD5-4A86-AC11-64B5A2EED42E}" type="presParOf" srcId="{0F1249F8-FE41-46AA-B35A-FD216E641A1E}" destId="{F38D005F-B36D-44BA-A4CF-19FC6D6B962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5F0B40-E1A1-4F9C-8A96-32CC15FA8B5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6EBE8CD-D16A-4129-8DEB-0D7DC08E66EC}">
      <dgm:prSet/>
      <dgm:spPr/>
      <dgm:t>
        <a:bodyPr/>
        <a:lstStyle/>
        <a:p>
          <a:pPr>
            <a:lnSpc>
              <a:spcPct val="100000"/>
            </a:lnSpc>
          </a:pPr>
          <a:r>
            <a:rPr lang="en-US"/>
            <a:t>Buy house without central air then install before selling</a:t>
          </a:r>
        </a:p>
      </dgm:t>
    </dgm:pt>
    <dgm:pt modelId="{77B6B764-12FC-4CF9-AD2C-C32B3D5FB9A5}" type="parTrans" cxnId="{735AEC2F-9D81-4A1B-88BF-DD86E2C84906}">
      <dgm:prSet/>
      <dgm:spPr/>
      <dgm:t>
        <a:bodyPr/>
        <a:lstStyle/>
        <a:p>
          <a:endParaRPr lang="en-US"/>
        </a:p>
      </dgm:t>
    </dgm:pt>
    <dgm:pt modelId="{39884A8E-2A1C-40EE-B20C-B403F81469A6}" type="sibTrans" cxnId="{735AEC2F-9D81-4A1B-88BF-DD86E2C84906}">
      <dgm:prSet/>
      <dgm:spPr/>
      <dgm:t>
        <a:bodyPr/>
        <a:lstStyle/>
        <a:p>
          <a:endParaRPr lang="en-US"/>
        </a:p>
      </dgm:t>
    </dgm:pt>
    <dgm:pt modelId="{75B2B2E8-DF42-425F-9467-E81F7F5F4B92}">
      <dgm:prSet/>
      <dgm:spPr/>
      <dgm:t>
        <a:bodyPr/>
        <a:lstStyle/>
        <a:p>
          <a:pPr>
            <a:lnSpc>
              <a:spcPct val="100000"/>
            </a:lnSpc>
          </a:pPr>
          <a:r>
            <a:rPr lang="en-US"/>
            <a:t>R/R crossing does not matter</a:t>
          </a:r>
        </a:p>
      </dgm:t>
    </dgm:pt>
    <dgm:pt modelId="{B019718A-ACE0-40A1-A520-B9565C8D1995}" type="parTrans" cxnId="{4CC9677C-60A6-4EE8-A4CE-2EF6D38E35F3}">
      <dgm:prSet/>
      <dgm:spPr/>
      <dgm:t>
        <a:bodyPr/>
        <a:lstStyle/>
        <a:p>
          <a:endParaRPr lang="en-US"/>
        </a:p>
      </dgm:t>
    </dgm:pt>
    <dgm:pt modelId="{9939424C-FB8C-4346-B93A-A194729247EE}" type="sibTrans" cxnId="{4CC9677C-60A6-4EE8-A4CE-2EF6D38E35F3}">
      <dgm:prSet/>
      <dgm:spPr/>
      <dgm:t>
        <a:bodyPr/>
        <a:lstStyle/>
        <a:p>
          <a:endParaRPr lang="en-US"/>
        </a:p>
      </dgm:t>
    </dgm:pt>
    <dgm:pt modelId="{0640E654-BF4A-4563-ABF6-EB8307741531}">
      <dgm:prSet/>
      <dgm:spPr/>
      <dgm:t>
        <a:bodyPr/>
        <a:lstStyle/>
        <a:p>
          <a:pPr>
            <a:lnSpc>
              <a:spcPct val="100000"/>
            </a:lnSpc>
          </a:pPr>
          <a:r>
            <a:rPr lang="en-US"/>
            <a:t>Time of year does not matter</a:t>
          </a:r>
        </a:p>
      </dgm:t>
    </dgm:pt>
    <dgm:pt modelId="{B6065AA5-4D4F-458F-A415-CEA4315EFE87}" type="parTrans" cxnId="{FBF3F2EB-9532-41BC-A858-F960116EB68D}">
      <dgm:prSet/>
      <dgm:spPr/>
      <dgm:t>
        <a:bodyPr/>
        <a:lstStyle/>
        <a:p>
          <a:endParaRPr lang="en-US"/>
        </a:p>
      </dgm:t>
    </dgm:pt>
    <dgm:pt modelId="{AD508295-919A-4375-B932-73F79935AC2B}" type="sibTrans" cxnId="{FBF3F2EB-9532-41BC-A858-F960116EB68D}">
      <dgm:prSet/>
      <dgm:spPr/>
      <dgm:t>
        <a:bodyPr/>
        <a:lstStyle/>
        <a:p>
          <a:endParaRPr lang="en-US"/>
        </a:p>
      </dgm:t>
    </dgm:pt>
    <dgm:pt modelId="{11BF3F9B-C331-4176-9060-6DE3836B38A3}" type="pres">
      <dgm:prSet presAssocID="{4B5F0B40-E1A1-4F9C-8A96-32CC15FA8B5A}" presName="root" presStyleCnt="0">
        <dgm:presLayoutVars>
          <dgm:dir/>
          <dgm:resizeHandles val="exact"/>
        </dgm:presLayoutVars>
      </dgm:prSet>
      <dgm:spPr/>
    </dgm:pt>
    <dgm:pt modelId="{6875E9A0-0164-48F8-B6F1-725C577509F2}" type="pres">
      <dgm:prSet presAssocID="{36EBE8CD-D16A-4129-8DEB-0D7DC08E66EC}" presName="compNode" presStyleCnt="0"/>
      <dgm:spPr/>
    </dgm:pt>
    <dgm:pt modelId="{04E56014-8B1F-413D-86A2-EFE9FD5E8353}" type="pres">
      <dgm:prSet presAssocID="{36EBE8CD-D16A-4129-8DEB-0D7DC08E66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se"/>
        </a:ext>
      </dgm:extLst>
    </dgm:pt>
    <dgm:pt modelId="{4D75F8C5-33A0-4A9E-8249-21062CF2CAF7}" type="pres">
      <dgm:prSet presAssocID="{36EBE8CD-D16A-4129-8DEB-0D7DC08E66EC}" presName="spaceRect" presStyleCnt="0"/>
      <dgm:spPr/>
    </dgm:pt>
    <dgm:pt modelId="{587BDE74-4C3F-41FE-9450-65F179364967}" type="pres">
      <dgm:prSet presAssocID="{36EBE8CD-D16A-4129-8DEB-0D7DC08E66EC}" presName="textRect" presStyleLbl="revTx" presStyleIdx="0" presStyleCnt="3">
        <dgm:presLayoutVars>
          <dgm:chMax val="1"/>
          <dgm:chPref val="1"/>
        </dgm:presLayoutVars>
      </dgm:prSet>
      <dgm:spPr/>
    </dgm:pt>
    <dgm:pt modelId="{6B74BC05-F610-48D5-AC90-B9E20C38F860}" type="pres">
      <dgm:prSet presAssocID="{39884A8E-2A1C-40EE-B20C-B403F81469A6}" presName="sibTrans" presStyleCnt="0"/>
      <dgm:spPr/>
    </dgm:pt>
    <dgm:pt modelId="{722F3619-46DF-462D-9A08-A2B5BD96924D}" type="pres">
      <dgm:prSet presAssocID="{75B2B2E8-DF42-425F-9467-E81F7F5F4B92}" presName="compNode" presStyleCnt="0"/>
      <dgm:spPr/>
    </dgm:pt>
    <dgm:pt modelId="{9A80C3D9-372E-4A90-99B4-3B86FE4A6D02}" type="pres">
      <dgm:prSet presAssocID="{75B2B2E8-DF42-425F-9467-E81F7F5F4B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51005036-07EB-44C2-99BA-EF9DA8E48D01}" type="pres">
      <dgm:prSet presAssocID="{75B2B2E8-DF42-425F-9467-E81F7F5F4B92}" presName="spaceRect" presStyleCnt="0"/>
      <dgm:spPr/>
    </dgm:pt>
    <dgm:pt modelId="{567248E8-AB69-48C0-963F-0173394450A2}" type="pres">
      <dgm:prSet presAssocID="{75B2B2E8-DF42-425F-9467-E81F7F5F4B92}" presName="textRect" presStyleLbl="revTx" presStyleIdx="1" presStyleCnt="3">
        <dgm:presLayoutVars>
          <dgm:chMax val="1"/>
          <dgm:chPref val="1"/>
        </dgm:presLayoutVars>
      </dgm:prSet>
      <dgm:spPr/>
    </dgm:pt>
    <dgm:pt modelId="{25185EE6-7B5C-4022-8148-EC631516D27A}" type="pres">
      <dgm:prSet presAssocID="{9939424C-FB8C-4346-B93A-A194729247EE}" presName="sibTrans" presStyleCnt="0"/>
      <dgm:spPr/>
    </dgm:pt>
    <dgm:pt modelId="{E19A6419-9106-4707-95CB-501D47461DE7}" type="pres">
      <dgm:prSet presAssocID="{0640E654-BF4A-4563-ABF6-EB8307741531}" presName="compNode" presStyleCnt="0"/>
      <dgm:spPr/>
    </dgm:pt>
    <dgm:pt modelId="{9D98A668-6E59-42D4-9AF8-9C73E2D68BDD}" type="pres">
      <dgm:prSet presAssocID="{0640E654-BF4A-4563-ABF6-EB83077415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urglass"/>
        </a:ext>
      </dgm:extLst>
    </dgm:pt>
    <dgm:pt modelId="{34A1709F-BA44-4D01-B246-E764977FF908}" type="pres">
      <dgm:prSet presAssocID="{0640E654-BF4A-4563-ABF6-EB8307741531}" presName="spaceRect" presStyleCnt="0"/>
      <dgm:spPr/>
    </dgm:pt>
    <dgm:pt modelId="{98454A3F-D0DD-4B41-B293-6CAD55BD0F76}" type="pres">
      <dgm:prSet presAssocID="{0640E654-BF4A-4563-ABF6-EB8307741531}" presName="textRect" presStyleLbl="revTx" presStyleIdx="2" presStyleCnt="3">
        <dgm:presLayoutVars>
          <dgm:chMax val="1"/>
          <dgm:chPref val="1"/>
        </dgm:presLayoutVars>
      </dgm:prSet>
      <dgm:spPr/>
    </dgm:pt>
  </dgm:ptLst>
  <dgm:cxnLst>
    <dgm:cxn modelId="{735AEC2F-9D81-4A1B-88BF-DD86E2C84906}" srcId="{4B5F0B40-E1A1-4F9C-8A96-32CC15FA8B5A}" destId="{36EBE8CD-D16A-4129-8DEB-0D7DC08E66EC}" srcOrd="0" destOrd="0" parTransId="{77B6B764-12FC-4CF9-AD2C-C32B3D5FB9A5}" sibTransId="{39884A8E-2A1C-40EE-B20C-B403F81469A6}"/>
    <dgm:cxn modelId="{9A21FE34-6FCD-462A-8620-953117A746F5}" type="presOf" srcId="{0640E654-BF4A-4563-ABF6-EB8307741531}" destId="{98454A3F-D0DD-4B41-B293-6CAD55BD0F76}" srcOrd="0" destOrd="0" presId="urn:microsoft.com/office/officeart/2018/2/layout/IconLabelList"/>
    <dgm:cxn modelId="{4CC9677C-60A6-4EE8-A4CE-2EF6D38E35F3}" srcId="{4B5F0B40-E1A1-4F9C-8A96-32CC15FA8B5A}" destId="{75B2B2E8-DF42-425F-9467-E81F7F5F4B92}" srcOrd="1" destOrd="0" parTransId="{B019718A-ACE0-40A1-A520-B9565C8D1995}" sibTransId="{9939424C-FB8C-4346-B93A-A194729247EE}"/>
    <dgm:cxn modelId="{0E2ABA9A-15AA-4A44-940D-EC27F8717737}" type="presOf" srcId="{4B5F0B40-E1A1-4F9C-8A96-32CC15FA8B5A}" destId="{11BF3F9B-C331-4176-9060-6DE3836B38A3}" srcOrd="0" destOrd="0" presId="urn:microsoft.com/office/officeart/2018/2/layout/IconLabelList"/>
    <dgm:cxn modelId="{077845AF-247A-4685-A20D-EFD8C92C757F}" type="presOf" srcId="{36EBE8CD-D16A-4129-8DEB-0D7DC08E66EC}" destId="{587BDE74-4C3F-41FE-9450-65F179364967}" srcOrd="0" destOrd="0" presId="urn:microsoft.com/office/officeart/2018/2/layout/IconLabelList"/>
    <dgm:cxn modelId="{FF71CBC6-7619-44DC-9E06-80A8E4E44E31}" type="presOf" srcId="{75B2B2E8-DF42-425F-9467-E81F7F5F4B92}" destId="{567248E8-AB69-48C0-963F-0173394450A2}" srcOrd="0" destOrd="0" presId="urn:microsoft.com/office/officeart/2018/2/layout/IconLabelList"/>
    <dgm:cxn modelId="{FBF3F2EB-9532-41BC-A858-F960116EB68D}" srcId="{4B5F0B40-E1A1-4F9C-8A96-32CC15FA8B5A}" destId="{0640E654-BF4A-4563-ABF6-EB8307741531}" srcOrd="2" destOrd="0" parTransId="{B6065AA5-4D4F-458F-A415-CEA4315EFE87}" sibTransId="{AD508295-919A-4375-B932-73F79935AC2B}"/>
    <dgm:cxn modelId="{B916CEBF-BA1F-4AA8-B335-D91D014658C1}" type="presParOf" srcId="{11BF3F9B-C331-4176-9060-6DE3836B38A3}" destId="{6875E9A0-0164-48F8-B6F1-725C577509F2}" srcOrd="0" destOrd="0" presId="urn:microsoft.com/office/officeart/2018/2/layout/IconLabelList"/>
    <dgm:cxn modelId="{778C2624-B635-482F-8BEB-465A58579142}" type="presParOf" srcId="{6875E9A0-0164-48F8-B6F1-725C577509F2}" destId="{04E56014-8B1F-413D-86A2-EFE9FD5E8353}" srcOrd="0" destOrd="0" presId="urn:microsoft.com/office/officeart/2018/2/layout/IconLabelList"/>
    <dgm:cxn modelId="{8CCDBF95-AB93-403D-BEB4-1F4B5658988F}" type="presParOf" srcId="{6875E9A0-0164-48F8-B6F1-725C577509F2}" destId="{4D75F8C5-33A0-4A9E-8249-21062CF2CAF7}" srcOrd="1" destOrd="0" presId="urn:microsoft.com/office/officeart/2018/2/layout/IconLabelList"/>
    <dgm:cxn modelId="{CEFF9021-3111-4296-8878-8E7C8EC99B99}" type="presParOf" srcId="{6875E9A0-0164-48F8-B6F1-725C577509F2}" destId="{587BDE74-4C3F-41FE-9450-65F179364967}" srcOrd="2" destOrd="0" presId="urn:microsoft.com/office/officeart/2018/2/layout/IconLabelList"/>
    <dgm:cxn modelId="{066E4F62-E83E-4DEE-9106-A7EA0EF1B115}" type="presParOf" srcId="{11BF3F9B-C331-4176-9060-6DE3836B38A3}" destId="{6B74BC05-F610-48D5-AC90-B9E20C38F860}" srcOrd="1" destOrd="0" presId="urn:microsoft.com/office/officeart/2018/2/layout/IconLabelList"/>
    <dgm:cxn modelId="{47F8F405-10AA-48B4-A161-FA1B54202BCA}" type="presParOf" srcId="{11BF3F9B-C331-4176-9060-6DE3836B38A3}" destId="{722F3619-46DF-462D-9A08-A2B5BD96924D}" srcOrd="2" destOrd="0" presId="urn:microsoft.com/office/officeart/2018/2/layout/IconLabelList"/>
    <dgm:cxn modelId="{4213259F-1C7A-4A47-BB80-E5DB8899C6CB}" type="presParOf" srcId="{722F3619-46DF-462D-9A08-A2B5BD96924D}" destId="{9A80C3D9-372E-4A90-99B4-3B86FE4A6D02}" srcOrd="0" destOrd="0" presId="urn:microsoft.com/office/officeart/2018/2/layout/IconLabelList"/>
    <dgm:cxn modelId="{BA06161E-5D1F-4E12-B72F-DB6BCEBEC4A7}" type="presParOf" srcId="{722F3619-46DF-462D-9A08-A2B5BD96924D}" destId="{51005036-07EB-44C2-99BA-EF9DA8E48D01}" srcOrd="1" destOrd="0" presId="urn:microsoft.com/office/officeart/2018/2/layout/IconLabelList"/>
    <dgm:cxn modelId="{799F42DE-463B-4B02-AE71-45EE509B2132}" type="presParOf" srcId="{722F3619-46DF-462D-9A08-A2B5BD96924D}" destId="{567248E8-AB69-48C0-963F-0173394450A2}" srcOrd="2" destOrd="0" presId="urn:microsoft.com/office/officeart/2018/2/layout/IconLabelList"/>
    <dgm:cxn modelId="{8104343A-1CCB-4A89-AA54-703FBD568F54}" type="presParOf" srcId="{11BF3F9B-C331-4176-9060-6DE3836B38A3}" destId="{25185EE6-7B5C-4022-8148-EC631516D27A}" srcOrd="3" destOrd="0" presId="urn:microsoft.com/office/officeart/2018/2/layout/IconLabelList"/>
    <dgm:cxn modelId="{1215CE8D-AC6C-4AE9-9F56-D8DAE5E85A26}" type="presParOf" srcId="{11BF3F9B-C331-4176-9060-6DE3836B38A3}" destId="{E19A6419-9106-4707-95CB-501D47461DE7}" srcOrd="4" destOrd="0" presId="urn:microsoft.com/office/officeart/2018/2/layout/IconLabelList"/>
    <dgm:cxn modelId="{2D7FF713-3EEE-4247-98E0-2C319925B573}" type="presParOf" srcId="{E19A6419-9106-4707-95CB-501D47461DE7}" destId="{9D98A668-6E59-42D4-9AF8-9C73E2D68BDD}" srcOrd="0" destOrd="0" presId="urn:microsoft.com/office/officeart/2018/2/layout/IconLabelList"/>
    <dgm:cxn modelId="{8125013F-B117-4BB7-8EA2-AD35D0475585}" type="presParOf" srcId="{E19A6419-9106-4707-95CB-501D47461DE7}" destId="{34A1709F-BA44-4D01-B246-E764977FF908}" srcOrd="1" destOrd="0" presId="urn:microsoft.com/office/officeart/2018/2/layout/IconLabelList"/>
    <dgm:cxn modelId="{02FADE3E-0184-4C59-8740-7A4B8783B250}" type="presParOf" srcId="{E19A6419-9106-4707-95CB-501D47461DE7}" destId="{98454A3F-D0DD-4B41-B293-6CAD55BD0F7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F6F48-F847-411A-BE97-1F5B1D56D70D}">
      <dsp:nvSpPr>
        <dsp:cNvPr id="0" name=""/>
        <dsp:cNvSpPr/>
      </dsp:nvSpPr>
      <dsp:spPr>
        <a:xfrm>
          <a:off x="1201863" y="31277"/>
          <a:ext cx="1261785" cy="12617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631B9-7ACC-4204-A699-1BFD9A55B5F7}">
      <dsp:nvSpPr>
        <dsp:cNvPr id="0" name=""/>
        <dsp:cNvSpPr/>
      </dsp:nvSpPr>
      <dsp:spPr>
        <a:xfrm>
          <a:off x="1470768" y="300182"/>
          <a:ext cx="723975" cy="7239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3DBF56-B6D1-45F0-B71D-70106A0CEA8F}">
      <dsp:nvSpPr>
        <dsp:cNvPr id="0" name=""/>
        <dsp:cNvSpPr/>
      </dsp:nvSpPr>
      <dsp:spPr>
        <a:xfrm>
          <a:off x="798506" y="1686077"/>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Hypothesis</a:t>
          </a:r>
        </a:p>
      </dsp:txBody>
      <dsp:txXfrm>
        <a:off x="798506" y="1686077"/>
        <a:ext cx="2068500" cy="720000"/>
      </dsp:txXfrm>
    </dsp:sp>
    <dsp:sp modelId="{47A7136F-425E-4D4E-ABCC-F54F2C76705C}">
      <dsp:nvSpPr>
        <dsp:cNvPr id="0" name=""/>
        <dsp:cNvSpPr/>
      </dsp:nvSpPr>
      <dsp:spPr>
        <a:xfrm>
          <a:off x="3632351" y="31277"/>
          <a:ext cx="1261785" cy="12617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E7B3B3-1284-4F19-83D2-FFDE00F7C1B3}">
      <dsp:nvSpPr>
        <dsp:cNvPr id="0" name=""/>
        <dsp:cNvSpPr/>
      </dsp:nvSpPr>
      <dsp:spPr>
        <a:xfrm>
          <a:off x="3901256" y="300182"/>
          <a:ext cx="723975" cy="7239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97EA5A-630F-4B45-8927-4DB3F96351ED}">
      <dsp:nvSpPr>
        <dsp:cNvPr id="0" name=""/>
        <dsp:cNvSpPr/>
      </dsp:nvSpPr>
      <dsp:spPr>
        <a:xfrm>
          <a:off x="3228993" y="1686077"/>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Data</a:t>
          </a:r>
        </a:p>
      </dsp:txBody>
      <dsp:txXfrm>
        <a:off x="3228993" y="1686077"/>
        <a:ext cx="2068500" cy="720000"/>
      </dsp:txXfrm>
    </dsp:sp>
    <dsp:sp modelId="{13A66AC5-8E4C-4A69-8C83-6EDFBBFBA765}">
      <dsp:nvSpPr>
        <dsp:cNvPr id="0" name=""/>
        <dsp:cNvSpPr/>
      </dsp:nvSpPr>
      <dsp:spPr>
        <a:xfrm>
          <a:off x="1201863" y="2923202"/>
          <a:ext cx="1261785" cy="12617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AFB54-503B-4D59-A668-31DD5B88421A}">
      <dsp:nvSpPr>
        <dsp:cNvPr id="0" name=""/>
        <dsp:cNvSpPr/>
      </dsp:nvSpPr>
      <dsp:spPr>
        <a:xfrm>
          <a:off x="1470768" y="3192107"/>
          <a:ext cx="723975" cy="7239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FCB70F-74EF-42CD-A6F2-B965390649E2}">
      <dsp:nvSpPr>
        <dsp:cNvPr id="0" name=""/>
        <dsp:cNvSpPr/>
      </dsp:nvSpPr>
      <dsp:spPr>
        <a:xfrm>
          <a:off x="798506" y="4578002"/>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Methods</a:t>
          </a:r>
        </a:p>
      </dsp:txBody>
      <dsp:txXfrm>
        <a:off x="798506" y="4578002"/>
        <a:ext cx="2068500" cy="720000"/>
      </dsp:txXfrm>
    </dsp:sp>
    <dsp:sp modelId="{2DD66182-B9D4-4599-BF7C-E539644A5291}">
      <dsp:nvSpPr>
        <dsp:cNvPr id="0" name=""/>
        <dsp:cNvSpPr/>
      </dsp:nvSpPr>
      <dsp:spPr>
        <a:xfrm>
          <a:off x="3632351" y="2923202"/>
          <a:ext cx="1261785" cy="12617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111DCE-D5B0-4782-82B8-1D51F6D5748E}">
      <dsp:nvSpPr>
        <dsp:cNvPr id="0" name=""/>
        <dsp:cNvSpPr/>
      </dsp:nvSpPr>
      <dsp:spPr>
        <a:xfrm>
          <a:off x="3901256" y="3192107"/>
          <a:ext cx="723975" cy="7239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EB4B95-F88C-4569-BD9A-D63E623E5CEB}">
      <dsp:nvSpPr>
        <dsp:cNvPr id="0" name=""/>
        <dsp:cNvSpPr/>
      </dsp:nvSpPr>
      <dsp:spPr>
        <a:xfrm>
          <a:off x="3228993" y="4578002"/>
          <a:ext cx="2068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Results</a:t>
          </a:r>
        </a:p>
      </dsp:txBody>
      <dsp:txXfrm>
        <a:off x="3228993" y="4578002"/>
        <a:ext cx="2068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27096-FC33-4598-A88D-12C4CB3996D4}">
      <dsp:nvSpPr>
        <dsp:cNvPr id="0" name=""/>
        <dsp:cNvSpPr/>
      </dsp:nvSpPr>
      <dsp:spPr>
        <a:xfrm>
          <a:off x="817687" y="1514489"/>
          <a:ext cx="1235250" cy="123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C9C0BE-C30E-4681-A4BA-D268125B18E4}">
      <dsp:nvSpPr>
        <dsp:cNvPr id="0" name=""/>
        <dsp:cNvSpPr/>
      </dsp:nvSpPr>
      <dsp:spPr>
        <a:xfrm>
          <a:off x="62812" y="3094790"/>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T-tests for first two hypotheses</a:t>
          </a:r>
        </a:p>
      </dsp:txBody>
      <dsp:txXfrm>
        <a:off x="62812" y="3094790"/>
        <a:ext cx="2745000" cy="720000"/>
      </dsp:txXfrm>
    </dsp:sp>
    <dsp:sp modelId="{B3E95411-EB74-4933-9755-77C691D17AF4}">
      <dsp:nvSpPr>
        <dsp:cNvPr id="0" name=""/>
        <dsp:cNvSpPr/>
      </dsp:nvSpPr>
      <dsp:spPr>
        <a:xfrm>
          <a:off x="4043062" y="1514489"/>
          <a:ext cx="1235250" cy="1235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D70E21-8D17-491C-8E3C-3D1EB7CB8CC2}">
      <dsp:nvSpPr>
        <dsp:cNvPr id="0" name=""/>
        <dsp:cNvSpPr/>
      </dsp:nvSpPr>
      <dsp:spPr>
        <a:xfrm>
          <a:off x="3288187" y="3094790"/>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Z-test for third hypothesis</a:t>
          </a:r>
        </a:p>
      </dsp:txBody>
      <dsp:txXfrm>
        <a:off x="3288187" y="3094790"/>
        <a:ext cx="2745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B989-53CB-424C-A967-F747A66EFADC}">
      <dsp:nvSpPr>
        <dsp:cNvPr id="0" name=""/>
        <dsp:cNvSpPr/>
      </dsp:nvSpPr>
      <dsp:spPr>
        <a:xfrm>
          <a:off x="0" y="2602"/>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031D1B-55E5-438F-8828-8FCD80AF974B}">
      <dsp:nvSpPr>
        <dsp:cNvPr id="0" name=""/>
        <dsp:cNvSpPr/>
      </dsp:nvSpPr>
      <dsp:spPr>
        <a:xfrm>
          <a:off x="0" y="2602"/>
          <a:ext cx="6096000" cy="177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Central Air is statistically significant</a:t>
          </a:r>
        </a:p>
      </dsp:txBody>
      <dsp:txXfrm>
        <a:off x="0" y="2602"/>
        <a:ext cx="6096000" cy="1774691"/>
      </dsp:txXfrm>
    </dsp:sp>
    <dsp:sp modelId="{46F91DDF-A223-4566-A928-B0DEDCA91D48}">
      <dsp:nvSpPr>
        <dsp:cNvPr id="0" name=""/>
        <dsp:cNvSpPr/>
      </dsp:nvSpPr>
      <dsp:spPr>
        <a:xfrm>
          <a:off x="0" y="1777294"/>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69782-73C8-4D68-948F-D7057BE537A2}">
      <dsp:nvSpPr>
        <dsp:cNvPr id="0" name=""/>
        <dsp:cNvSpPr/>
      </dsp:nvSpPr>
      <dsp:spPr>
        <a:xfrm>
          <a:off x="0" y="1777294"/>
          <a:ext cx="6096000" cy="177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House located near R/R crossing is not significant</a:t>
          </a:r>
        </a:p>
      </dsp:txBody>
      <dsp:txXfrm>
        <a:off x="0" y="1777294"/>
        <a:ext cx="6096000" cy="1774691"/>
      </dsp:txXfrm>
    </dsp:sp>
    <dsp:sp modelId="{09F16B80-A35E-4278-9E2C-FA91E57737E8}">
      <dsp:nvSpPr>
        <dsp:cNvPr id="0" name=""/>
        <dsp:cNvSpPr/>
      </dsp:nvSpPr>
      <dsp:spPr>
        <a:xfrm>
          <a:off x="0" y="3551985"/>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EE51CD-A4C1-4F01-960D-01BE15ED2BE6}">
      <dsp:nvSpPr>
        <dsp:cNvPr id="0" name=""/>
        <dsp:cNvSpPr/>
      </dsp:nvSpPr>
      <dsp:spPr>
        <a:xfrm>
          <a:off x="0" y="3551985"/>
          <a:ext cx="6096000" cy="177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Buying house with Central A/C in Spring is not significant</a:t>
          </a:r>
        </a:p>
      </dsp:txBody>
      <dsp:txXfrm>
        <a:off x="0" y="3551985"/>
        <a:ext cx="6096000" cy="17746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56014-8B1F-413D-86A2-EFE9FD5E8353}">
      <dsp:nvSpPr>
        <dsp:cNvPr id="0" name=""/>
        <dsp:cNvSpPr/>
      </dsp:nvSpPr>
      <dsp:spPr>
        <a:xfrm>
          <a:off x="1262100" y="330547"/>
          <a:ext cx="1308824" cy="1308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BDE74-4C3F-41FE-9450-65F179364967}">
      <dsp:nvSpPr>
        <dsp:cNvPr id="0" name=""/>
        <dsp:cNvSpPr/>
      </dsp:nvSpPr>
      <dsp:spPr>
        <a:xfrm>
          <a:off x="462262" y="1997453"/>
          <a:ext cx="29084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Buy house without central air then install before selling</a:t>
          </a:r>
        </a:p>
      </dsp:txBody>
      <dsp:txXfrm>
        <a:off x="462262" y="1997453"/>
        <a:ext cx="2908499" cy="720000"/>
      </dsp:txXfrm>
    </dsp:sp>
    <dsp:sp modelId="{9A80C3D9-372E-4A90-99B4-3B86FE4A6D02}">
      <dsp:nvSpPr>
        <dsp:cNvPr id="0" name=""/>
        <dsp:cNvSpPr/>
      </dsp:nvSpPr>
      <dsp:spPr>
        <a:xfrm>
          <a:off x="4679587" y="330547"/>
          <a:ext cx="1308824" cy="1308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248E8-AB69-48C0-963F-0173394450A2}">
      <dsp:nvSpPr>
        <dsp:cNvPr id="0" name=""/>
        <dsp:cNvSpPr/>
      </dsp:nvSpPr>
      <dsp:spPr>
        <a:xfrm>
          <a:off x="3879750" y="1997453"/>
          <a:ext cx="29084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R/R crossing does not matter</a:t>
          </a:r>
        </a:p>
      </dsp:txBody>
      <dsp:txXfrm>
        <a:off x="3879750" y="1997453"/>
        <a:ext cx="2908499" cy="720000"/>
      </dsp:txXfrm>
    </dsp:sp>
    <dsp:sp modelId="{9D98A668-6E59-42D4-9AF8-9C73E2D68BDD}">
      <dsp:nvSpPr>
        <dsp:cNvPr id="0" name=""/>
        <dsp:cNvSpPr/>
      </dsp:nvSpPr>
      <dsp:spPr>
        <a:xfrm>
          <a:off x="8097075" y="330547"/>
          <a:ext cx="1308824" cy="1308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454A3F-D0DD-4B41-B293-6CAD55BD0F76}">
      <dsp:nvSpPr>
        <dsp:cNvPr id="0" name=""/>
        <dsp:cNvSpPr/>
      </dsp:nvSpPr>
      <dsp:spPr>
        <a:xfrm>
          <a:off x="7297237" y="1997453"/>
          <a:ext cx="29084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Time of year does not matter</a:t>
          </a:r>
        </a:p>
      </dsp:txBody>
      <dsp:txXfrm>
        <a:off x="7297237" y="1997453"/>
        <a:ext cx="290849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638F6-8BD5-44DC-934E-1136A8081F3D}" type="datetimeFigureOut">
              <a:rPr lang="en-US" smtClean="0"/>
              <a:t>3/17/2021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72D50-E7A9-4539-B643-980B406B4DAE}" type="slidenum">
              <a:rPr lang="en-US" smtClean="0"/>
              <a:t>‹#›</a:t>
            </a:fld>
            <a:endParaRPr lang="en-US"/>
          </a:p>
        </p:txBody>
      </p:sp>
    </p:spTree>
    <p:extLst>
      <p:ext uri="{BB962C8B-B14F-4D97-AF65-F5344CB8AC3E}">
        <p14:creationId xmlns:p14="http://schemas.microsoft.com/office/powerpoint/2010/main" val="1460422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I’ll be talking about a couple of factors that might affect house prices</a:t>
            </a:r>
          </a:p>
        </p:txBody>
      </p:sp>
      <p:sp>
        <p:nvSpPr>
          <p:cNvPr id="4" name="Slide Number Placeholder 3"/>
          <p:cNvSpPr>
            <a:spLocks noGrp="1"/>
          </p:cNvSpPr>
          <p:nvPr>
            <p:ph type="sldNum" sz="quarter" idx="5"/>
          </p:nvPr>
        </p:nvSpPr>
        <p:spPr/>
        <p:txBody>
          <a:bodyPr/>
          <a:lstStyle/>
          <a:p>
            <a:fld id="{25272D50-E7A9-4539-B643-980B406B4DAE}" type="slidenum">
              <a:rPr lang="en-US" smtClean="0"/>
              <a:t>1</a:t>
            </a:fld>
            <a:endParaRPr lang="en-US"/>
          </a:p>
        </p:txBody>
      </p:sp>
    </p:spTree>
    <p:extLst>
      <p:ext uri="{BB962C8B-B14F-4D97-AF65-F5344CB8AC3E}">
        <p14:creationId xmlns:p14="http://schemas.microsoft.com/office/powerpoint/2010/main" val="238623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25272D50-E7A9-4539-B643-980B406B4DAE}" type="slidenum">
              <a:rPr lang="en-US" smtClean="0"/>
              <a:t>10</a:t>
            </a:fld>
            <a:endParaRPr lang="en-US"/>
          </a:p>
        </p:txBody>
      </p:sp>
    </p:spTree>
    <p:extLst>
      <p:ext uri="{BB962C8B-B14F-4D97-AF65-F5344CB8AC3E}">
        <p14:creationId xmlns:p14="http://schemas.microsoft.com/office/powerpoint/2010/main" val="383360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presentation, I’ll be covering three different hypotheses regarding different factors that could impact housing prices.  Next, I’ll describe where the data was gathered and how long it was gathered.  Then, I’ll discuss the different methods I used to test whether each of these factors were significant.  Finally, I’ll share the results of each of these tests and give a recommendation based on that.</a:t>
            </a:r>
          </a:p>
        </p:txBody>
      </p:sp>
      <p:sp>
        <p:nvSpPr>
          <p:cNvPr id="4" name="Slide Number Placeholder 3"/>
          <p:cNvSpPr>
            <a:spLocks noGrp="1"/>
          </p:cNvSpPr>
          <p:nvPr>
            <p:ph type="sldNum" sz="quarter" idx="5"/>
          </p:nvPr>
        </p:nvSpPr>
        <p:spPr/>
        <p:txBody>
          <a:bodyPr/>
          <a:lstStyle/>
          <a:p>
            <a:fld id="{25272D50-E7A9-4539-B643-980B406B4DAE}" type="slidenum">
              <a:rPr lang="en-US" smtClean="0"/>
              <a:t>2</a:t>
            </a:fld>
            <a:endParaRPr lang="en-US"/>
          </a:p>
        </p:txBody>
      </p:sp>
    </p:spTree>
    <p:extLst>
      <p:ext uri="{BB962C8B-B14F-4D97-AF65-F5344CB8AC3E}">
        <p14:creationId xmlns:p14="http://schemas.microsoft.com/office/powerpoint/2010/main" val="27715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hypothesis is that houses with central air conditioning installed have a significant effect on house prices where the null hypothesis states that central air has no effect on these prices.  Briefly looking at the pivot table, it shows houses installed with central air conditioning are higher in price on average compared to houses without it.</a:t>
            </a:r>
          </a:p>
        </p:txBody>
      </p:sp>
      <p:sp>
        <p:nvSpPr>
          <p:cNvPr id="4" name="Slide Number Placeholder 3"/>
          <p:cNvSpPr>
            <a:spLocks noGrp="1"/>
          </p:cNvSpPr>
          <p:nvPr>
            <p:ph type="sldNum" sz="quarter" idx="5"/>
          </p:nvPr>
        </p:nvSpPr>
        <p:spPr/>
        <p:txBody>
          <a:bodyPr/>
          <a:lstStyle/>
          <a:p>
            <a:fld id="{25272D50-E7A9-4539-B643-980B406B4DAE}" type="slidenum">
              <a:rPr lang="en-US" smtClean="0"/>
              <a:t>3</a:t>
            </a:fld>
            <a:endParaRPr lang="en-US"/>
          </a:p>
        </p:txBody>
      </p:sp>
    </p:spTree>
    <p:extLst>
      <p:ext uri="{BB962C8B-B14F-4D97-AF65-F5344CB8AC3E}">
        <p14:creationId xmlns:p14="http://schemas.microsoft.com/office/powerpoint/2010/main" val="345078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hypothesis looks at if a house is within 200’ of a railroad crossing, it will have a significant effect on price, and the null hypothesis states that if a house is near a railroad crossing, it does not matter.  This pivot table illustrates different proximity locations, and the four possible railroad scenarios are highlighted above.  The A after the RR describes that the house is adjacent to a railroad crossing while the N after the RR describes the house is within 200’ of a railroad crossing.  It shows that 11 are below average if the house is adjacent to the east/west railroad crossing while the rest of them are above average.</a:t>
            </a:r>
          </a:p>
        </p:txBody>
      </p:sp>
      <p:sp>
        <p:nvSpPr>
          <p:cNvPr id="4" name="Slide Number Placeholder 3"/>
          <p:cNvSpPr>
            <a:spLocks noGrp="1"/>
          </p:cNvSpPr>
          <p:nvPr>
            <p:ph type="sldNum" sz="quarter" idx="5"/>
          </p:nvPr>
        </p:nvSpPr>
        <p:spPr/>
        <p:txBody>
          <a:bodyPr/>
          <a:lstStyle/>
          <a:p>
            <a:fld id="{25272D50-E7A9-4539-B643-980B406B4DAE}" type="slidenum">
              <a:rPr lang="en-US" smtClean="0"/>
              <a:t>4</a:t>
            </a:fld>
            <a:endParaRPr lang="en-US"/>
          </a:p>
        </p:txBody>
      </p:sp>
    </p:spTree>
    <p:extLst>
      <p:ext uri="{BB962C8B-B14F-4D97-AF65-F5344CB8AC3E}">
        <p14:creationId xmlns:p14="http://schemas.microsoft.com/office/powerpoint/2010/main" val="194579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hypothesis I will look at is if it would be better buying the house in the spring versus buying it at other times in the year.  The null hypothesis states that time of year has no effect on price.  According to this pivot table, it shows that buying the house in the spring months, April, May, and June, is below average versus the other months of the year.  If central air or proximity to a railroad crossing is significant to house prices, I’ll investigate that factor for this hypothesis.</a:t>
            </a:r>
          </a:p>
        </p:txBody>
      </p:sp>
      <p:sp>
        <p:nvSpPr>
          <p:cNvPr id="4" name="Slide Number Placeholder 3"/>
          <p:cNvSpPr>
            <a:spLocks noGrp="1"/>
          </p:cNvSpPr>
          <p:nvPr>
            <p:ph type="sldNum" sz="quarter" idx="5"/>
          </p:nvPr>
        </p:nvSpPr>
        <p:spPr/>
        <p:txBody>
          <a:bodyPr/>
          <a:lstStyle/>
          <a:p>
            <a:fld id="{25272D50-E7A9-4539-B643-980B406B4DAE}" type="slidenum">
              <a:rPr lang="en-US" smtClean="0"/>
              <a:t>5</a:t>
            </a:fld>
            <a:endParaRPr lang="en-US"/>
          </a:p>
        </p:txBody>
      </p:sp>
    </p:spTree>
    <p:extLst>
      <p:ext uri="{BB962C8B-B14F-4D97-AF65-F5344CB8AC3E}">
        <p14:creationId xmlns:p14="http://schemas.microsoft.com/office/powerpoint/2010/main" val="193642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for this originates from Ames, IA from the county assessor office and is gathered over a period from 2006 – 2010.  From this data, it has been modified and uploaded to Kaggle as a data science competition for regression analysis.  It contains 1460 entries and 80 different variables.  For my analysis, I focused on the columns relevant to my hypotheses.  Mainly, the sale price, month sold, condition1&amp;2 for railroad crossing, and central air.</a:t>
            </a:r>
          </a:p>
        </p:txBody>
      </p:sp>
      <p:sp>
        <p:nvSpPr>
          <p:cNvPr id="4" name="Slide Number Placeholder 3"/>
          <p:cNvSpPr>
            <a:spLocks noGrp="1"/>
          </p:cNvSpPr>
          <p:nvPr>
            <p:ph type="sldNum" sz="quarter" idx="5"/>
          </p:nvPr>
        </p:nvSpPr>
        <p:spPr/>
        <p:txBody>
          <a:bodyPr/>
          <a:lstStyle/>
          <a:p>
            <a:fld id="{25272D50-E7A9-4539-B643-980B406B4DAE}" type="slidenum">
              <a:rPr lang="en-US" smtClean="0"/>
              <a:t>6</a:t>
            </a:fld>
            <a:endParaRPr lang="en-US"/>
          </a:p>
        </p:txBody>
      </p:sp>
    </p:spTree>
    <p:extLst>
      <p:ext uri="{BB962C8B-B14F-4D97-AF65-F5344CB8AC3E}">
        <p14:creationId xmlns:p14="http://schemas.microsoft.com/office/powerpoint/2010/main" val="2594198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hypothesis, I used a t-test as well as pivot table filtering to test central air versus sale prices because price is a continuous variable while the central air variable is binary.  I conducted an A/A test to ensure there is no bias or skewing of prices using house prices that have central air conditioning installed.  After the A/A test showed no significance between both samples, I did an A/B test setting pivot tables with houses with central air in one table and houses without central air in another then performed the t-test.</a:t>
            </a:r>
          </a:p>
          <a:p>
            <a:endParaRPr lang="en-US" dirty="0"/>
          </a:p>
          <a:p>
            <a:r>
              <a:rPr lang="en-US" dirty="0"/>
              <a:t>For the second hypothesis, I also used a t-test and pivot table filtering to test houses near railroad crossings versus housing prices.  Like what I did with central air, I set the railroad crossing variable to be a binary variable.  If an entry in the condition1 or condition2 column had one of the four designations relating to being within 200’ or adjacent to a railroad crossing, it was set as the treatment variable while the rest of the entries were the control variable.  Just like the first test, I conducted an A/A test against prices focusing on the treatment group.  After it showed no significance, I conducted the A/B t-test between the treatment group and the control group like how I set up the pivot tables testing central air.</a:t>
            </a:r>
          </a:p>
          <a:p>
            <a:endParaRPr lang="en-US" dirty="0"/>
          </a:p>
          <a:p>
            <a:r>
              <a:rPr lang="en-US" dirty="0"/>
              <a:t>For the final test, I did a z-test.  It compared two different binary variables, central air (which happened to be significant) and </a:t>
            </a:r>
            <a:r>
              <a:rPr lang="en-US" dirty="0" err="1"/>
              <a:t>SpringMonthGroup</a:t>
            </a:r>
            <a:r>
              <a:rPr lang="en-US" dirty="0"/>
              <a:t>.  I set up the spring months, April, May, and June to be the treatment variable while the other months were the control variable depending when the house was sold.  I added another column to have central air values be 1’s and 0’s to represent yes and no from the original column.  From this, I set up a pivot table to perform the z-test.</a:t>
            </a:r>
          </a:p>
        </p:txBody>
      </p:sp>
      <p:sp>
        <p:nvSpPr>
          <p:cNvPr id="4" name="Slide Number Placeholder 3"/>
          <p:cNvSpPr>
            <a:spLocks noGrp="1"/>
          </p:cNvSpPr>
          <p:nvPr>
            <p:ph type="sldNum" sz="quarter" idx="5"/>
          </p:nvPr>
        </p:nvSpPr>
        <p:spPr/>
        <p:txBody>
          <a:bodyPr/>
          <a:lstStyle/>
          <a:p>
            <a:fld id="{25272D50-E7A9-4539-B643-980B406B4DAE}" type="slidenum">
              <a:rPr lang="en-US" smtClean="0"/>
              <a:t>7</a:t>
            </a:fld>
            <a:endParaRPr lang="en-US"/>
          </a:p>
        </p:txBody>
      </p:sp>
    </p:spTree>
    <p:extLst>
      <p:ext uri="{BB962C8B-B14F-4D97-AF65-F5344CB8AC3E}">
        <p14:creationId xmlns:p14="http://schemas.microsoft.com/office/powerpoint/2010/main" val="2653945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first t-test, I found central air to be statistically significant.  I rejected the null hypothesis that central air had no impact on housing prices.  With 95% confidence, the difference in average prices comparing houses that have central air to houses without it were between $72,000 and $90,000.  Also, charting these two shows no overlap in price.</a:t>
            </a:r>
          </a:p>
          <a:p>
            <a:endParaRPr lang="en-US" dirty="0"/>
          </a:p>
          <a:p>
            <a:r>
              <a:rPr lang="en-US" dirty="0"/>
              <a:t>From the second t-test, I found that proximity to a railroad crossing is not statistically significant.  I failed to reject the null hypothesis that houses near R/R crossings has no impact on housing prices.   With 95% confidence, the difference in average prices between the two groups are -$8800 and $29,000.  Charting shows there is overlap in the confidence intervals.</a:t>
            </a:r>
          </a:p>
          <a:p>
            <a:endParaRPr lang="en-US" dirty="0"/>
          </a:p>
          <a:p>
            <a:r>
              <a:rPr lang="en-US" dirty="0"/>
              <a:t>From the z-test, I found that buying a house in the spring versus other months of the year was not significant.  I failed to reject the null hypothesis that buying a house in the spring that has central air conditioning does not matter to buying the house outside of that season.  With 95% confidence, the difference in proportions between those comparisons is between -0.03 and 0.02.</a:t>
            </a:r>
          </a:p>
        </p:txBody>
      </p:sp>
      <p:sp>
        <p:nvSpPr>
          <p:cNvPr id="4" name="Slide Number Placeholder 3"/>
          <p:cNvSpPr>
            <a:spLocks noGrp="1"/>
          </p:cNvSpPr>
          <p:nvPr>
            <p:ph type="sldNum" sz="quarter" idx="5"/>
          </p:nvPr>
        </p:nvSpPr>
        <p:spPr/>
        <p:txBody>
          <a:bodyPr/>
          <a:lstStyle/>
          <a:p>
            <a:fld id="{25272D50-E7A9-4539-B643-980B406B4DAE}" type="slidenum">
              <a:rPr lang="en-US" smtClean="0"/>
              <a:t>8</a:t>
            </a:fld>
            <a:endParaRPr lang="en-US"/>
          </a:p>
        </p:txBody>
      </p:sp>
    </p:spTree>
    <p:extLst>
      <p:ext uri="{BB962C8B-B14F-4D97-AF65-F5344CB8AC3E}">
        <p14:creationId xmlns:p14="http://schemas.microsoft.com/office/powerpoint/2010/main" val="1256361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those tests, I would recommend to invest in a house that does not have central air, modify it to have central air, then sell it.  As I said earlier, there is a 95% chance the difference in price with this statistic alone, on average, is between $72,000 and $90,000.  Also, proximity to a railroad crossing does not matter as well as a specific time of year to invest in the house.</a:t>
            </a:r>
          </a:p>
        </p:txBody>
      </p:sp>
      <p:sp>
        <p:nvSpPr>
          <p:cNvPr id="4" name="Slide Number Placeholder 3"/>
          <p:cNvSpPr>
            <a:spLocks noGrp="1"/>
          </p:cNvSpPr>
          <p:nvPr>
            <p:ph type="sldNum" sz="quarter" idx="5"/>
          </p:nvPr>
        </p:nvSpPr>
        <p:spPr/>
        <p:txBody>
          <a:bodyPr/>
          <a:lstStyle/>
          <a:p>
            <a:fld id="{25272D50-E7A9-4539-B643-980B406B4DAE}" type="slidenum">
              <a:rPr lang="en-US" smtClean="0"/>
              <a:t>9</a:t>
            </a:fld>
            <a:endParaRPr lang="en-US"/>
          </a:p>
        </p:txBody>
      </p:sp>
    </p:spTree>
    <p:extLst>
      <p:ext uri="{BB962C8B-B14F-4D97-AF65-F5344CB8AC3E}">
        <p14:creationId xmlns:p14="http://schemas.microsoft.com/office/powerpoint/2010/main" val="173366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3/16/2021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140537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3/16/2021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2967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3/16/2021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3637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3/16/2021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9573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3/16/2021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8056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3/16/2021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9805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3/16/2021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0359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3/16/2021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2154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3/16/2021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8038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3/16/2021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2809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3/16/2021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1633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3/16/2021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956202716"/>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8" r:id="rId5"/>
    <p:sldLayoutId id="2147483729" r:id="rId6"/>
    <p:sldLayoutId id="2147483734"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4F8C9-3346-49B2-91DE-433BB5C6DA20}"/>
              </a:ext>
            </a:extLst>
          </p:cNvPr>
          <p:cNvSpPr>
            <a:spLocks noGrp="1"/>
          </p:cNvSpPr>
          <p:nvPr>
            <p:ph type="ctrTitle"/>
          </p:nvPr>
        </p:nvSpPr>
        <p:spPr>
          <a:xfrm>
            <a:off x="761999" y="1163595"/>
            <a:ext cx="6029325" cy="2855956"/>
          </a:xfrm>
        </p:spPr>
        <p:txBody>
          <a:bodyPr>
            <a:normAutofit/>
          </a:bodyPr>
          <a:lstStyle/>
          <a:p>
            <a:pPr algn="l"/>
            <a:r>
              <a:rPr lang="en-US" sz="6200"/>
              <a:t>Factors that Affect House Prices</a:t>
            </a:r>
          </a:p>
        </p:txBody>
      </p:sp>
      <p:sp>
        <p:nvSpPr>
          <p:cNvPr id="3" name="Subtitle 2">
            <a:extLst>
              <a:ext uri="{FF2B5EF4-FFF2-40B4-BE49-F238E27FC236}">
                <a16:creationId xmlns:a16="http://schemas.microsoft.com/office/drawing/2014/main" id="{3F8D6650-7D5F-493C-9859-3436BF739750}"/>
              </a:ext>
            </a:extLst>
          </p:cNvPr>
          <p:cNvSpPr>
            <a:spLocks noGrp="1"/>
          </p:cNvSpPr>
          <p:nvPr>
            <p:ph type="subTitle" idx="1"/>
          </p:nvPr>
        </p:nvSpPr>
        <p:spPr>
          <a:xfrm>
            <a:off x="762000" y="4200525"/>
            <a:ext cx="6029324" cy="1595437"/>
          </a:xfrm>
        </p:spPr>
        <p:txBody>
          <a:bodyPr>
            <a:normAutofit/>
          </a:bodyPr>
          <a:lstStyle/>
          <a:p>
            <a:pPr algn="l"/>
            <a:r>
              <a:rPr lang="en-US"/>
              <a:t>By: Jason Westfall</a:t>
            </a:r>
          </a:p>
        </p:txBody>
      </p:sp>
      <p:pic>
        <p:nvPicPr>
          <p:cNvPr id="20" name="Picture 3">
            <a:extLst>
              <a:ext uri="{FF2B5EF4-FFF2-40B4-BE49-F238E27FC236}">
                <a16:creationId xmlns:a16="http://schemas.microsoft.com/office/drawing/2014/main" id="{D2208964-F2F0-4B31-806B-2E21834B3409}"/>
              </a:ext>
            </a:extLst>
          </p:cNvPr>
          <p:cNvPicPr>
            <a:picLocks noChangeAspect="1"/>
          </p:cNvPicPr>
          <p:nvPr/>
        </p:nvPicPr>
        <p:blipFill rotWithShape="1">
          <a:blip r:embed="rId3"/>
          <a:srcRect l="55939"/>
          <a:stretch/>
        </p:blipFill>
        <p:spPr>
          <a:xfrm>
            <a:off x="7648048"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1" name="Group 10">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05823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8B2DA-F7EE-49B7-9D0B-403B196FEEBD}"/>
              </a:ext>
            </a:extLst>
          </p:cNvPr>
          <p:cNvSpPr>
            <a:spLocks noGrp="1"/>
          </p:cNvSpPr>
          <p:nvPr>
            <p:ph type="title"/>
          </p:nvPr>
        </p:nvSpPr>
        <p:spPr>
          <a:xfrm>
            <a:off x="5334000" y="1062039"/>
            <a:ext cx="6096000" cy="2447924"/>
          </a:xfrm>
        </p:spPr>
        <p:txBody>
          <a:bodyPr vert="horz" lIns="91440" tIns="45720" rIns="91440" bIns="45720" rtlCol="0" anchor="b" anchorCtr="0">
            <a:normAutofit/>
          </a:bodyPr>
          <a:lstStyle/>
          <a:p>
            <a:pPr algn="r"/>
            <a:r>
              <a:rPr lang="en-US" sz="8000" dirty="0"/>
              <a:t>Questions</a:t>
            </a:r>
          </a:p>
        </p:txBody>
      </p:sp>
      <p:pic>
        <p:nvPicPr>
          <p:cNvPr id="7" name="Graphic 6" descr="Help">
            <a:extLst>
              <a:ext uri="{FF2B5EF4-FFF2-40B4-BE49-F238E27FC236}">
                <a16:creationId xmlns:a16="http://schemas.microsoft.com/office/drawing/2014/main" id="{632C2652-6F4A-4D3B-996D-B940B5B791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9857" y="2104888"/>
            <a:ext cx="2875429" cy="2875429"/>
          </a:xfrm>
          <a:prstGeom prst="rect">
            <a:avLst/>
          </a:prstGeom>
        </p:spPr>
      </p:pic>
      <p:grpSp>
        <p:nvGrpSpPr>
          <p:cNvPr id="12" name="Group 11">
            <a:extLst>
              <a:ext uri="{FF2B5EF4-FFF2-40B4-BE49-F238E27FC236}">
                <a16:creationId xmlns:a16="http://schemas.microsoft.com/office/drawing/2014/main" id="{0161F592-9D07-4C65-93BF-7E8831966B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2"/>
            <a:ext cx="874716" cy="6858002"/>
            <a:chOff x="3697284" y="-2"/>
            <a:chExt cx="874716" cy="6858002"/>
          </a:xfrm>
        </p:grpSpPr>
        <p:sp>
          <p:nvSpPr>
            <p:cNvPr id="13" name="Freeform: Shape 12">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1"/>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53536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582F4-6334-4439-93B4-F421FB12312F}"/>
              </a:ext>
            </a:extLst>
          </p:cNvPr>
          <p:cNvSpPr>
            <a:spLocks noGrp="1"/>
          </p:cNvSpPr>
          <p:nvPr>
            <p:ph type="title"/>
          </p:nvPr>
        </p:nvSpPr>
        <p:spPr>
          <a:xfrm>
            <a:off x="762001" y="1524001"/>
            <a:ext cx="3047999" cy="3810000"/>
          </a:xfrm>
        </p:spPr>
        <p:txBody>
          <a:bodyPr>
            <a:normAutofit/>
          </a:bodyPr>
          <a:lstStyle/>
          <a:p>
            <a:r>
              <a:rPr lang="en-US" sz="4100"/>
              <a:t>Presentation Overview</a:t>
            </a:r>
          </a:p>
        </p:txBody>
      </p:sp>
      <p:sp>
        <p:nvSpPr>
          <p:cNvPr id="11"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EF1875AB-A8C3-467D-8D39-25C14A7F45B4}"/>
              </a:ext>
            </a:extLst>
          </p:cNvPr>
          <p:cNvGraphicFramePr>
            <a:graphicFrameLocks noGrp="1"/>
          </p:cNvGraphicFramePr>
          <p:nvPr>
            <p:ph idx="1"/>
            <p:extLst>
              <p:ext uri="{D42A27DB-BD31-4B8C-83A1-F6EECF244321}">
                <p14:modId xmlns:p14="http://schemas.microsoft.com/office/powerpoint/2010/main" val="517660204"/>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171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35139-C345-4C6E-A186-E73FB24CB563}"/>
              </a:ext>
            </a:extLst>
          </p:cNvPr>
          <p:cNvSpPr>
            <a:spLocks noGrp="1"/>
          </p:cNvSpPr>
          <p:nvPr>
            <p:ph type="title"/>
          </p:nvPr>
        </p:nvSpPr>
        <p:spPr>
          <a:xfrm>
            <a:off x="6684497" y="841377"/>
            <a:ext cx="4745505" cy="1666499"/>
          </a:xfrm>
        </p:spPr>
        <p:txBody>
          <a:bodyPr anchor="b">
            <a:normAutofit/>
          </a:bodyPr>
          <a:lstStyle/>
          <a:p>
            <a:r>
              <a:rPr lang="en-US" dirty="0"/>
              <a:t>Hypotheses</a:t>
            </a:r>
            <a:endParaRPr lang="en-US"/>
          </a:p>
        </p:txBody>
      </p:sp>
      <p:grpSp>
        <p:nvGrpSpPr>
          <p:cNvPr id="19" name="Group 18">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874" y="841376"/>
            <a:ext cx="5260976" cy="4707593"/>
            <a:chOff x="6096000" y="841376"/>
            <a:chExt cx="5260976" cy="4707593"/>
          </a:xfrm>
          <a:effectLst>
            <a:outerShdw blurRad="381000" dist="152400" dir="5400000" algn="ctr" rotWithShape="0">
              <a:srgbClr val="000000">
                <a:alpha val="10000"/>
              </a:srgbClr>
            </a:outerShdw>
          </a:effectLst>
        </p:grpSpPr>
        <p:grpSp>
          <p:nvGrpSpPr>
            <p:cNvPr id="20" name="Group 19">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4" name="Freeform: Shape 23">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1" name="Group 20">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2" name="Freeform: Shape 21">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Picture 4">
            <a:extLst>
              <a:ext uri="{FF2B5EF4-FFF2-40B4-BE49-F238E27FC236}">
                <a16:creationId xmlns:a16="http://schemas.microsoft.com/office/drawing/2014/main" id="{0DE54A93-1809-4FA3-88CD-C1BE43026466}"/>
              </a:ext>
            </a:extLst>
          </p:cNvPr>
          <p:cNvPicPr>
            <a:picLocks noChangeAspect="1"/>
          </p:cNvPicPr>
          <p:nvPr/>
        </p:nvPicPr>
        <p:blipFill>
          <a:blip r:embed="rId4"/>
          <a:stretch>
            <a:fillRect/>
          </a:stretch>
        </p:blipFill>
        <p:spPr>
          <a:xfrm>
            <a:off x="1223806" y="2295183"/>
            <a:ext cx="4369112" cy="1174646"/>
          </a:xfrm>
          <a:prstGeom prst="rect">
            <a:avLst/>
          </a:prstGeom>
        </p:spPr>
      </p:pic>
      <p:sp>
        <p:nvSpPr>
          <p:cNvPr id="3" name="Content Placeholder 2">
            <a:extLst>
              <a:ext uri="{FF2B5EF4-FFF2-40B4-BE49-F238E27FC236}">
                <a16:creationId xmlns:a16="http://schemas.microsoft.com/office/drawing/2014/main" id="{BAB25FA4-CE80-4349-92D1-B6F1637B79A2}"/>
              </a:ext>
            </a:extLst>
          </p:cNvPr>
          <p:cNvSpPr>
            <a:spLocks noGrp="1"/>
          </p:cNvSpPr>
          <p:nvPr>
            <p:ph idx="1"/>
          </p:nvPr>
        </p:nvSpPr>
        <p:spPr>
          <a:xfrm>
            <a:off x="6684495" y="2796988"/>
            <a:ext cx="4745505" cy="3280777"/>
          </a:xfrm>
        </p:spPr>
        <p:txBody>
          <a:bodyPr>
            <a:normAutofit/>
          </a:bodyPr>
          <a:lstStyle/>
          <a:p>
            <a:r>
              <a:rPr lang="en-US" dirty="0"/>
              <a:t>Central Air vs. Price</a:t>
            </a:r>
            <a:endParaRPr lang="en-US"/>
          </a:p>
          <a:p>
            <a:pPr marL="0" indent="0">
              <a:buNone/>
            </a:pPr>
            <a:endParaRPr lang="en-US"/>
          </a:p>
        </p:txBody>
      </p:sp>
    </p:spTree>
    <p:extLst>
      <p:ext uri="{BB962C8B-B14F-4D97-AF65-F5344CB8AC3E}">
        <p14:creationId xmlns:p14="http://schemas.microsoft.com/office/powerpoint/2010/main" val="95239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35139-C345-4C6E-A186-E73FB24CB563}"/>
              </a:ext>
            </a:extLst>
          </p:cNvPr>
          <p:cNvSpPr>
            <a:spLocks noGrp="1"/>
          </p:cNvSpPr>
          <p:nvPr>
            <p:ph type="title"/>
          </p:nvPr>
        </p:nvSpPr>
        <p:spPr>
          <a:xfrm>
            <a:off x="6684497" y="841377"/>
            <a:ext cx="4745505" cy="1666499"/>
          </a:xfrm>
        </p:spPr>
        <p:txBody>
          <a:bodyPr anchor="b">
            <a:normAutofit/>
          </a:bodyPr>
          <a:lstStyle/>
          <a:p>
            <a:r>
              <a:rPr lang="en-US" dirty="0"/>
              <a:t>Hypotheses</a:t>
            </a:r>
            <a:endParaRPr lang="en-US"/>
          </a:p>
        </p:txBody>
      </p:sp>
      <p:grpSp>
        <p:nvGrpSpPr>
          <p:cNvPr id="45" name="Group 44">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874" y="841376"/>
            <a:ext cx="5260976" cy="4707593"/>
            <a:chOff x="6096000" y="841376"/>
            <a:chExt cx="5260976" cy="4707593"/>
          </a:xfrm>
          <a:effectLst>
            <a:outerShdw blurRad="381000" dist="152400" dir="5400000" algn="ctr" rotWithShape="0">
              <a:srgbClr val="000000">
                <a:alpha val="10000"/>
              </a:srgbClr>
            </a:outerShdw>
          </a:effectLst>
        </p:grpSpPr>
        <p:grpSp>
          <p:nvGrpSpPr>
            <p:cNvPr id="46" name="Group 45">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50" name="Freeform: Shape 49">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7" name="Group 46">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48" name="Freeform: Shape 47">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6" name="Picture 5">
            <a:extLst>
              <a:ext uri="{FF2B5EF4-FFF2-40B4-BE49-F238E27FC236}">
                <a16:creationId xmlns:a16="http://schemas.microsoft.com/office/drawing/2014/main" id="{A2F8348A-DB50-454D-9F27-025DDAF1B32E}"/>
              </a:ext>
            </a:extLst>
          </p:cNvPr>
          <p:cNvPicPr>
            <a:picLocks noChangeAspect="1"/>
          </p:cNvPicPr>
          <p:nvPr/>
        </p:nvPicPr>
        <p:blipFill>
          <a:blip r:embed="rId4"/>
          <a:stretch>
            <a:fillRect/>
          </a:stretch>
        </p:blipFill>
        <p:spPr>
          <a:xfrm>
            <a:off x="1223806" y="1557448"/>
            <a:ext cx="4369112" cy="2650117"/>
          </a:xfrm>
          <a:prstGeom prst="rect">
            <a:avLst/>
          </a:prstGeom>
        </p:spPr>
      </p:pic>
      <p:sp>
        <p:nvSpPr>
          <p:cNvPr id="3" name="Content Placeholder 2">
            <a:extLst>
              <a:ext uri="{FF2B5EF4-FFF2-40B4-BE49-F238E27FC236}">
                <a16:creationId xmlns:a16="http://schemas.microsoft.com/office/drawing/2014/main" id="{BAB25FA4-CE80-4349-92D1-B6F1637B79A2}"/>
              </a:ext>
            </a:extLst>
          </p:cNvPr>
          <p:cNvSpPr>
            <a:spLocks noGrp="1"/>
          </p:cNvSpPr>
          <p:nvPr>
            <p:ph idx="1"/>
          </p:nvPr>
        </p:nvSpPr>
        <p:spPr>
          <a:xfrm>
            <a:off x="6684495" y="2796988"/>
            <a:ext cx="4745505" cy="3280777"/>
          </a:xfrm>
        </p:spPr>
        <p:txBody>
          <a:bodyPr>
            <a:normAutofit/>
          </a:bodyPr>
          <a:lstStyle/>
          <a:p>
            <a:r>
              <a:rPr lang="en-US" dirty="0">
                <a:solidFill>
                  <a:schemeClr val="bg1">
                    <a:lumMod val="65000"/>
                    <a:lumOff val="35000"/>
                  </a:schemeClr>
                </a:solidFill>
              </a:rPr>
              <a:t>Central Air vs. Price</a:t>
            </a:r>
          </a:p>
          <a:p>
            <a:endParaRPr lang="en-US" dirty="0"/>
          </a:p>
          <a:p>
            <a:r>
              <a:rPr lang="en-US" dirty="0"/>
              <a:t>House within 200’ of R/R Crossing</a:t>
            </a:r>
          </a:p>
          <a:p>
            <a:endParaRPr lang="en-US" dirty="0"/>
          </a:p>
          <a:p>
            <a:pPr marL="0" indent="0">
              <a:buNone/>
            </a:pPr>
            <a:endParaRPr lang="en-US" dirty="0"/>
          </a:p>
        </p:txBody>
      </p:sp>
    </p:spTree>
    <p:extLst>
      <p:ext uri="{BB962C8B-B14F-4D97-AF65-F5344CB8AC3E}">
        <p14:creationId xmlns:p14="http://schemas.microsoft.com/office/powerpoint/2010/main" val="326223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35139-C345-4C6E-A186-E73FB24CB563}"/>
              </a:ext>
            </a:extLst>
          </p:cNvPr>
          <p:cNvSpPr>
            <a:spLocks noGrp="1"/>
          </p:cNvSpPr>
          <p:nvPr>
            <p:ph type="title"/>
          </p:nvPr>
        </p:nvSpPr>
        <p:spPr>
          <a:xfrm>
            <a:off x="6684497" y="841377"/>
            <a:ext cx="4745505" cy="1666499"/>
          </a:xfrm>
        </p:spPr>
        <p:txBody>
          <a:bodyPr anchor="b">
            <a:normAutofit/>
          </a:bodyPr>
          <a:lstStyle/>
          <a:p>
            <a:r>
              <a:rPr lang="en-US" dirty="0"/>
              <a:t>Hypotheses</a:t>
            </a:r>
            <a:endParaRPr lang="en-US"/>
          </a:p>
        </p:txBody>
      </p:sp>
      <p:grpSp>
        <p:nvGrpSpPr>
          <p:cNvPr id="19" name="Group 18">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874" y="841376"/>
            <a:ext cx="5260976" cy="4707593"/>
            <a:chOff x="6096000" y="841376"/>
            <a:chExt cx="5260976" cy="4707593"/>
          </a:xfrm>
          <a:effectLst>
            <a:outerShdw blurRad="381000" dist="152400" dir="5400000" algn="ctr" rotWithShape="0">
              <a:srgbClr val="000000">
                <a:alpha val="10000"/>
              </a:srgbClr>
            </a:outerShdw>
          </a:effectLst>
        </p:grpSpPr>
        <p:grpSp>
          <p:nvGrpSpPr>
            <p:cNvPr id="20" name="Group 19">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4" name="Freeform: Shape 23">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1" name="Group 20">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2" name="Freeform: Shape 21">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3" name="Content Placeholder 2">
            <a:extLst>
              <a:ext uri="{FF2B5EF4-FFF2-40B4-BE49-F238E27FC236}">
                <a16:creationId xmlns:a16="http://schemas.microsoft.com/office/drawing/2014/main" id="{BAB25FA4-CE80-4349-92D1-B6F1637B79A2}"/>
              </a:ext>
            </a:extLst>
          </p:cNvPr>
          <p:cNvSpPr>
            <a:spLocks noGrp="1"/>
          </p:cNvSpPr>
          <p:nvPr>
            <p:ph idx="1"/>
          </p:nvPr>
        </p:nvSpPr>
        <p:spPr>
          <a:xfrm>
            <a:off x="6684495" y="2796988"/>
            <a:ext cx="4745505" cy="3280777"/>
          </a:xfrm>
        </p:spPr>
        <p:txBody>
          <a:bodyPr>
            <a:normAutofit/>
          </a:bodyPr>
          <a:lstStyle/>
          <a:p>
            <a:r>
              <a:rPr lang="en-US" dirty="0">
                <a:solidFill>
                  <a:schemeClr val="bg1">
                    <a:lumMod val="65000"/>
                    <a:lumOff val="35000"/>
                  </a:schemeClr>
                </a:solidFill>
              </a:rPr>
              <a:t>Central Air vs. Price</a:t>
            </a:r>
          </a:p>
          <a:p>
            <a:endParaRPr lang="en-US" dirty="0"/>
          </a:p>
          <a:p>
            <a:r>
              <a:rPr lang="en-US" dirty="0">
                <a:solidFill>
                  <a:schemeClr val="bg1">
                    <a:lumMod val="65000"/>
                    <a:lumOff val="35000"/>
                  </a:schemeClr>
                </a:solidFill>
              </a:rPr>
              <a:t>House within 200’ of R/R Crossing</a:t>
            </a:r>
          </a:p>
          <a:p>
            <a:endParaRPr lang="en-US" dirty="0"/>
          </a:p>
          <a:p>
            <a:r>
              <a:rPr lang="en-US" dirty="0"/>
              <a:t>Buying House in Spring</a:t>
            </a:r>
          </a:p>
          <a:p>
            <a:pPr marL="0" indent="0">
              <a:buNone/>
            </a:pPr>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2428FC40-09A2-4A33-82E8-2F3E483371F9}"/>
              </a:ext>
            </a:extLst>
          </p:cNvPr>
          <p:cNvPicPr>
            <a:picLocks noChangeAspect="1"/>
          </p:cNvPicPr>
          <p:nvPr/>
        </p:nvPicPr>
        <p:blipFill>
          <a:blip r:embed="rId4"/>
          <a:stretch>
            <a:fillRect/>
          </a:stretch>
        </p:blipFill>
        <p:spPr>
          <a:xfrm>
            <a:off x="961818" y="1031573"/>
            <a:ext cx="4643852" cy="3487417"/>
          </a:xfrm>
          <a:prstGeom prst="rect">
            <a:avLst/>
          </a:prstGeom>
        </p:spPr>
      </p:pic>
    </p:spTree>
    <p:extLst>
      <p:ext uri="{BB962C8B-B14F-4D97-AF65-F5344CB8AC3E}">
        <p14:creationId xmlns:p14="http://schemas.microsoft.com/office/powerpoint/2010/main" val="360223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EF2D82-2231-4A90-8807-F6079A4ED141}"/>
              </a:ext>
            </a:extLst>
          </p:cNvPr>
          <p:cNvSpPr>
            <a:spLocks noGrp="1"/>
          </p:cNvSpPr>
          <p:nvPr>
            <p:ph type="title"/>
          </p:nvPr>
        </p:nvSpPr>
        <p:spPr>
          <a:xfrm>
            <a:off x="5334001" y="1163594"/>
            <a:ext cx="6095999" cy="1624055"/>
          </a:xfrm>
        </p:spPr>
        <p:txBody>
          <a:bodyPr anchor="b">
            <a:normAutofit/>
          </a:bodyPr>
          <a:lstStyle/>
          <a:p>
            <a:r>
              <a:rPr lang="en-US" dirty="0"/>
              <a:t>Data Source</a:t>
            </a:r>
          </a:p>
        </p:txBody>
      </p:sp>
      <p:pic>
        <p:nvPicPr>
          <p:cNvPr id="5" name="Picture 4" descr="Calendar on table">
            <a:extLst>
              <a:ext uri="{FF2B5EF4-FFF2-40B4-BE49-F238E27FC236}">
                <a16:creationId xmlns:a16="http://schemas.microsoft.com/office/drawing/2014/main" id="{CEF629D4-F662-4644-A99E-8E30584919F5}"/>
              </a:ext>
            </a:extLst>
          </p:cNvPr>
          <p:cNvPicPr>
            <a:picLocks noChangeAspect="1"/>
          </p:cNvPicPr>
          <p:nvPr/>
        </p:nvPicPr>
        <p:blipFill rotWithShape="1">
          <a:blip r:embed="rId3"/>
          <a:srcRect l="10666" r="44833" b="-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1" name="Freeform: Shape 10">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A756F1A-C3FA-4985-A587-532FCF6F0037}"/>
              </a:ext>
            </a:extLst>
          </p:cNvPr>
          <p:cNvSpPr>
            <a:spLocks noGrp="1"/>
          </p:cNvSpPr>
          <p:nvPr>
            <p:ph idx="1"/>
          </p:nvPr>
        </p:nvSpPr>
        <p:spPr>
          <a:xfrm>
            <a:off x="5334001" y="3047999"/>
            <a:ext cx="6095999" cy="3048001"/>
          </a:xfrm>
        </p:spPr>
        <p:txBody>
          <a:bodyPr>
            <a:normAutofit/>
          </a:bodyPr>
          <a:lstStyle/>
          <a:p>
            <a:r>
              <a:rPr lang="en-US" dirty="0"/>
              <a:t>Originates from Ames, IA</a:t>
            </a:r>
          </a:p>
          <a:p>
            <a:endParaRPr lang="en-US" dirty="0"/>
          </a:p>
          <a:p>
            <a:r>
              <a:rPr lang="en-US" dirty="0"/>
              <a:t>2006 - 2010</a:t>
            </a:r>
          </a:p>
        </p:txBody>
      </p:sp>
    </p:spTree>
    <p:extLst>
      <p:ext uri="{BB962C8B-B14F-4D97-AF65-F5344CB8AC3E}">
        <p14:creationId xmlns:p14="http://schemas.microsoft.com/office/powerpoint/2010/main" val="221939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68AE9-7855-4984-BE9A-BC59F782B7EA}"/>
              </a:ext>
            </a:extLst>
          </p:cNvPr>
          <p:cNvSpPr>
            <a:spLocks noGrp="1"/>
          </p:cNvSpPr>
          <p:nvPr>
            <p:ph type="title"/>
          </p:nvPr>
        </p:nvSpPr>
        <p:spPr>
          <a:xfrm>
            <a:off x="762001" y="1524001"/>
            <a:ext cx="3047999" cy="3810000"/>
          </a:xfrm>
        </p:spPr>
        <p:txBody>
          <a:bodyPr>
            <a:normAutofit/>
          </a:bodyPr>
          <a:lstStyle/>
          <a:p>
            <a:r>
              <a:rPr lang="en-US" dirty="0"/>
              <a:t>Methods</a:t>
            </a:r>
          </a:p>
        </p:txBody>
      </p:sp>
      <p:sp>
        <p:nvSpPr>
          <p:cNvPr id="11"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D2DAB1D6-0A19-4E92-A2CC-C55A614FEAD2}"/>
              </a:ext>
            </a:extLst>
          </p:cNvPr>
          <p:cNvGraphicFramePr>
            <a:graphicFrameLocks noGrp="1"/>
          </p:cNvGraphicFramePr>
          <p:nvPr>
            <p:ph idx="1"/>
            <p:extLst>
              <p:ext uri="{D42A27DB-BD31-4B8C-83A1-F6EECF244321}">
                <p14:modId xmlns:p14="http://schemas.microsoft.com/office/powerpoint/2010/main" val="908603454"/>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899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EB0CB-C7CA-4932-9367-FAF406104F72}"/>
              </a:ext>
            </a:extLst>
          </p:cNvPr>
          <p:cNvSpPr>
            <a:spLocks noGrp="1"/>
          </p:cNvSpPr>
          <p:nvPr>
            <p:ph type="title"/>
          </p:nvPr>
        </p:nvSpPr>
        <p:spPr>
          <a:xfrm>
            <a:off x="762001" y="1524001"/>
            <a:ext cx="3047999" cy="3810000"/>
          </a:xfrm>
        </p:spPr>
        <p:txBody>
          <a:bodyPr>
            <a:normAutofit/>
          </a:bodyPr>
          <a:lstStyle/>
          <a:p>
            <a:r>
              <a:rPr lang="en-US" dirty="0"/>
              <a:t>Results</a:t>
            </a:r>
          </a:p>
        </p:txBody>
      </p:sp>
      <p:sp>
        <p:nvSpPr>
          <p:cNvPr id="11"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BA6E1168-D217-4C5E-A1C0-ACBA1ED6DE75}"/>
              </a:ext>
            </a:extLst>
          </p:cNvPr>
          <p:cNvGraphicFramePr>
            <a:graphicFrameLocks noGrp="1"/>
          </p:cNvGraphicFramePr>
          <p:nvPr>
            <p:ph idx="1"/>
            <p:extLst>
              <p:ext uri="{D42A27DB-BD31-4B8C-83A1-F6EECF244321}">
                <p14:modId xmlns:p14="http://schemas.microsoft.com/office/powerpoint/2010/main" val="83868115"/>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9733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AAC9-E8F9-4DF7-95AC-FDE72E20FC99}"/>
              </a:ext>
            </a:extLst>
          </p:cNvPr>
          <p:cNvSpPr>
            <a:spLocks noGrp="1"/>
          </p:cNvSpPr>
          <p:nvPr>
            <p:ph type="title"/>
          </p:nvPr>
        </p:nvSpPr>
        <p:spPr/>
        <p:txBody>
          <a:bodyPr/>
          <a:lstStyle/>
          <a:p>
            <a:r>
              <a:rPr lang="en-US"/>
              <a:t>Recommendations</a:t>
            </a:r>
            <a:endParaRPr lang="en-US" dirty="0"/>
          </a:p>
        </p:txBody>
      </p:sp>
      <p:graphicFrame>
        <p:nvGraphicFramePr>
          <p:cNvPr id="5" name="Content Placeholder 2">
            <a:extLst>
              <a:ext uri="{FF2B5EF4-FFF2-40B4-BE49-F238E27FC236}">
                <a16:creationId xmlns:a16="http://schemas.microsoft.com/office/drawing/2014/main" id="{F17043E4-0274-4257-A83E-DA0BB8469430}"/>
              </a:ext>
            </a:extLst>
          </p:cNvPr>
          <p:cNvGraphicFramePr>
            <a:graphicFrameLocks noGrp="1"/>
          </p:cNvGraphicFramePr>
          <p:nvPr>
            <p:ph idx="1"/>
          </p:nvPr>
        </p:nvGraphicFramePr>
        <p:xfrm>
          <a:off x="762000" y="3047999"/>
          <a:ext cx="10668000" cy="3048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A0D3F596-DED1-491C-A904-055DE385A576}"/>
              </a:ext>
            </a:extLst>
          </p:cNvPr>
          <p:cNvPicPr>
            <a:picLocks noChangeAspect="1"/>
          </p:cNvPicPr>
          <p:nvPr/>
        </p:nvPicPr>
        <p:blipFill>
          <a:blip r:embed="rId8"/>
          <a:stretch>
            <a:fillRect/>
          </a:stretch>
        </p:blipFill>
        <p:spPr>
          <a:xfrm>
            <a:off x="5286476" y="3194709"/>
            <a:ext cx="1619048" cy="1714286"/>
          </a:xfrm>
          <a:prstGeom prst="rect">
            <a:avLst/>
          </a:prstGeom>
        </p:spPr>
      </p:pic>
    </p:spTree>
    <p:extLst>
      <p:ext uri="{BB962C8B-B14F-4D97-AF65-F5344CB8AC3E}">
        <p14:creationId xmlns:p14="http://schemas.microsoft.com/office/powerpoint/2010/main" val="3296861304"/>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1C2432"/>
      </a:dk2>
      <a:lt2>
        <a:srgbClr val="F1F3F0"/>
      </a:lt2>
      <a:accent1>
        <a:srgbClr val="D12CE4"/>
      </a:accent1>
      <a:accent2>
        <a:srgbClr val="721AD2"/>
      </a:accent2>
      <a:accent3>
        <a:srgbClr val="3B30E4"/>
      </a:accent3>
      <a:accent4>
        <a:srgbClr val="1A5BD2"/>
      </a:accent4>
      <a:accent5>
        <a:srgbClr val="2CBAE4"/>
      </a:accent5>
      <a:accent6>
        <a:srgbClr val="18C1A1"/>
      </a:accent6>
      <a:hlink>
        <a:srgbClr val="3F8CBF"/>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4370</TotalTime>
  <Words>1246</Words>
  <Application>Microsoft Office PowerPoint</Application>
  <PresentationFormat>Widescreen</PresentationFormat>
  <Paragraphs>66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 Cond</vt:lpstr>
      <vt:lpstr>Calibri</vt:lpstr>
      <vt:lpstr>Impact</vt:lpstr>
      <vt:lpstr>TornVTI</vt:lpstr>
      <vt:lpstr>Factors that Affect House Prices</vt:lpstr>
      <vt:lpstr>Presentation Overview</vt:lpstr>
      <vt:lpstr>Hypotheses</vt:lpstr>
      <vt:lpstr>Hypotheses</vt:lpstr>
      <vt:lpstr>Hypotheses</vt:lpstr>
      <vt:lpstr>Data Source</vt:lpstr>
      <vt:lpstr>Methods</vt:lpstr>
      <vt:lpstr>Results</vt:lpstr>
      <vt:lpstr>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that Affect House Prices</dc:title>
  <dc:creator>Jason Westfall</dc:creator>
  <cp:lastModifiedBy>Jason Westfall</cp:lastModifiedBy>
  <cp:revision>27</cp:revision>
  <dcterms:created xsi:type="dcterms:W3CDTF">2021-03-16T11:12:49Z</dcterms:created>
  <dcterms:modified xsi:type="dcterms:W3CDTF">2021-03-19T12:03:17Z</dcterms:modified>
</cp:coreProperties>
</file>