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notesMaster" Target="notesMasters/notes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2b: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derive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mental)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one’s</a:t>
            </a:r>
            <a:r>
              <a:rPr/>
              <a:t> </a:t>
            </a:r>
            <a:r>
              <a:rPr/>
              <a:t>progenitors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descent;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derive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possess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transmission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parents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ancestry.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__repr__</a:t>
            </a:r>
            <a:r>
              <a:rPr/>
              <a:t> </a:t>
            </a:r>
            <a:r>
              <a:rPr/>
              <a:t>method,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representation,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instances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handy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debugging.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Pizza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num_pieces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pizza</a:t>
            </a:r>
            <a:r>
              <a:rPr/>
              <a:t> </a:t>
            </a:r>
            <a:r>
              <a:rPr/>
              <a:t>topping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pizza!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Darwin’s</a:t>
            </a:r>
            <a:r>
              <a:rPr/>
              <a:t> </a:t>
            </a:r>
            <a:r>
              <a:rPr/>
              <a:t>Finches.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Darwin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Galapagos</a:t>
            </a:r>
            <a:r>
              <a:rPr/>
              <a:t> </a:t>
            </a:r>
            <a:r>
              <a:rPr/>
              <a:t>Islands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1830s.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birds</a:t>
            </a:r>
            <a:r>
              <a:rPr/>
              <a:t> </a:t>
            </a:r>
            <a:r>
              <a:rPr/>
              <a:t>have.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inherited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traits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ancestor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America,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Tiaris</a:t>
            </a:r>
            <a:r>
              <a:rPr/>
              <a:t> </a:t>
            </a:r>
            <a:r>
              <a:rPr/>
              <a:t>obscurus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Dull-coloured</a:t>
            </a:r>
            <a:r>
              <a:rPr/>
              <a:t> </a:t>
            </a:r>
            <a:r>
              <a:rPr/>
              <a:t>grassquit.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inheritence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extending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customizing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paste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finches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code?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posts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inheritance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posts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(things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them).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UML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inheritance</a:t>
            </a:r>
            <a:r>
              <a:rPr/>
              <a:t> </a:t>
            </a:r>
            <a:r>
              <a:rPr/>
              <a:t>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inheritance.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Snap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9?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parentheses?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declaring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inherit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pizza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composed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Pizza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Topping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composed.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composition</a:t>
            </a:r>
            <a:r>
              <a:rPr/>
              <a:t> </a:t>
            </a:r>
            <a:r>
              <a:rPr/>
              <a:t>relationship?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0..7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toppings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pizza.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Topping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Pizza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initializes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toppings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constuctor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toppings.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Inheritence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Patterns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Reuse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our </a:t>
            </a:r>
            <a:r>
              <a:rPr i="1"/>
              <a:t>Email</a:t>
            </a:r>
            <a:r>
              <a:rPr/>
              <a:t> class that we used for processing the Enron email? Let’s </a:t>
            </a:r>
            <a:r>
              <a:rPr i="1"/>
              <a:t>extend</a:t>
            </a:r>
            <a:r>
              <a:rPr/>
              <a:t> the one I’ve uploaded as </a:t>
            </a:r>
            <a:r>
              <a:rPr i="1"/>
              <a:t>email.py</a:t>
            </a:r>
            <a:r>
              <a:rPr/>
              <a:t> to Module 7 in ELMS and add a </a:t>
            </a:r>
            <a:r>
              <a:rPr i="1"/>
              <a:t>method</a:t>
            </a:r>
            <a:r>
              <a:rPr/>
              <a:t> that will return the </a:t>
            </a:r>
            <a:r>
              <a:rPr i="1"/>
              <a:t>subject</a:t>
            </a:r>
            <a:r>
              <a:rPr/>
              <a:t> of the email.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Composition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Pizza</a:t>
            </a:r>
          </a:p>
          <a:p>
            <a:pPr lvl="1"/>
            <a:r>
              <a:rPr/>
              <a:t>crust</a:t>
            </a:r>
          </a:p>
          <a:p>
            <a:pPr lvl="1"/>
            <a:r>
              <a:rPr/>
              <a:t>toppings</a:t>
            </a:r>
          </a:p>
          <a:p>
            <a:pPr lvl="1"/>
            <a:r>
              <a:rPr/>
              <a:t>cheese</a:t>
            </a:r>
          </a:p>
          <a:p>
            <a:pPr lvl="1"/>
            <a:r>
              <a:rPr/>
              <a:t>sauce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Topping():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num_pieces):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.num_pieces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num_pieces</a:t>
            </a:r>
            <a:br/>
            <a:br/>
            <a:r>
              <a:rPr>
                <a:latin typeface="Courier"/>
              </a:rPr>
              <a:t>topping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Topping(</a:t>
            </a:r>
            <a:r>
              <a:rPr>
                <a:solidFill>
                  <a:srgbClr val="4070A0"/>
                </a:solidFill>
                <a:latin typeface="Courier"/>
              </a:rPr>
              <a:t>"pepperoni"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print(topping)</a:t>
            </a:r>
          </a:p>
          <a:p>
            <a:pPr lvl="0" marL="0" indent="0">
              <a:buNone/>
            </a:pPr>
            <a:r>
              <a:rPr b="1"/>
              <a:t>&lt;main.Topping object at 0x10c6374e0&gt;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Pizza():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.toppings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add_topping(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topping):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.toppings.append(topping)</a:t>
            </a:r>
            <a:br/>
            <a:br/>
            <a:r>
              <a:rPr>
                <a:latin typeface="Courier"/>
              </a:rPr>
              <a:t>pizza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Pizza()</a:t>
            </a:r>
            <a:br/>
            <a:r>
              <a:rPr>
                <a:latin typeface="Courier"/>
              </a:rPr>
              <a:t>print(pizza)</a:t>
            </a:r>
          </a:p>
          <a:p>
            <a:pPr lvl="0" marL="0" indent="0">
              <a:buNone/>
            </a:pPr>
            <a:r>
              <a:rPr b="1"/>
              <a:t>&lt;main.Pizza object at 0x10c6374e0&gt;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Pizza():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.toppings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add_topping(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topping):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.toppings.append(topping)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Topping():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num_pieces):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.num_pieces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num_pieces</a:t>
            </a:r>
            <a:br/>
            <a:br/>
            <a:r>
              <a:rPr>
                <a:latin typeface="Courier"/>
              </a:rPr>
              <a:t>pizza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Pizza()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"pepperoni"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"mushrooms"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"green peppers"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print(pizza.toppings)</a:t>
            </a:r>
          </a:p>
          <a:p>
            <a:pPr lvl="0" marL="0" indent="0">
              <a:buNone/>
            </a:pPr>
            <a:r>
              <a:rPr/>
              <a:t>[&lt;</a:t>
            </a:r>
            <a:r>
              <a:rPr b="1"/>
              <a:t>main</a:t>
            </a:r>
            <a:r>
              <a:rPr/>
              <a:t>.Topping object at 0x10c9ae748&gt;, &lt;</a:t>
            </a:r>
            <a:r>
              <a:rPr b="1"/>
              <a:t>main</a:t>
            </a:r>
            <a:r>
              <a:rPr/>
              <a:t>.Topping object at 0x10c9aea58&gt;, &lt;</a:t>
            </a:r>
            <a:r>
              <a:rPr b="1"/>
              <a:t>main</a:t>
            </a:r>
            <a:r>
              <a:rPr/>
              <a:t>.Topping object at 0x10c9aea90&gt;]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Topping():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num_pieces):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.num_pieces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num_pieces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__repr__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"{} pieces of {}"</a:t>
            </a:r>
            <a:r>
              <a:rPr>
                <a:latin typeface="Courier"/>
              </a:rPr>
              <a:t>.format(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.num_pieces,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.name))</a:t>
            </a:r>
            <a:br/>
            <a:br/>
            <a:r>
              <a:rPr>
                <a:latin typeface="Courier"/>
              </a:rPr>
              <a:t>pizza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Pizza()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"pepperoni"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"mushrooms"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"green peppers"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print(pizza.toppings)</a:t>
            </a:r>
          </a:p>
          <a:p>
            <a:pPr lvl="0" marL="0" indent="0">
              <a:buNone/>
            </a:pPr>
            <a:r>
              <a:rPr/>
              <a:t>[18 pieces of pepperoni, 12 pieces of mushrooms, 15 pieces of green peppers]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Pizza():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.toppings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add_topping(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topping):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.toppings.append(topping)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num_pieces(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count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topping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.toppings:</a:t>
            </a:r>
            <a:br/>
            <a:r>
              <a:rPr>
                <a:latin typeface="Courier"/>
              </a:rPr>
              <a:t>            count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topping.num_pieces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count</a:t>
            </a:r>
            <a:br/>
            <a:br/>
            <a:r>
              <a:rPr>
                <a:latin typeface="Courier"/>
              </a:rPr>
              <a:t>pizza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Pizza()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"pepperoni"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"mushrooms"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"green peppers"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print(pizza.num_toppings())</a:t>
            </a:r>
          </a:p>
          <a:p>
            <a:pPr lvl="0" marL="0" indent="0">
              <a:buNone/>
            </a:pPr>
            <a:r>
              <a:rPr b="1"/>
              <a:t>45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OOP</a:t>
            </a:r>
            <a:r>
              <a:rPr/>
              <a:t> </a:t>
            </a:r>
            <a:r>
              <a:rPr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 </a:t>
            </a:r>
            <a:r>
              <a:rPr i="1"/>
              <a:t>composition</a:t>
            </a:r>
            <a:r>
              <a:rPr/>
              <a:t> is a much more useful Object Oriented Programming </a:t>
            </a:r>
            <a:r>
              <a:rPr i="1"/>
              <a:t>pattern</a:t>
            </a:r>
            <a:r>
              <a:rPr/>
              <a:t> than </a:t>
            </a:r>
            <a:r>
              <a:rPr i="1"/>
              <a:t>inheritance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Inheritance should be used sparingly because elaborate inheritance hierarchies can be difficult to maintain over time as requirements change.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 the </a:t>
            </a:r>
            <a:r>
              <a:rPr>
                <a:latin typeface="Courier"/>
              </a:rPr>
              <a:t>pizza.py</a:t>
            </a:r>
            <a:r>
              <a:rPr/>
              <a:t> file from Module 7 and modify </a:t>
            </a:r>
            <a:r>
              <a:rPr>
                <a:latin typeface="Courier"/>
              </a:rPr>
              <a:t>Pizza.add_topping</a:t>
            </a:r>
            <a:r>
              <a:rPr/>
              <a:t> to ensure that no more than 7 toppings are added.</a:t>
            </a:r>
          </a:p>
          <a:p>
            <a:pPr lvl="0" marL="0" indent="0">
              <a:buNone/>
            </a:pPr>
            <a:r>
              <a:rPr/>
              <a:t>If someone adds more than 7 toppings it should print </a:t>
            </a:r>
            <a:r>
              <a:rPr i="1"/>
              <a:t>“Sorry that is too many toppings!”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Post():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creator):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creator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Tweet(Post):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retweet(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"retweeted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Snap(Post):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expire(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"expired snap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>
                <a:latin typeface="Courier"/>
              </a:rPr>
              <a:t>snap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Snap(</a:t>
            </a:r>
            <a:r>
              <a:rPr>
                <a:solidFill>
                  <a:srgbClr val="4070A0"/>
                </a:solidFill>
                <a:latin typeface="Courier"/>
              </a:rPr>
              <a:t>"edsu"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snap.expire()</a:t>
            </a:r>
          </a:p>
          <a:p>
            <a:pPr lvl="0" marL="0" indent="0">
              <a:buNone/>
            </a:pPr>
            <a:r>
              <a:rPr b="1"/>
              <a:t>expired snap by edsu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Post():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creator):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creator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Tweet(Post):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retweet(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"retweeted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Snap(Post):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expire(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"expired snap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>
                <a:latin typeface="Courier"/>
              </a:rPr>
              <a:t>tweet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Tweet(creator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"edsu"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tweet.retweet()</a:t>
            </a:r>
          </a:p>
          <a:p>
            <a:pPr lvl="0" marL="0" indent="0">
              <a:buNone/>
            </a:pPr>
            <a:r>
              <a:rPr b="1"/>
              <a:t>retweeted by edsu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Post():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creator):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creator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Tweet(Post):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retweet(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"retweeted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Snap(Post):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expire(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"expired snap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>
                <a:latin typeface="Courier"/>
              </a:rPr>
              <a:t>tweet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Tweet(creator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"edsu"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tweet.expire()</a:t>
            </a:r>
          </a:p>
          <a:p>
            <a:pPr lvl="0" marL="0" indent="0">
              <a:buNone/>
            </a:pPr>
            <a:r>
              <a:rPr b="1"/>
              <a:t>AttributeError: ‘Tweet’ object has no attribute ‘expire’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Post():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creator):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creator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delete(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"post deleted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Tweet(Post):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retweet(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"retweeted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Snap(Post):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expire(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"expired snap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>
                <a:latin typeface="Courier"/>
              </a:rPr>
              <a:t>tweet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Tweet(creator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"edsu"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tweet.delete()</a:t>
            </a:r>
          </a:p>
          <a:p>
            <a:pPr lvl="0" marL="0" indent="0">
              <a:buNone/>
            </a:pPr>
            <a:r>
              <a:rPr b="1"/>
              <a:t>post deleted by edsu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Overriding Methods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Post():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creator):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creator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update(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"post updated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Tweet(Post):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update(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"you can never update tweets!"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Snap(Post):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expire(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"expired snap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>
                <a:latin typeface="Courier"/>
              </a:rPr>
              <a:t>tweet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Tweet(creator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"edsu"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tweet.update()</a:t>
            </a:r>
          </a:p>
          <a:p>
            <a:pPr lvl="0" marL="0" indent="0">
              <a:buNone/>
            </a:pPr>
            <a:r>
              <a:rPr b="1"/>
              <a:t>you can never delete tweets!""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Inheritence &amp; Composition</dc:title>
  <dc:creator/>
  <cp:keywords/>
  <dcterms:created xsi:type="dcterms:W3CDTF">2020-04-11T05:07:31Z</dcterms:created>
  <dcterms:modified xsi:type="dcterms:W3CDTF">2020-04-11T05:07:31Z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Patterns for Code Reuse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