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notesMaster" Target="notesMasters/notesMaster1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Conditionals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multi-statement</a:t>
            </a:r>
            <a:r>
              <a:rPr/>
              <a:t> </a:t>
            </a:r>
            <a:r>
              <a:rPr/>
              <a:t>structures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fist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begins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if/elif/else</a:t>
            </a:r>
            <a:r>
              <a:rPr/>
              <a:t> </a:t>
            </a:r>
            <a:r>
              <a:rPr/>
              <a:t>keywords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expression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colon</a:t>
            </a:r>
          </a:p>
          <a:p>
            <a:pPr lvl="0" marL="0" indent="0">
              <a:buNone/>
            </a:pPr>
          </a:p>
          <a:p>
            <a:pPr lvl="1"/>
            <a:r>
              <a:rPr/>
              <a:t>This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indented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indented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executed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expression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evaluates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True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Imperative_programming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Imperative_programming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sisfun.com/operation-order-pemdas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Variables,</a:t>
            </a:r>
            <a:r>
              <a:rPr/>
              <a:t> </a:t>
            </a:r>
            <a:r>
              <a:rPr/>
              <a:t>Expressions,</a:t>
            </a:r>
            <a:r>
              <a:rPr/>
              <a:t> </a:t>
            </a:r>
            <a:r>
              <a:rPr/>
              <a:t>Statements,</a:t>
            </a:r>
            <a:r>
              <a:rPr/>
              <a:t> </a:t>
            </a:r>
            <a:r>
              <a:rPr/>
              <a:t>Conditionals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x</a:t>
            </a:r>
          </a:p>
          <a:p>
            <a:pPr lvl="0" marL="0" indent="0">
              <a:buNone/>
            </a:pPr>
            <a:r>
              <a:rPr b="1"/>
              <a:t>4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marL="0" indent="0">
              <a:buNone/>
            </a:pPr>
            <a:r>
              <a:rPr b="1"/>
              <a:t>8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y</a:t>
            </a:r>
          </a:p>
          <a:p>
            <a:pPr lvl="0" marL="0" indent="0">
              <a:buNone/>
            </a:pPr>
            <a:r>
              <a:rPr b="1"/>
              <a:t>False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80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30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y</a:t>
            </a:r>
          </a:p>
          <a:p>
            <a:pPr lvl="0" marL="0" indent="0">
              <a:buNone/>
            </a:pPr>
            <a:r>
              <a:rPr b="1"/>
              <a:t>50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</a:p>
          <a:p>
            <a:pPr lvl="0" marL="0" indent="0">
              <a:buNone/>
            </a:pPr>
            <a:r>
              <a:rPr b="1"/>
              <a:t>5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marL="0" indent="0">
              <a:buNone/>
            </a:pPr>
            <a:r>
              <a:rPr b="1"/>
              <a:t>10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Operators behave differently depending on the </a:t>
            </a:r>
            <a:r>
              <a:rPr i="1"/>
              <a:t>type</a:t>
            </a:r>
            <a:r>
              <a:rPr/>
              <a:t>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"u"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"d"</a:t>
            </a:r>
          </a:p>
          <a:p>
            <a:pPr lvl="0" marL="0" indent="0">
              <a:buNone/>
            </a:pPr>
            <a:r>
              <a:rPr b="1"/>
              <a:t>umd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"umd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</a:p>
          <a:p>
            <a:pPr lvl="0" marL="0" indent="0">
              <a:buNone/>
            </a:pPr>
            <a:r>
              <a:rPr b="1"/>
              <a:t>umd umd umd umd umd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Statements?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Statements are the most basic units of executable Python code.</a:t>
            </a:r>
          </a:p>
          <a:p>
            <a:pPr lvl="1"/>
            <a:r>
              <a:rPr/>
              <a:t>A Python program is a series of statements executed in order.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 these statements to input and print a variable:</a:t>
            </a:r>
          </a:p>
          <a:p>
            <a:pPr lvl="0" indent="0">
              <a:buNone/>
            </a:pPr>
            <a:r>
              <a:rPr>
                <a:latin typeface="Courier"/>
              </a:rPr>
              <a:t>username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"Enter your name: 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, username)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Conditionals?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practice, you often do not want every </a:t>
            </a:r>
            <a:r>
              <a:rPr i="1"/>
              <a:t>statement</a:t>
            </a:r>
            <a:r>
              <a:rPr/>
              <a:t> in a program to be executed every time.</a:t>
            </a:r>
          </a:p>
          <a:p>
            <a:pPr lvl="1"/>
            <a:r>
              <a:rPr/>
              <a:t>Instead, you want your program to execute depending on the logical state of data or input when your program is running.</a:t>
            </a:r>
          </a:p>
          <a:p>
            <a:pPr lvl="1"/>
            <a:r>
              <a:rPr/>
              <a:t>The basic building blocks for this logic are conditionals, which are constructed with the keywords </a:t>
            </a:r>
            <a:r>
              <a:rPr i="1"/>
              <a:t>if</a:t>
            </a:r>
            <a:r>
              <a:rPr/>
              <a:t>, </a:t>
            </a:r>
            <a:r>
              <a:rPr i="1"/>
              <a:t>else</a:t>
            </a:r>
            <a:r>
              <a:rPr/>
              <a:t> and </a:t>
            </a:r>
            <a:r>
              <a:rPr i="1"/>
              <a:t>elif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is an </a:t>
            </a:r>
            <a:r>
              <a:rPr>
                <a:hlinkClick r:id="rId2"/>
              </a:rPr>
              <a:t>imperative</a:t>
            </a:r>
            <a:r>
              <a:rPr/>
              <a:t> programming language. Your programs are a series of </a:t>
            </a:r>
            <a:r>
              <a:rPr b="1"/>
              <a:t>Statements</a:t>
            </a:r>
            <a:r>
              <a:rPr/>
              <a:t> that are executed in order.</a:t>
            </a:r>
          </a:p>
          <a:p>
            <a:pPr lvl="0" marL="0" indent="0">
              <a:buNone/>
            </a:pPr>
            <a:r>
              <a:rPr/>
              <a:t>Each </a:t>
            </a:r>
            <a:r>
              <a:rPr b="1"/>
              <a:t>Statement</a:t>
            </a:r>
            <a:r>
              <a:rPr/>
              <a:t> can be made up of </a:t>
            </a:r>
            <a:r>
              <a:rPr b="1"/>
              <a:t>Variables</a:t>
            </a:r>
            <a:r>
              <a:rPr/>
              <a:t> and </a:t>
            </a:r>
            <a:r>
              <a:rPr b="1"/>
              <a:t>Expressions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 b="1"/>
              <a:t>Conditional Statements</a:t>
            </a:r>
            <a:r>
              <a:rPr/>
              <a:t> change the execution of your program depending on the state of </a:t>
            </a:r>
            <a:r>
              <a:rPr b="1"/>
              <a:t>Variables</a:t>
            </a:r>
            <a:r>
              <a:rPr/>
              <a:t> and </a:t>
            </a:r>
            <a:r>
              <a:rPr b="1"/>
              <a:t>Expressions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 i="1"/>
              <a:t>This is a lot, so let’s unpack it.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"yes"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"no"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 b="1"/>
              <a:t>yes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order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"What can I get you? "</a:t>
            </a:r>
            <a:r>
              <a:rPr>
                <a:latin typeface="Courier"/>
              </a:rPr>
              <a:t>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order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"burger"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side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"Would you like fries? 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order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"salad':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side = input("</a:t>
            </a:r>
            <a:r>
              <a:rPr>
                <a:latin typeface="Courier"/>
              </a:rPr>
              <a:t>What kind of dressing? </a:t>
            </a:r>
            <a:r>
              <a:rPr>
                <a:solidFill>
                  <a:srgbClr val="4070A0"/>
                </a:solidFill>
                <a:latin typeface="Courier"/>
              </a:rPr>
              <a:t>")</a:t>
            </a:r>
            <a:br/>
            <a:r>
              <a:rPr>
                <a:solidFill>
                  <a:srgbClr val="4070A0"/>
                </a:solidFill>
                <a:latin typeface="Courier"/>
              </a:rPr>
              <a:t>else: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print("</a:t>
            </a:r>
            <a:r>
              <a:rPr>
                <a:latin typeface="Courier"/>
              </a:rPr>
              <a:t>We only sell burgers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salads.</a:t>
            </a:r>
            <a:r>
              <a:rPr>
                <a:solidFill>
                  <a:srgbClr val="4070A0"/>
                </a:solidFill>
                <a:latin typeface="Courier"/>
              </a:rPr>
              <a:t>")</a:t>
            </a:r>
            <a:br/>
            <a:br/>
            <a:r>
              <a:rPr>
                <a:solidFill>
                  <a:srgbClr val="4070A0"/>
                </a:solidFill>
                <a:latin typeface="Courier"/>
              </a:rPr>
              <a:t>print("</a:t>
            </a:r>
            <a:r>
              <a:rPr>
                <a:latin typeface="Courier"/>
              </a:rPr>
              <a:t>You ordered:</a:t>
            </a:r>
            <a:r>
              <a:rPr>
                <a:solidFill>
                  <a:srgbClr val="4070A0"/>
                </a:solidFill>
                <a:latin typeface="Courier"/>
              </a:rPr>
              <a:t>", order, side)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We’ve covered a lot but now you know the basic buiding blocks of all Python programs, and </a:t>
            </a:r>
            <a:r>
              <a:rPr>
                <a:hlinkClick r:id="rId2"/>
              </a:rPr>
              <a:t>imperative</a:t>
            </a:r>
            <a:r>
              <a:rPr/>
              <a:t> programming languages in general:</a:t>
            </a:r>
          </a:p>
          <a:p>
            <a:pPr lvl="1"/>
            <a:r>
              <a:rPr/>
              <a:t>Statements</a:t>
            </a:r>
          </a:p>
          <a:p>
            <a:pPr lvl="1"/>
            <a:r>
              <a:rPr/>
              <a:t>Variables</a:t>
            </a:r>
          </a:p>
          <a:p>
            <a:pPr lvl="1"/>
            <a:r>
              <a:rPr/>
              <a:t>Types</a:t>
            </a:r>
          </a:p>
          <a:p>
            <a:pPr lvl="1"/>
            <a:r>
              <a:rPr/>
              <a:t>Operators</a:t>
            </a:r>
          </a:p>
          <a:p>
            <a:pPr lvl="1"/>
            <a:r>
              <a:rPr/>
              <a:t>Expressions</a:t>
            </a:r>
          </a:p>
          <a:p>
            <a:pPr lvl="1"/>
            <a:r>
              <a:rPr/>
              <a:t>Conditionals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Variables?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Variables are </a:t>
            </a:r>
            <a:r>
              <a:rPr i="1"/>
              <a:t>names</a:t>
            </a:r>
            <a:r>
              <a:rPr/>
              <a:t> that can be attached to </a:t>
            </a:r>
            <a:r>
              <a:rPr i="1"/>
              <a:t>data</a:t>
            </a:r>
            <a:r>
              <a:rPr/>
              <a:t>. Each variable has a </a:t>
            </a:r>
            <a:r>
              <a:rPr i="1"/>
              <a:t>type</a:t>
            </a:r>
            <a:r>
              <a:rPr/>
              <a:t>:</a:t>
            </a:r>
          </a:p>
          <a:p>
            <a:pPr lvl="1"/>
            <a:r>
              <a:rPr/>
              <a:t>Integer: x = 1</a:t>
            </a:r>
          </a:p>
          <a:p>
            <a:pPr lvl="1"/>
            <a:r>
              <a:rPr/>
              <a:t>Float: x = 1.5</a:t>
            </a:r>
          </a:p>
          <a:p>
            <a:pPr lvl="1"/>
            <a:r>
              <a:rPr/>
              <a:t>String: x = “umd”</a:t>
            </a:r>
          </a:p>
          <a:p>
            <a:pPr lvl="1"/>
            <a:r>
              <a:rPr/>
              <a:t>Boolean: x = True</a:t>
            </a:r>
          </a:p>
          <a:p>
            <a:pPr lvl="0" marL="0" indent="0">
              <a:buNone/>
            </a:pPr>
            <a:r>
              <a:rPr/>
              <a:t>We’ll be talking about more complex types (e.g. </a:t>
            </a:r>
            <a:r>
              <a:rPr i="1"/>
              <a:t>lists</a:t>
            </a:r>
            <a:r>
              <a:rPr/>
              <a:t>, </a:t>
            </a:r>
            <a:r>
              <a:rPr i="1"/>
              <a:t>dictionaries</a:t>
            </a:r>
            <a:r>
              <a:rPr/>
              <a:t>, </a:t>
            </a:r>
            <a:r>
              <a:rPr i="1"/>
              <a:t>sets</a:t>
            </a:r>
            <a:r>
              <a:rPr/>
              <a:t>) and even how to create your own over the course of the semester.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Working with Variables</a:t>
            </a:r>
          </a:p>
          <a:p>
            <a:pPr lvl="0" marL="0" indent="0">
              <a:buNone/>
            </a:pPr>
            <a:r>
              <a:rPr/>
              <a:t>There are two main actions we take with variables:</a:t>
            </a:r>
          </a:p>
          <a:p>
            <a:pPr lvl="1"/>
            <a:r>
              <a:rPr i="1"/>
              <a:t>assignment</a:t>
            </a:r>
            <a:r>
              <a:rPr/>
              <a:t>: attach a name to some data</a:t>
            </a:r>
          </a:p>
          <a:p>
            <a:pPr lvl="1"/>
            <a:r>
              <a:rPr i="1"/>
              <a:t>evaluation</a:t>
            </a:r>
            <a:r>
              <a:rPr/>
              <a:t>: lookup the data by its name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assignment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"Hello World"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evaluation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/>
              <a:t>Notice the use of comments on lines 1 and 4?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Expressions?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Expressions are pieces of Python that get </a:t>
            </a:r>
            <a:r>
              <a:rPr i="1"/>
              <a:t>evaluated</a:t>
            </a:r>
            <a:r>
              <a:rPr/>
              <a:t>, and are often created with </a:t>
            </a:r>
            <a:r>
              <a:rPr i="1"/>
              <a:t>operators</a:t>
            </a:r>
            <a:r>
              <a:rPr/>
              <a:t>: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addition (+)</a:t>
            </a:r>
          </a:p>
          <a:p>
            <a:pPr lvl="1"/>
            <a:r>
              <a:rPr/>
              <a:t>subtraction (-)</a:t>
            </a:r>
          </a:p>
          <a:p>
            <a:pPr lvl="1"/>
            <a:r>
              <a:rPr/>
              <a:t>multiplication (*)</a:t>
            </a:r>
          </a:p>
          <a:p>
            <a:pPr lvl="1"/>
            <a:r>
              <a:rPr/>
              <a:t>division (/)</a:t>
            </a:r>
          </a:p>
          <a:p>
            <a:pPr lvl="1"/>
            <a:r>
              <a:rPr/>
              <a:t>integer division (//)</a:t>
            </a:r>
          </a:p>
          <a:p>
            <a:pPr lvl="1"/>
            <a:r>
              <a:rPr/>
              <a:t>modulo (%)</a:t>
            </a:r>
          </a:p>
          <a:p>
            <a:pPr lvl="1"/>
            <a:r>
              <a:rPr/>
              <a:t>exponentiation (**)</a:t>
            </a:r>
          </a:p>
          <a:p>
            <a:pPr lvl="1"/>
            <a:r>
              <a:rPr/>
              <a:t>equality (==)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Remember order of operations: </a:t>
            </a:r>
            <a:r>
              <a:rPr>
                <a:hlinkClick r:id="rId2"/>
              </a:rPr>
              <a:t>PEMDAS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Expressions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</dc:title>
  <dc:creator/>
  <cp:keywords/>
  <dcterms:created xsi:type="dcterms:W3CDTF">2020-03-09T04:10:03Z</dcterms:created>
  <dcterms:modified xsi:type="dcterms:W3CDTF">2020-03-09T04:10:03Z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Variables, Expressions, Statements, Conditionals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