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notesMaster" Target="notesMasters/notes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analogy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OOP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assembly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instances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built.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cars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after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OOP</a:t>
            </a:r>
          </a:p>
          <a:p>
            <a:pPr lvl="0" marL="0" indent="0">
              <a:buNone/>
            </a:pPr>
          </a:p>
          <a:p>
            <a:pPr lvl="1"/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vs. instances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class</a:t>
            </a:r>
          </a:p>
          <a:p>
            <a:pPr lvl="0" marL="0" indent="0">
              <a:buNone/>
            </a:pPr>
          </a:p>
          <a:p>
            <a:pPr lvl="1"/>
            <a:r>
              <a:rPr/>
              <a:t>we’ll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attributes</a:t>
            </a:r>
            <a:r>
              <a:rPr/>
              <a:t> </a:t>
            </a:r>
            <a:r>
              <a:rPr/>
              <a:t>(data)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(behaviors)</a:t>
            </a:r>
          </a:p>
          <a:p>
            <a:pPr lvl="0" marL="0" indent="0">
              <a:buNone/>
            </a:pPr>
          </a:p>
          <a:p>
            <a:pPr lvl="1"/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attributes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accessed</a:t>
            </a:r>
            <a:r>
              <a:rPr/>
              <a:t> </a:t>
            </a:r>
            <a:r>
              <a:rPr/>
              <a:t>(dot</a:t>
            </a:r>
            <a:r>
              <a:rPr/>
              <a:t> </a:t>
            </a:r>
            <a:r>
              <a:rPr/>
              <a:t>notation),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interact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</a:t>
            </a:r>
          </a:p>
          <a:p>
            <a:pPr lvl="0" marL="0" indent="0">
              <a:buNone/>
            </a:pPr>
          </a:p>
          <a:p>
            <a:pPr lvl="1"/>
            <a:r>
              <a:rPr/>
              <a:t>finally,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hierarchy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(inheritance)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‘</a:t>
            </a:r>
            <a:r>
              <a:rPr/>
              <a:t>self</a:t>
            </a:r>
            <a:r>
              <a:rPr/>
              <a:t>’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refers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instance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convention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Being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grants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OOP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intuitive.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exercise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Object-Oriented</a:t>
            </a:r>
            <a:r>
              <a:rPr/>
              <a:t> </a:t>
            </a:r>
            <a:r>
              <a:rPr/>
              <a:t>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Behavior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Defining your own class</a:t>
            </a:r>
          </a:p>
          <a:p>
            <a:pPr lvl="1"/>
            <a:r>
              <a:rPr/>
              <a:t>Define a class with the “class” keyword</a:t>
            </a:r>
          </a:p>
          <a:p>
            <a:pPr lvl="1"/>
            <a:r>
              <a:rPr/>
              <a:t>Define methods inside the class with indented “def” blocks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Pet():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Initializers</a:t>
            </a:r>
          </a:p>
          <a:p>
            <a:pPr lvl="1"/>
            <a:r>
              <a:rPr/>
              <a:t>The __init__() method is an initializer</a:t>
            </a:r>
          </a:p>
          <a:p>
            <a:pPr lvl="1"/>
            <a:r>
              <a:rPr/>
              <a:t>The double underscore (dunderscore) indicates that __init__ has a special purpose</a:t>
            </a:r>
          </a:p>
          <a:p>
            <a:pPr lvl="1"/>
            <a:r>
              <a:rPr/>
              <a:t>It is called automatically when a new instance is created</a:t>
            </a:r>
          </a:p>
          <a:p>
            <a:pPr lvl="1"/>
            <a:r>
              <a:rPr/>
              <a:t>Often __init__() is used to set up attributes (here to give each pet a name)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Attributes and methods</a:t>
            </a:r>
          </a:p>
          <a:p>
            <a:pPr lvl="1"/>
            <a:r>
              <a:rPr/>
              <a:t>Attributes are properties specific to the instance</a:t>
            </a:r>
          </a:p>
          <a:p>
            <a:pPr lvl="1"/>
            <a:r>
              <a:rPr/>
              <a:t>Methods are like functions defining behaviors specific to the members of a class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Pet():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eat(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'Nom nom nom'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Interacting with an object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Pet():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eat(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food):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BB6688"/>
                </a:solidFill>
                <a:latin typeface="Courier"/>
              </a:rPr>
              <a:t>f'Nom nom.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solidFill>
                  <a:srgbClr val="4070A0"/>
                </a:solidFill>
                <a:latin typeface="Courier"/>
              </a:rPr>
              <a:t>.</a:t>
            </a:r>
            <a:r>
              <a:rPr>
                <a:latin typeface="Courier"/>
              </a:rPr>
              <a:t>name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 likes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food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.'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mypet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Pet(</a:t>
            </a:r>
            <a:r>
              <a:rPr>
                <a:solidFill>
                  <a:srgbClr val="4070A0"/>
                </a:solidFill>
                <a:latin typeface="Courier"/>
              </a:rPr>
              <a:t>'Spot'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mypet.eat(</a:t>
            </a:r>
            <a:r>
              <a:rPr>
                <a:solidFill>
                  <a:srgbClr val="4070A0"/>
                </a:solidFill>
                <a:latin typeface="Courier"/>
              </a:rPr>
              <a:t>'dogfood'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Nom nom. Spot likes dogfood.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Dot notation</a:t>
            </a:r>
          </a:p>
          <a:p>
            <a:pPr lvl="1"/>
            <a:r>
              <a:rPr/>
              <a:t>Notice in the previous example how eat() was called</a:t>
            </a:r>
          </a:p>
          <a:p>
            <a:pPr lvl="1"/>
            <a:r>
              <a:rPr/>
              <a:t>Notice as well how the attribute “.name” was accessed</a:t>
            </a:r>
          </a:p>
          <a:p>
            <a:pPr lvl="1"/>
            <a:r>
              <a:rPr/>
              <a:t>This is called dot notation</a:t>
            </a:r>
          </a:p>
          <a:p>
            <a:pPr lvl="2"/>
            <a:r>
              <a:rPr/>
              <a:t>used to access attributes of the </a:t>
            </a:r>
            <a:r>
              <a:rPr i="1"/>
              <a:t>instance</a:t>
            </a:r>
          </a:p>
          <a:p>
            <a:pPr lvl="2"/>
            <a:r>
              <a:rPr/>
              <a:t>used to apply methods to the </a:t>
            </a:r>
            <a:r>
              <a:rPr i="1"/>
              <a:t>instance</a:t>
            </a:r>
          </a:p>
          <a:p>
            <a:pPr lvl="2"/>
            <a:r>
              <a:rPr/>
              <a:t>“self” in the class definition means particular to the </a:t>
            </a:r>
            <a:r>
              <a:rPr i="1"/>
              <a:t>instance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 summary</a:t>
            </a:r>
          </a:p>
          <a:p>
            <a:pPr lvl="1"/>
            <a:r>
              <a:rPr/>
              <a:t>Combining Data and Behavior</a:t>
            </a:r>
          </a:p>
          <a:p>
            <a:pPr lvl="1"/>
            <a:r>
              <a:rPr/>
              <a:t>Defining Classes</a:t>
            </a:r>
          </a:p>
          <a:p>
            <a:pPr lvl="1"/>
            <a:r>
              <a:rPr/>
              <a:t>Attributes and Methods</a:t>
            </a:r>
          </a:p>
          <a:p>
            <a:pPr lvl="1"/>
            <a:r>
              <a:rPr/>
              <a:t>Interacting with Instances</a:t>
            </a:r>
          </a:p>
          <a:p>
            <a:pPr lvl="1"/>
            <a:r>
              <a:rPr>
                <a:hlinkClick r:id="rId3"/>
              </a:rPr>
              <a:t>Exercise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are some common properties of cars?</a:t>
            </a:r>
          </a:p>
          <a:p>
            <a:pPr lvl="1"/>
            <a:r>
              <a:rPr/>
              <a:t>color</a:t>
            </a:r>
          </a:p>
          <a:p>
            <a:pPr lvl="1"/>
            <a:r>
              <a:rPr/>
              <a:t>wheels</a:t>
            </a:r>
          </a:p>
          <a:p>
            <a:pPr lvl="1"/>
            <a:r>
              <a:rPr/>
              <a:t>seats</a:t>
            </a:r>
          </a:p>
          <a:p>
            <a:pPr lvl="1"/>
            <a:r>
              <a:rPr/>
              <a:t>steering wheel</a:t>
            </a:r>
          </a:p>
          <a:p>
            <a:pPr lvl="1"/>
            <a:r>
              <a:rPr/>
              <a:t>engine</a:t>
            </a:r>
          </a:p>
          <a:p>
            <a:pPr lvl="1"/>
            <a:r>
              <a:rPr/>
              <a:t>doors</a:t>
            </a:r>
          </a:p>
          <a:p>
            <a:pPr lvl="1"/>
            <a:r>
              <a:rPr/>
              <a:t>accelerator</a:t>
            </a:r>
          </a:p>
          <a:p>
            <a:pPr lvl="1"/>
            <a:r>
              <a:rPr/>
              <a:t>brake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are some actions you can perform?</a:t>
            </a:r>
          </a:p>
          <a:p>
            <a:pPr lvl="1"/>
            <a:r>
              <a:rPr/>
              <a:t>open door</a:t>
            </a:r>
          </a:p>
          <a:p>
            <a:pPr lvl="1"/>
            <a:r>
              <a:rPr/>
              <a:t>start engine</a:t>
            </a:r>
          </a:p>
          <a:p>
            <a:pPr lvl="1"/>
            <a:r>
              <a:rPr/>
              <a:t>turn left/right</a:t>
            </a:r>
          </a:p>
          <a:p>
            <a:pPr lvl="1"/>
            <a:r>
              <a:rPr/>
              <a:t>accelerate</a:t>
            </a:r>
          </a:p>
          <a:p>
            <a:pPr lvl="1"/>
            <a:r>
              <a:rPr/>
              <a:t>stop</a:t>
            </a:r>
          </a:p>
          <a:p>
            <a:pPr lvl="1"/>
            <a:r>
              <a:rPr/>
              <a:t>turn off engine</a:t>
            </a:r>
          </a:p>
          <a:p>
            <a:pPr lvl="1"/>
            <a:r>
              <a:rPr/>
              <a:t>turn on cruise control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1"/>
            <a:r>
              <a:rPr/>
              <a:t>Definitions</a:t>
            </a:r>
          </a:p>
          <a:p>
            <a:pPr lvl="1"/>
            <a:r>
              <a:rPr/>
              <a:t>Defining Classes</a:t>
            </a:r>
          </a:p>
          <a:p>
            <a:pPr lvl="1"/>
            <a:r>
              <a:rPr/>
              <a:t>Using Instances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is OOP?</a:t>
            </a:r>
          </a:p>
          <a:p>
            <a:pPr lvl="1"/>
            <a:r>
              <a:rPr/>
              <a:t>Nothing magical, just a different style</a:t>
            </a:r>
          </a:p>
          <a:p>
            <a:pPr lvl="1"/>
            <a:r>
              <a:rPr/>
              <a:t>Procedural (like a recipe)</a:t>
            </a:r>
          </a:p>
          <a:p>
            <a:pPr lvl="1"/>
            <a:r>
              <a:rPr/>
              <a:t>Functional (more mathematical)</a:t>
            </a:r>
          </a:p>
          <a:p>
            <a:pPr lvl="1"/>
            <a:r>
              <a:rPr/>
              <a:t>Many languages like Python combine these styles.</a:t>
            </a:r>
          </a:p>
          <a:p>
            <a:pPr lvl="1"/>
            <a:r>
              <a:rPr/>
              <a:t>OOP </a:t>
            </a:r>
            <a:r>
              <a:rPr i="1"/>
              <a:t>encapsulates</a:t>
            </a:r>
            <a:r>
              <a:rPr/>
              <a:t> data and behavior into </a:t>
            </a:r>
            <a:r>
              <a:rPr i="1"/>
              <a:t>objects</a:t>
            </a:r>
          </a:p>
          <a:p>
            <a:pPr lvl="1"/>
            <a:r>
              <a:rPr/>
              <a:t>Objects have interfaces that allow them to interact</a:t>
            </a:r>
          </a:p>
          <a:p>
            <a:pPr lvl="1"/>
            <a:r>
              <a:rPr/>
              <a:t>OOP tries to map programming to how we think about the world.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Classes vs. instances</a:t>
            </a:r>
          </a:p>
          <a:p>
            <a:pPr lvl="1"/>
            <a:r>
              <a:rPr/>
              <a:t>Objects in OOP are members of </a:t>
            </a:r>
            <a:r>
              <a:rPr i="1"/>
              <a:t>classes</a:t>
            </a:r>
          </a:p>
          <a:p>
            <a:pPr lvl="1"/>
            <a:r>
              <a:rPr/>
              <a:t>Features shared by members are mapped in a class definition</a:t>
            </a:r>
          </a:p>
          <a:p>
            <a:pPr lvl="1"/>
            <a:r>
              <a:rPr/>
              <a:t>Individual </a:t>
            </a:r>
            <a:r>
              <a:rPr i="1"/>
              <a:t>instances</a:t>
            </a:r>
            <a:r>
              <a:rPr/>
              <a:t> have their own attributes and state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You have already been using objects</a:t>
            </a:r>
          </a:p>
          <a:p>
            <a:pPr lvl="1"/>
            <a:r>
              <a:rPr/>
              <a:t>All data types (for example, string, list, dictionary) are objects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type(s)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'str'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list()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type(l)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'list'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dir(l)</a:t>
            </a:r>
            <a:br/>
            <a:r>
              <a:rPr>
                <a:latin typeface="Courier"/>
              </a:rPr>
              <a:t>[</a:t>
            </a:r>
            <a:r>
              <a:rPr>
                <a:solidFill>
                  <a:srgbClr val="4070A0"/>
                </a:solidFill>
                <a:latin typeface="Courier"/>
              </a:rPr>
              <a:t>'__add__'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'__class__'</a:t>
            </a:r>
            <a:r>
              <a:rPr>
                <a:latin typeface="Courier"/>
              </a:rPr>
              <a:t>, ...]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 fact, in Python almost everything is an object</a:t>
            </a:r>
          </a:p>
          <a:p>
            <a:pPr lvl="1"/>
            <a:r>
              <a:rPr/>
              <a:t>Objects have shared behaviors defined by their classes</a:t>
            </a:r>
          </a:p>
          <a:p>
            <a:pPr lvl="1"/>
            <a:r>
              <a:rPr/>
              <a:t>At the same time, individual instances have different content</a:t>
            </a:r>
          </a:p>
          <a:p>
            <a:pPr lvl="1"/>
            <a:r>
              <a:rPr/>
              <a:t>Much of the complexity is “hidden” inside the objects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/>
  <cp:keywords/>
  <dcterms:created xsi:type="dcterms:W3CDTF">2020-03-09T04:01:33Z</dcterms:created>
  <dcterms:modified xsi:type="dcterms:W3CDTF">2020-03-09T04:01:33Z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Combining Data and Behavior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