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string.html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haracter_encoding" TargetMode="External" /><Relationship Id="rId3" Type="http://schemas.openxmlformats.org/officeDocument/2006/relationships/hyperlink" Target="https://unicode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Strings,</a:t>
            </a:r>
            <a:r>
              <a:rPr/>
              <a:t> </a:t>
            </a:r>
            <a:r>
              <a:rPr/>
              <a:t>Lists,</a:t>
            </a:r>
            <a:r>
              <a:rPr/>
              <a:t> </a:t>
            </a:r>
            <a:r>
              <a:rPr/>
              <a:t>Dictionaries,</a:t>
            </a:r>
            <a:r>
              <a:rPr/>
              <a:t> </a:t>
            </a:r>
            <a:r>
              <a:rPr/>
              <a:t>Tuples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indices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index is an integer representing the distance (offset) from the beginning of the string</a:t>
            </a:r>
          </a:p>
          <a:p>
            <a:pPr lvl="1"/>
            <a:r>
              <a:rPr/>
              <a:t>Sequences can be accessed by slicing (beginning and end separated by colon)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"Another one bites the dust."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lyric[</a:t>
            </a:r>
            <a:r>
              <a:rPr sz="1800">
                <a:solidFill>
                  <a:srgbClr val="40A070"/>
                </a:solidFill>
                <a:latin typeface="Courier"/>
              </a:rPr>
              <a:t>12</a:t>
            </a:r>
            <a:r>
              <a:rPr sz="1800">
                <a:latin typeface="Courier"/>
              </a:rPr>
              <a:t>:</a:t>
            </a:r>
            <a:r>
              <a:rPr sz="1800">
                <a:solidFill>
                  <a:srgbClr val="40A070"/>
                </a:solidFill>
                <a:latin typeface="Courier"/>
              </a:rPr>
              <a:t>17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bites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Modifying</a:t>
            </a:r>
            <a:r>
              <a:rPr/>
              <a:t>”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</a:t>
            </a:r>
            <a:r>
              <a:rPr i="1"/>
              <a:t>immutable</a:t>
            </a:r>
            <a:r>
              <a:rPr/>
              <a:t> which means they do not change.</a:t>
            </a:r>
          </a:p>
          <a:p>
            <a:pPr lvl="1"/>
            <a:r>
              <a:rPr/>
              <a:t>However it’s common to reassign a string variable.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x.upper()  </a:t>
            </a:r>
            <a:r>
              <a:rPr sz="1800" i="1">
                <a:solidFill>
                  <a:srgbClr val="60A0B0"/>
                </a:solidFill>
                <a:latin typeface="Courier"/>
              </a:rPr>
              <a:t># reassigns x 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print(x)</a:t>
            </a:r>
          </a:p>
          <a:p>
            <a:pPr lvl="0" marL="0" indent="0">
              <a:buNone/>
            </a:pPr>
            <a:r>
              <a:rPr b="1"/>
              <a:t>HELLO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Strings</a:t>
            </a:r>
            <a:r>
              <a:rPr/>
              <a:t> have lots of useful methods like </a:t>
            </a:r>
            <a:r>
              <a:rPr i="1"/>
              <a:t>upper()</a:t>
            </a:r>
            <a:r>
              <a:rPr/>
              <a:t> which you just saw. Here are a few more, but try using </a:t>
            </a:r>
            <a:r>
              <a:rPr i="1"/>
              <a:t>dir</a:t>
            </a:r>
            <a:r>
              <a:rPr/>
              <a:t> and </a:t>
            </a:r>
            <a:r>
              <a:rPr i="1"/>
              <a:t>help</a:t>
            </a:r>
            <a:r>
              <a:rPr/>
              <a:t> to learn about them.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lower()</a:t>
            </a:r>
          </a:p>
          <a:p>
            <a:pPr lvl="1"/>
            <a:r>
              <a:rPr/>
              <a:t>upper()</a:t>
            </a:r>
          </a:p>
          <a:p>
            <a:pPr lvl="1"/>
            <a:r>
              <a:rPr/>
              <a:t>split(s)</a:t>
            </a:r>
          </a:p>
          <a:p>
            <a:pPr lvl="1"/>
            <a:r>
              <a:rPr/>
              <a:t>join(words)</a:t>
            </a:r>
          </a:p>
          <a:p>
            <a:pPr lvl="1"/>
            <a:r>
              <a:rPr/>
              <a:t>capitalize()</a:t>
            </a:r>
          </a:p>
          <a:p>
            <a:pPr lvl="1"/>
            <a:r>
              <a:rPr/>
              <a:t>replace(old, new)</a:t>
            </a:r>
          </a:p>
          <a:p>
            <a:pPr lvl="1"/>
            <a:r>
              <a:rPr/>
              <a:t>find(s)</a:t>
            </a:r>
          </a:p>
          <a:p>
            <a:pPr lvl="1"/>
            <a:r>
              <a:rPr/>
              <a:t>format(args)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Lists are ordered sequences of other objects</a:t>
            </a:r>
          </a:p>
          <a:p>
            <a:pPr lvl="1"/>
            <a:r>
              <a:rPr/>
              <a:t>Lists are what are called “arrays” in some other languages</a:t>
            </a:r>
          </a:p>
          <a:p>
            <a:pPr lvl="1"/>
            <a:r>
              <a:rPr/>
              <a:t>Lists can be nested (e.g. a list of lists, or a list of dictionaries)</a:t>
            </a:r>
          </a:p>
          <a:p>
            <a:pPr lvl="1"/>
            <a:r>
              <a:rPr/>
              <a:t>Lists can be made up of heterogenous elements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list with list() or with square brackets (empty or not)</a:t>
            </a:r>
          </a:p>
          <a:p>
            <a:pPr lvl="2"/>
            <a:r>
              <a:rPr/>
              <a:t>x = list()</a:t>
            </a:r>
          </a:p>
          <a:p>
            <a:pPr lvl="2"/>
            <a:r>
              <a:rPr/>
              <a:t>x = []</a:t>
            </a:r>
          </a:p>
          <a:p>
            <a:pPr lvl="2"/>
            <a:r>
              <a:rPr/>
              <a:t>x = [‘hello’, ‘world’]</a:t>
            </a:r>
          </a:p>
          <a:p>
            <a:pPr lvl="1"/>
            <a:r>
              <a:rPr/>
              <a:t>Notice how the items of a list are separated by commas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Like strings, lists are an ordered sequence</a:t>
            </a:r>
          </a:p>
          <a:p>
            <a:pPr lvl="1"/>
            <a:r>
              <a:rPr/>
              <a:t>Like strings, elements can be accessed by index position: </a:t>
            </a:r>
            <a:r>
              <a:rPr sz="1800">
                <a:latin typeface="Courier"/>
              </a:rPr>
              <a:t>my_list[2]</a:t>
            </a:r>
          </a:p>
          <a:p>
            <a:pPr lvl="1"/>
            <a:r>
              <a:rPr/>
              <a:t>Like strings, lists can be sliced: </a:t>
            </a:r>
            <a:r>
              <a:rPr sz="1800">
                <a:latin typeface="Courier"/>
              </a:rPr>
              <a:t>my_list[2:5]</a:t>
            </a:r>
          </a:p>
          <a:p>
            <a:pPr lvl="1"/>
            <a:r>
              <a:rPr/>
              <a:t>Use </a:t>
            </a:r>
            <a:r>
              <a:rPr b="1"/>
              <a:t>len()</a:t>
            </a:r>
            <a:r>
              <a:rPr/>
              <a:t> to find out how many elements are in a list: </a:t>
            </a:r>
            <a:r>
              <a:rPr sz="1800">
                <a:latin typeface="Courier"/>
              </a:rPr>
              <a:t>len(my_list)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the </a:t>
            </a:r>
            <a:r>
              <a:rPr b="1"/>
              <a:t>for loop</a:t>
            </a:r>
            <a:r>
              <a:rPr/>
              <a:t> is super handy for operating on lists: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colors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"red"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"green"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"blue"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"black"</a:t>
            </a:r>
            <a:r>
              <a:rPr sz="1800">
                <a:latin typeface="Courier"/>
              </a:rPr>
              <a:t>]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color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colors:</a:t>
            </a:r>
            <a:br/>
            <a:r>
              <a:rPr sz="1800">
                <a:latin typeface="Courier"/>
              </a:rPr>
              <a:t>    print(color)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red
green
blue
black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Modifying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Unlike strings, lists can be changed in place</a:t>
            </a:r>
          </a:p>
          <a:p>
            <a:pPr lvl="1"/>
            <a:r>
              <a:rPr/>
              <a:t>You can reassign the item at a particular position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[</a:t>
            </a:r>
            <a:r>
              <a:rPr sz="1800">
                <a:solidFill>
                  <a:srgbClr val="4070A0"/>
                </a:solidFill>
                <a:latin typeface="Courier"/>
              </a:rPr>
              <a:t>'hello'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'world'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latin typeface="Courier"/>
              </a:rPr>
              <a:t>x[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'universe'</a:t>
            </a:r>
            <a:br/>
            <a:r>
              <a:rPr sz="1800"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 b="1"/>
              <a:t>[‘hello’, ‘universe’]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atoms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have already introduced some of the basic building blocks of data (integers, floats, booleans, strings)</a:t>
            </a:r>
          </a:p>
          <a:p>
            <a:pPr lvl="1"/>
            <a:r>
              <a:rPr/>
              <a:t>Python also supports combining bits of data into larger </a:t>
            </a:r>
            <a:r>
              <a:rPr i="1"/>
              <a:t>data structures</a:t>
            </a:r>
          </a:p>
          <a:p>
            <a:pPr lvl="1"/>
            <a:r>
              <a:rPr/>
              <a:t>You can think of the building blocks as atoms and the structures as molecules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Dictionaries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dictionaries?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Dictionaries are </a:t>
            </a:r>
            <a:r>
              <a:rPr i="1"/>
              <a:t>unordered</a:t>
            </a:r>
            <a:r>
              <a:rPr/>
              <a:t> collections of key/value pairs</a:t>
            </a:r>
          </a:p>
          <a:p>
            <a:pPr lvl="1"/>
            <a:r>
              <a:rPr/>
              <a:t>They are what is referred to in other languages as an “associative array”</a:t>
            </a:r>
          </a:p>
          <a:p>
            <a:pPr lvl="1"/>
            <a:r>
              <a:rPr/>
              <a:t>They are similar to a phone book or real-life dictionary, except that the keys are not sorted by default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dictionary with dict() or with curly braces (empty or not)</a:t>
            </a:r>
          </a:p>
          <a:p>
            <a:pPr lvl="2"/>
            <a:r>
              <a:rPr/>
              <a:t>my_dictionary = dict()</a:t>
            </a:r>
          </a:p>
          <a:p>
            <a:pPr lvl="2"/>
            <a:r>
              <a:rPr/>
              <a:t>d = {}</a:t>
            </a:r>
          </a:p>
          <a:p>
            <a:pPr lvl="2"/>
            <a:r>
              <a:rPr/>
              <a:t>phone_book = {‘Bruce Banner’: ‘555-555-1234’, ‘Sue Storm’: ‘555-555-5678’}</a:t>
            </a:r>
          </a:p>
          <a:p>
            <a:pPr lvl="1"/>
            <a:r>
              <a:rPr/>
              <a:t>Notice how the keys and values are delimited by a colon</a:t>
            </a:r>
          </a:p>
          <a:p>
            <a:pPr lvl="1"/>
            <a:r>
              <a:rPr/>
              <a:t>And how the key/value pairs are separated by commas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look up the values in a dictionary by referencing the key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phone_book[</a:t>
            </a:r>
            <a:r>
              <a:rPr sz="1800">
                <a:solidFill>
                  <a:srgbClr val="4070A0"/>
                </a:solidFill>
                <a:latin typeface="Courier"/>
              </a:rPr>
              <a:t>'Bruce Banner'</a:t>
            </a:r>
            <a:r>
              <a:rPr sz="1800">
                <a:latin typeface="Courier"/>
              </a:rPr>
              <a:t>]</a:t>
            </a:r>
            <a:br/>
            <a:r>
              <a:rPr sz="1800">
                <a:solidFill>
                  <a:srgbClr val="40A070"/>
                </a:solidFill>
                <a:latin typeface="Courier"/>
              </a:rPr>
              <a:t>555-555-1234</a:t>
            </a:r>
          </a:p>
          <a:p>
            <a:pPr lvl="1"/>
            <a:r>
              <a:rPr/>
              <a:t>But the contents of the dictionary are </a:t>
            </a:r>
            <a:r>
              <a:rPr b="1"/>
              <a:t>not</a:t>
            </a:r>
            <a:r>
              <a:rPr/>
              <a:t> ordered</a:t>
            </a:r>
          </a:p>
          <a:p>
            <a:pPr lvl="1"/>
            <a:r>
              <a:rPr/>
              <a:t>If you iterate over a dictionary using a for loop, you get the keys, but not in a particular order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access the keys of a dictionary with .keys()</a:t>
            </a:r>
          </a:p>
          <a:p>
            <a:pPr lvl="1"/>
            <a:r>
              <a:rPr/>
              <a:t>You can access the values of a dictionary with .values()</a:t>
            </a:r>
          </a:p>
          <a:p>
            <a:pPr lvl="1"/>
            <a:r>
              <a:rPr/>
              <a:t>Or, you can access all the key/value pairs with .items()</a:t>
            </a:r>
          </a:p>
          <a:p>
            <a:pPr lvl="1"/>
            <a:r>
              <a:rPr/>
              <a:t>In this last case, the pairs come back as tuples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Tuples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tuples?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Tuples are ordered, immutable sequences of other objects</a:t>
            </a:r>
          </a:p>
          <a:p>
            <a:pPr lvl="1"/>
            <a:r>
              <a:rPr/>
              <a:t>You will hear tuple pronounced both “too-pull” and “tuh-pull”</a:t>
            </a:r>
          </a:p>
          <a:p>
            <a:pPr lvl="1"/>
            <a:r>
              <a:rPr/>
              <a:t>Contrary to how the name sounds, tuples can have any number of elements (not just two!)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Tuples can be created with tuple()</a:t>
            </a:r>
          </a:p>
          <a:p>
            <a:pPr lvl="1"/>
            <a:r>
              <a:rPr/>
              <a:t>Tuples are also often created with parentheses</a:t>
            </a:r>
          </a:p>
          <a:p>
            <a:pPr lvl="2"/>
            <a:r>
              <a:rPr/>
              <a:t>x = (‘foo’, ‘bar’)</a:t>
            </a:r>
          </a:p>
          <a:p>
            <a:pPr lvl="1"/>
            <a:r>
              <a:rPr/>
              <a:t>But in fact, the comma is what allows python to recognize the tuple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to lists, the items in a tuple are accessed by index position</a:t>
            </a:r>
          </a:p>
          <a:p>
            <a:pPr lvl="1"/>
            <a:r>
              <a:rPr/>
              <a:t>A common pattern is to assign the elements of tuples in a single line</a:t>
            </a:r>
          </a:p>
          <a:p>
            <a:pPr lvl="1"/>
            <a:r>
              <a:rPr/>
              <a:t>For example, the .values() method of dictionaries returns key/value pairs as a tuple: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for</a:t>
            </a:r>
            <a:r>
              <a:rPr sz="1800">
                <a:latin typeface="Courier"/>
              </a:rPr>
              <a:t> name, number </a:t>
            </a:r>
            <a:r>
              <a:rPr sz="1800" b="1">
                <a:solidFill>
                  <a:srgbClr val="007020"/>
                </a:solidFill>
                <a:latin typeface="Courier"/>
              </a:rPr>
              <a:t>in</a:t>
            </a:r>
            <a:r>
              <a:rPr sz="1800">
                <a:latin typeface="Courier"/>
              </a:rPr>
              <a:t> phone_book.items():</a:t>
            </a:r>
            <a:br/>
            <a:r>
              <a:rPr sz="1800">
                <a:latin typeface="Courier"/>
              </a:rPr>
              <a:t>    print(name, number)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again?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discussed strings already, but they are so important that we’ll talk about them some more today</a:t>
            </a:r>
          </a:p>
          <a:p>
            <a:pPr lvl="1"/>
            <a:r>
              <a:rPr/>
              <a:t>Strings have something in common with both atomic bits of data and larger data structures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Modifying</a:t>
            </a:r>
            <a:r>
              <a:rPr/>
              <a:t>”</a:t>
            </a:r>
            <a:r>
              <a:rPr/>
              <a:t> </a:t>
            </a:r>
            <a:r>
              <a:rPr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Like strings, tuples are immutable</a:t>
            </a:r>
          </a:p>
          <a:p>
            <a:pPr lvl="1"/>
            <a:r>
              <a:rPr/>
              <a:t>If you try to reassign a value inside a tuple, Python will raise a type error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Exercise!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Under the hood, all of these data types are objects</a:t>
            </a:r>
          </a:p>
          <a:p>
            <a:pPr lvl="1"/>
            <a:r>
              <a:rPr/>
              <a:t>This means that they share some fundamental characteristics </a:t>
            </a:r>
            <a:r>
              <a:rPr i="1"/>
              <a:t>and</a:t>
            </a:r>
          </a:p>
          <a:p>
            <a:pPr lvl="1"/>
            <a:r>
              <a:rPr/>
              <a:t>You can use some common commands to learn about them:</a:t>
            </a:r>
          </a:p>
          <a:p>
            <a:pPr lvl="2"/>
            <a:r>
              <a:rPr/>
              <a:t>type(): </a:t>
            </a:r>
            <a:r>
              <a:rPr i="1"/>
              <a:t>returns an object’s class</a:t>
            </a:r>
          </a:p>
          <a:p>
            <a:pPr lvl="2"/>
            <a:r>
              <a:rPr/>
              <a:t>dir(): </a:t>
            </a:r>
            <a:r>
              <a:rPr i="1"/>
              <a:t>returns list of available methods</a:t>
            </a:r>
          </a:p>
          <a:p>
            <a:pPr lvl="2"/>
            <a:r>
              <a:rPr/>
              <a:t>help(): </a:t>
            </a:r>
            <a:r>
              <a:rPr i="1"/>
              <a:t>opens built-in documentation pages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(interactive</a:t>
            </a:r>
            <a:r>
              <a:rPr/>
              <a:t> </a:t>
            </a:r>
            <a:r>
              <a:rPr/>
              <a:t>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be."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type(s)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&lt;</a:t>
            </a:r>
            <a:r>
              <a:rPr sz="1800" b="1">
                <a:solidFill>
                  <a:srgbClr val="007020"/>
                </a:solidFill>
                <a:latin typeface="Courier"/>
              </a:rPr>
              <a:t>class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'str'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help(s)</a:t>
            </a:r>
            <a:br/>
            <a:r>
              <a:rPr sz="1800">
                <a:latin typeface="Courier"/>
              </a:rPr>
              <a:t>...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dir(s)</a:t>
            </a:r>
            <a:br/>
            <a:r>
              <a:rPr sz="1800">
                <a:latin typeface="Courier"/>
              </a:rPr>
              <a:t>...</a:t>
            </a:r>
          </a:p>
          <a:p>
            <a:pPr lvl="0" marL="0" indent="0">
              <a:buNone/>
            </a:pPr>
            <a:r>
              <a:rPr/>
              <a:t>:::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textual data</a:t>
            </a:r>
          </a:p>
          <a:p>
            <a:pPr lvl="1"/>
            <a:r>
              <a:rPr/>
              <a:t>Strings are ordered sequences of characters</a:t>
            </a:r>
          </a:p>
          <a:p>
            <a:pPr lvl="1"/>
            <a:r>
              <a:rPr/>
              <a:t>The characters that make up a string are mapped or </a:t>
            </a:r>
            <a:r>
              <a:rPr>
                <a:hlinkClick r:id="rId2"/>
              </a:rPr>
              <a:t>“encoded”</a:t>
            </a:r>
            <a:r>
              <a:rPr/>
              <a:t> in a particular character set</a:t>
            </a:r>
          </a:p>
          <a:p>
            <a:pPr lvl="1"/>
            <a:r>
              <a:rPr/>
              <a:t>In Python (starting with v3), strings are encoded by default in </a:t>
            </a:r>
            <a:r>
              <a:rPr>
                <a:hlinkClick r:id="rId3"/>
              </a:rPr>
              <a:t>unicode</a:t>
            </a:r>
            <a:r>
              <a:rPr/>
              <a:t>, which means there is automatic support for any writing system (well, </a:t>
            </a:r>
            <a:r>
              <a:rPr i="1"/>
              <a:t>almost</a:t>
            </a:r>
            <a:r>
              <a:rPr/>
              <a:t> any…)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"To be or not to be"</a:t>
            </a:r>
          </a:p>
          <a:p>
            <a:pPr lvl="1"/>
            <a:r>
              <a:rPr/>
              <a:t>We create strings using quotation marks</a:t>
            </a:r>
          </a:p>
          <a:p>
            <a:pPr lvl="1"/>
            <a:r>
              <a:rPr/>
              <a:t>You can use single (') or double (") quotes</a:t>
            </a:r>
          </a:p>
          <a:p>
            <a:pPr lvl="1"/>
            <a:r>
              <a:rPr/>
              <a:t>You cannot </a:t>
            </a:r>
            <a:r>
              <a:rPr i="1"/>
              <a:t>mix</a:t>
            </a:r>
            <a:r>
              <a:rPr/>
              <a:t> single/double quotes when creating a string, but you can </a:t>
            </a:r>
            <a:r>
              <a:rPr i="1"/>
              <a:t>nest</a:t>
            </a:r>
            <a:r>
              <a:rPr/>
              <a:t> them (useful if you need to make quotation marks part of a string)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are sequences of characters</a:t>
            </a:r>
          </a:p>
          <a:p>
            <a:pPr lvl="1"/>
            <a:r>
              <a:rPr/>
              <a:t>By default the variable returns the whole sequence</a:t>
            </a:r>
          </a:p>
          <a:p>
            <a:pPr lvl="1"/>
            <a:r>
              <a:rPr/>
              <a:t>Parts of strings (called substrings) are accessed by index</a:t>
            </a:r>
          </a:p>
          <a:p>
            <a:pPr lvl="1"/>
            <a:r>
              <a:rPr/>
              <a:t>The first position of a string has an offset of zero</a:t>
            </a:r>
          </a:p>
          <a:p>
            <a:pPr lvl="0" marL="1270000" indent="0">
              <a:buNone/>
            </a:pPr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'To be or not to be.'</a:t>
            </a:r>
            <a:br/>
            <a:r>
              <a:rPr sz="1800">
                <a:solidFill>
                  <a:srgbClr val="666666"/>
                </a:solidFill>
                <a:latin typeface="Courier"/>
              </a:rPr>
              <a:t>&gt;&gt;&gt;</a:t>
            </a:r>
            <a:r>
              <a:rPr sz="1800">
                <a:latin typeface="Courier"/>
              </a:rPr>
              <a:t> x[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]</a:t>
            </a:r>
          </a:p>
          <a:p>
            <a:pPr lvl="0" marL="0" indent="0">
              <a:buNone/>
            </a:pPr>
            <a:r>
              <a:rPr b="1"/>
              <a:t>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Structures</dc:title>
  <dc:creator/>
  <cp:keywords/>
  <dcterms:created xsi:type="dcterms:W3CDTF">2019-02-12T17:22:13Z</dcterms:created>
  <dcterms:modified xsi:type="dcterms:W3CDTF">2019-02-12T17:22:13Z</dcterms:modified>
</cp:coreProperties>
</file>