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ring.html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haracter_encoding" TargetMode="External" /><Relationship Id="rId3" Type="http://schemas.openxmlformats.org/officeDocument/2006/relationships/hyperlink" Target="https://unicode.org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Strings,</a:t>
            </a:r>
            <a:r>
              <a:rPr/>
              <a:t> </a:t>
            </a:r>
            <a:r>
              <a:rPr/>
              <a:t>Lists,</a:t>
            </a:r>
            <a:r>
              <a:rPr/>
              <a:t> </a:t>
            </a:r>
            <a:r>
              <a:rPr/>
              <a:t>Dictionaries,</a:t>
            </a:r>
            <a:r>
              <a:rPr/>
              <a:t> </a:t>
            </a:r>
            <a:r>
              <a:rPr/>
              <a:t>Tuples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indices and slices</a:t>
            </a:r>
          </a:p>
          <a:p>
            <a:pPr lvl="1"/>
            <a:r>
              <a:rPr/>
              <a:t>The index is an integer representing the distance (offset) from the beginning of the string</a:t>
            </a:r>
          </a:p>
          <a:p>
            <a:pPr lvl="1"/>
            <a:r>
              <a:rPr/>
              <a:t>Sequences can be accessed by slicing (beginning and end separated by colon)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"Another one bites the dust."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lyric[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bites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strings</a:t>
            </a:r>
          </a:p>
          <a:p>
            <a:pPr lvl="1"/>
            <a:r>
              <a:rPr/>
              <a:t>Strings are </a:t>
            </a:r>
            <a:r>
              <a:rPr i="1"/>
              <a:t>immutable</a:t>
            </a:r>
            <a:r>
              <a:rPr/>
              <a:t> which means they do not change.</a:t>
            </a:r>
          </a:p>
          <a:p>
            <a:pPr lvl="1"/>
            <a:r>
              <a:rPr/>
              <a:t>However it’s common to reassign a string variable.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x.upper()  </a:t>
            </a:r>
            <a:r>
              <a:rPr i="1">
                <a:solidFill>
                  <a:srgbClr val="60A0B0"/>
                </a:solidFill>
                <a:latin typeface="Courier"/>
              </a:rPr>
              <a:t># reassigns x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print(x)</a:t>
            </a:r>
          </a:p>
          <a:p>
            <a:pPr lvl="0" marL="0" indent="0">
              <a:buNone/>
            </a:pPr>
            <a:r>
              <a:rPr b="1"/>
              <a:t>HELLO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Methods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Strings</a:t>
            </a:r>
            <a:r>
              <a:rPr/>
              <a:t> have lots of useful methods like </a:t>
            </a:r>
            <a:r>
              <a:rPr i="1"/>
              <a:t>upper()</a:t>
            </a:r>
            <a:r>
              <a:rPr/>
              <a:t> which you just saw. Here are a few more, but try using </a:t>
            </a:r>
            <a:r>
              <a:rPr i="1"/>
              <a:t>dir</a:t>
            </a:r>
            <a:r>
              <a:rPr/>
              <a:t> and </a:t>
            </a:r>
            <a:r>
              <a:rPr i="1"/>
              <a:t>help</a:t>
            </a:r>
            <a:r>
              <a:rPr/>
              <a:t> to learn about them.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lower()</a:t>
            </a:r>
          </a:p>
          <a:p>
            <a:pPr lvl="1"/>
            <a:r>
              <a:rPr/>
              <a:t>upper()</a:t>
            </a:r>
          </a:p>
          <a:p>
            <a:pPr lvl="1"/>
            <a:r>
              <a:rPr/>
              <a:t>split(s)</a:t>
            </a:r>
          </a:p>
          <a:p>
            <a:pPr lvl="1"/>
            <a:r>
              <a:rPr/>
              <a:t>join(words)</a:t>
            </a:r>
          </a:p>
          <a:p>
            <a:pPr lvl="1"/>
            <a:r>
              <a:rPr/>
              <a:t>capitalize()</a:t>
            </a:r>
          </a:p>
          <a:p>
            <a:pPr lvl="1"/>
            <a:r>
              <a:rPr/>
              <a:t>replace(old, new)</a:t>
            </a:r>
          </a:p>
          <a:p>
            <a:pPr lvl="1"/>
            <a:r>
              <a:rPr/>
              <a:t>find(s)</a:t>
            </a:r>
          </a:p>
          <a:p>
            <a:pPr lvl="1"/>
            <a:r>
              <a:rPr/>
              <a:t>format(args)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lists?</a:t>
            </a:r>
          </a:p>
          <a:p>
            <a:pPr lvl="1"/>
            <a:r>
              <a:rPr/>
              <a:t>Lists are ordered sequences of other objects</a:t>
            </a:r>
          </a:p>
          <a:p>
            <a:pPr lvl="1"/>
            <a:r>
              <a:rPr/>
              <a:t>Lists are what are called “arrays” in some other languages</a:t>
            </a:r>
          </a:p>
          <a:p>
            <a:pPr lvl="1"/>
            <a:r>
              <a:rPr/>
              <a:t>Lists can be nested (e.g. a list of lists, or a list of dictionaries)</a:t>
            </a:r>
          </a:p>
          <a:p>
            <a:pPr lvl="1"/>
            <a:r>
              <a:rPr/>
              <a:t>Lists can be made up of heterogenous elements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lists</a:t>
            </a:r>
          </a:p>
          <a:p>
            <a:pPr lvl="1"/>
            <a:r>
              <a:rPr/>
              <a:t>Create a list with list() or with square brackets (empty or not)</a:t>
            </a:r>
          </a:p>
          <a:p>
            <a:pPr lvl="2"/>
            <a:r>
              <a:rPr/>
              <a:t>x = list()</a:t>
            </a:r>
          </a:p>
          <a:p>
            <a:pPr lvl="2"/>
            <a:r>
              <a:rPr/>
              <a:t>x = []</a:t>
            </a:r>
          </a:p>
          <a:p>
            <a:pPr lvl="2"/>
            <a:r>
              <a:rPr/>
              <a:t>x = [‘hello’, ‘world’]</a:t>
            </a:r>
          </a:p>
          <a:p>
            <a:pPr lvl="1"/>
            <a:r>
              <a:rPr/>
              <a:t>Notice how the items of a list are separated by commas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lists</a:t>
            </a:r>
          </a:p>
          <a:p>
            <a:pPr lvl="1"/>
            <a:r>
              <a:rPr/>
              <a:t>Like strings, lists are an ordered sequence</a:t>
            </a:r>
          </a:p>
          <a:p>
            <a:pPr lvl="1"/>
            <a:r>
              <a:rPr/>
              <a:t>Like strings, elements can be accessed by index position: </a:t>
            </a:r>
            <a:r>
              <a:rPr>
                <a:latin typeface="Courier"/>
              </a:rPr>
              <a:t>my_list[2]</a:t>
            </a:r>
          </a:p>
          <a:p>
            <a:pPr lvl="1"/>
            <a:r>
              <a:rPr/>
              <a:t>Like strings, lists can be sliced: </a:t>
            </a:r>
            <a:r>
              <a:rPr>
                <a:latin typeface="Courier"/>
              </a:rPr>
              <a:t>my_list[2:5]</a:t>
            </a:r>
          </a:p>
          <a:p>
            <a:pPr lvl="1"/>
            <a:r>
              <a:rPr/>
              <a:t>Use </a:t>
            </a:r>
            <a:r>
              <a:rPr b="1"/>
              <a:t>len()</a:t>
            </a:r>
            <a:r>
              <a:rPr/>
              <a:t> to find out how many elements are in a list: </a:t>
            </a:r>
            <a:r>
              <a:rPr>
                <a:latin typeface="Courier"/>
              </a:rPr>
              <a:t>len(my_list)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Loops and Lists</a:t>
            </a:r>
          </a:p>
          <a:p>
            <a:pPr lvl="0" marL="0" indent="0">
              <a:buNone/>
            </a:pPr>
            <a:r>
              <a:rPr/>
              <a:t>And the </a:t>
            </a:r>
            <a:r>
              <a:rPr b="1"/>
              <a:t>for loop</a:t>
            </a:r>
            <a:r>
              <a:rPr/>
              <a:t> is super handy for operating on lists:</a:t>
            </a:r>
          </a:p>
          <a:p>
            <a:pPr lvl="0" indent="0">
              <a:buNone/>
            </a:pPr>
            <a:r>
              <a:rPr>
                <a:latin typeface="Courier"/>
              </a:rPr>
              <a:t>colors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"green"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"black"</a:t>
            </a:r>
            <a:r>
              <a:rPr>
                <a:latin typeface="Courier"/>
              </a:rPr>
              <a:t>]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color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colors:</a:t>
            </a:r>
            <a:br/>
            <a:r>
              <a:rPr>
                <a:latin typeface="Courier"/>
              </a:rPr>
              <a:t>    print(color)</a:t>
            </a:r>
          </a:p>
          <a:p>
            <a:pPr lvl="0" indent="0">
              <a:buNone/>
            </a:pPr>
            <a:r>
              <a:rPr>
                <a:latin typeface="Courier"/>
              </a:rPr>
              <a:t>red
green
blue
black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lists</a:t>
            </a:r>
          </a:p>
          <a:p>
            <a:pPr lvl="1"/>
            <a:r>
              <a:rPr/>
              <a:t>Unlike strings, lists can be changed in place</a:t>
            </a:r>
          </a:p>
          <a:p>
            <a:pPr lvl="1"/>
            <a:r>
              <a:rPr/>
              <a:t>You can reassign the item at a particular position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'world'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x[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'universe'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 b="1"/>
              <a:t>[‘hello’, ‘universe’]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Connecting the Building Blocks</a:t>
            </a:r>
          </a:p>
          <a:p>
            <a:pPr lvl="1"/>
            <a:r>
              <a:rPr/>
              <a:t>We have already introduced some of the basic building blocks of data (integers, floats, Booleans, strings)</a:t>
            </a:r>
          </a:p>
          <a:p>
            <a:pPr lvl="1"/>
            <a:r>
              <a:rPr/>
              <a:t>Python also supports combining bits of data into larger </a:t>
            </a:r>
            <a:r>
              <a:rPr i="1"/>
              <a:t>data structures</a:t>
            </a:r>
          </a:p>
          <a:p>
            <a:pPr lvl="1"/>
            <a:r>
              <a:rPr/>
              <a:t>You can think of the building blocks as atoms and the structures as molecules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dictionaries?</a:t>
            </a:r>
          </a:p>
          <a:p>
            <a:pPr lvl="1"/>
            <a:r>
              <a:rPr/>
              <a:t>Dictionaries are </a:t>
            </a:r>
            <a:r>
              <a:rPr i="1"/>
              <a:t>unordered</a:t>
            </a:r>
            <a:r>
              <a:rPr/>
              <a:t> collections of key/value pairs</a:t>
            </a:r>
          </a:p>
          <a:p>
            <a:pPr lvl="1"/>
            <a:r>
              <a:rPr/>
              <a:t>They are what is referred to in other languages as an “associative array”</a:t>
            </a:r>
          </a:p>
          <a:p>
            <a:pPr lvl="1"/>
            <a:r>
              <a:rPr/>
              <a:t>They are similar to a phone book or real-life dictionary, except that the keys are not sorted by default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dictionaries</a:t>
            </a:r>
          </a:p>
          <a:p>
            <a:pPr lvl="0" marL="0" indent="0">
              <a:buNone/>
            </a:pPr>
            <a:r>
              <a:rPr/>
              <a:t>Create a dictionary with dict() or with curly braces:</a:t>
            </a:r>
          </a:p>
          <a:p>
            <a:pPr lvl="0" indent="0">
              <a:buNone/>
            </a:pPr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dict()</a:t>
            </a:r>
            <a:br/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{}</a:t>
            </a:r>
            <a:br/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dictionaries</a:t>
            </a:r>
          </a:p>
          <a:p>
            <a:pPr lvl="1"/>
            <a:r>
              <a:rPr/>
              <a:t>You can look up the values in a dictionary by referencing the key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555-555-1234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keys of a dictionary with the </a:t>
            </a:r>
            <a:r>
              <a:rPr b="1"/>
              <a:t>keys()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phone_book.keys():</a:t>
            </a:r>
            <a:br/>
            <a:r>
              <a:rPr>
                <a:latin typeface="Courier"/>
              </a:rPr>
              <a:t>    print(k)</a:t>
            </a:r>
          </a:p>
          <a:p>
            <a:pPr lvl="0" marL="0" indent="0">
              <a:buNone/>
            </a:pPr>
            <a:r>
              <a:rPr b="1"/>
              <a:t>Bruce Banner</a:t>
            </a:r>
            <a:br/>
            <a:r>
              <a:rPr b="1"/>
              <a:t>Sue Storm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values of a dictionary with the </a:t>
            </a:r>
            <a:r>
              <a:rPr b="1"/>
              <a:t>values()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phone_book.values():</a:t>
            </a:r>
            <a:br/>
            <a:r>
              <a:rPr>
                <a:latin typeface="Courier"/>
              </a:rPr>
              <a:t>    print(val)</a:t>
            </a:r>
          </a:p>
          <a:p>
            <a:pPr lvl="0" marL="0" indent="0">
              <a:buNone/>
            </a:pPr>
            <a:r>
              <a:rPr b="1"/>
              <a:t>555-555-1234</a:t>
            </a:r>
            <a:br/>
            <a:r>
              <a:rPr b="1"/>
              <a:t>555-555-5678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key/value pairs with the </a:t>
            </a:r>
            <a:r>
              <a:rPr b="1"/>
              <a:t>items()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key,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print(key, val)</a:t>
            </a:r>
          </a:p>
          <a:p>
            <a:pPr lvl="0" marL="0" indent="0">
              <a:buNone/>
            </a:pPr>
            <a:r>
              <a:rPr b="1"/>
              <a:t>Bruce Banner 555-555-1234</a:t>
            </a:r>
            <a:br/>
            <a:r>
              <a:rPr b="1"/>
              <a:t>Sue Storm 555-555-5678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dictionaries</a:t>
            </a:r>
          </a:p>
          <a:p>
            <a:pPr lvl="1"/>
            <a:r>
              <a:rPr/>
              <a:t>The keys of a dictionary can be assigned to different values directly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"555-555-9876"</a:t>
            </a:r>
          </a:p>
          <a:p>
            <a:pPr lvl="1"/>
            <a:r>
              <a:rPr/>
              <a:t>If the key does not exist, a new key/value pair will be added</a:t>
            </a:r>
          </a:p>
          <a:p>
            <a:pPr lvl="1"/>
            <a:r>
              <a:rPr/>
              <a:t>Note that each key of a given dictionary must be unique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Deleting from a dictionary</a:t>
            </a:r>
          </a:p>
          <a:p>
            <a:pPr lvl="0" marL="0" indent="0">
              <a:buNone/>
            </a:pPr>
            <a:r>
              <a:rPr/>
              <a:t>You can remove a key/value pair from a dictionary by using the </a:t>
            </a:r>
            <a:r>
              <a:rPr b="1"/>
              <a:t>pop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phone_book.pop(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Strings revisited</a:t>
            </a:r>
          </a:p>
          <a:p>
            <a:pPr lvl="1"/>
            <a:r>
              <a:rPr/>
              <a:t>We discussed strings already, but they are so important that we’ll talk about them some more today</a:t>
            </a:r>
          </a:p>
          <a:p>
            <a:pPr lvl="1"/>
            <a:r>
              <a:rPr/>
              <a:t>Strings have something in common with both atomic bits of data and larger data structures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energy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"Colorado"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16530.477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2942132.635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"New Jersey"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2437.768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19149.957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"Washington"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3538935.954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print(energy[</a:t>
            </a:r>
            <a:r>
              <a:rPr>
                <a:solidFill>
                  <a:srgbClr val="4070A0"/>
                </a:solidFill>
                <a:latin typeface="Courier"/>
              </a:rPr>
              <a:t>'Washington'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70A0"/>
                </a:solidFill>
                <a:latin typeface="Courier"/>
              </a:rPr>
              <a:t>'wind'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3538935.954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Tuples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tuples?</a:t>
            </a:r>
          </a:p>
          <a:p>
            <a:pPr lvl="1"/>
            <a:r>
              <a:rPr/>
              <a:t>Tuples are ordered, immutable sequences of other objects</a:t>
            </a:r>
          </a:p>
          <a:p>
            <a:pPr lvl="1"/>
            <a:r>
              <a:rPr/>
              <a:t>You will hear tuple pronounced both “too-pull” and “tuh-pull”</a:t>
            </a:r>
          </a:p>
          <a:p>
            <a:pPr lvl="1"/>
            <a:r>
              <a:rPr/>
              <a:t>Contrary to how the name sounds, tuples can have any number of elements (not just two!)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tuples</a:t>
            </a:r>
          </a:p>
          <a:p>
            <a:pPr lvl="1"/>
            <a:r>
              <a:rPr/>
              <a:t>Tuples can be created with tuple()</a:t>
            </a:r>
          </a:p>
          <a:p>
            <a:pPr lvl="1"/>
            <a:r>
              <a:rPr/>
              <a:t>Tuples are also often created with parentheses</a:t>
            </a:r>
          </a:p>
          <a:p>
            <a:pPr lvl="2"/>
            <a:r>
              <a:rPr/>
              <a:t>x = (‘foo’, ‘bar’)</a:t>
            </a:r>
          </a:p>
          <a:p>
            <a:pPr lvl="1"/>
            <a:r>
              <a:rPr/>
              <a:t>But in fact, the comma is what allows python to recognize the tuple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tuples</a:t>
            </a:r>
          </a:p>
          <a:p>
            <a:pPr lvl="1"/>
            <a:r>
              <a:rPr/>
              <a:t>Similar to lists, the items in a tuple are accessed by index position</a:t>
            </a:r>
          </a:p>
          <a:p>
            <a:pPr lvl="1"/>
            <a:r>
              <a:rPr/>
              <a:t>A common pattern is to assign the elements of tuples in a single line</a:t>
            </a:r>
          </a:p>
          <a:p>
            <a:pPr lvl="1"/>
            <a:r>
              <a:rPr/>
              <a:t>For example, the .items() method of dictionaries returns key/value pairs as a tuple: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name, number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print(name, number)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tuples</a:t>
            </a:r>
          </a:p>
          <a:p>
            <a:pPr lvl="1"/>
            <a:r>
              <a:rPr/>
              <a:t>Like strings, tuples are immutable</a:t>
            </a:r>
          </a:p>
          <a:p>
            <a:pPr lvl="1"/>
            <a:r>
              <a:rPr/>
              <a:t>If you try to reassign a value inside a tuple, Python will raise a type error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Everything is an object</a:t>
            </a:r>
          </a:p>
          <a:p>
            <a:pPr lvl="1"/>
            <a:r>
              <a:rPr/>
              <a:t>Under the hood, all of these data types are objects</a:t>
            </a:r>
          </a:p>
          <a:p>
            <a:pPr lvl="1"/>
            <a:r>
              <a:rPr/>
              <a:t>This means that they share some fundamental characteristics </a:t>
            </a:r>
            <a:r>
              <a:rPr i="1"/>
              <a:t>and</a:t>
            </a:r>
          </a:p>
          <a:p>
            <a:pPr lvl="1"/>
            <a:r>
              <a:rPr/>
              <a:t>You can use some common commands to learn about them:</a:t>
            </a:r>
          </a:p>
          <a:p>
            <a:pPr lvl="2"/>
            <a:r>
              <a:rPr/>
              <a:t>type(): </a:t>
            </a:r>
            <a:r>
              <a:rPr i="1"/>
              <a:t>returns an object’s class</a:t>
            </a:r>
          </a:p>
          <a:p>
            <a:pPr lvl="2"/>
            <a:r>
              <a:rPr/>
              <a:t>dir(): </a:t>
            </a:r>
            <a:r>
              <a:rPr i="1"/>
              <a:t>returns list of available methods</a:t>
            </a:r>
          </a:p>
          <a:p>
            <a:pPr lvl="2"/>
            <a:r>
              <a:rPr/>
              <a:t>help(): </a:t>
            </a:r>
            <a:r>
              <a:rPr i="1"/>
              <a:t>opens built-in documentation pages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Try it out (interactive mode)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type(s)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'str'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help(s)</a:t>
            </a:r>
            <a:br/>
            <a:r>
              <a:rPr>
                <a:latin typeface="Courier"/>
              </a:rPr>
              <a:t>...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dir(s)</a:t>
            </a:r>
            <a:br/>
            <a:r>
              <a:rPr>
                <a:latin typeface="Courier"/>
              </a:rPr>
              <a:t>...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are textual data</a:t>
            </a:r>
          </a:p>
          <a:p>
            <a:pPr lvl="1"/>
            <a:r>
              <a:rPr/>
              <a:t>Strings are ordered sequences of characters</a:t>
            </a:r>
          </a:p>
          <a:p>
            <a:pPr lvl="1"/>
            <a:r>
              <a:rPr/>
              <a:t>The characters that make up a string are mapped or </a:t>
            </a:r>
            <a:r>
              <a:rPr>
                <a:hlinkClick r:id="rId2"/>
              </a:rPr>
              <a:t>“encoded”</a:t>
            </a:r>
            <a:r>
              <a:rPr/>
              <a:t> in a particular character set</a:t>
            </a:r>
          </a:p>
          <a:p>
            <a:pPr lvl="1"/>
            <a:r>
              <a:rPr/>
              <a:t>In Python (starting with v3), strings are encoded by default in </a:t>
            </a:r>
            <a:r>
              <a:rPr>
                <a:hlinkClick r:id="rId3"/>
              </a:rPr>
              <a:t>unicode</a:t>
            </a:r>
            <a:r>
              <a:rPr/>
              <a:t>, which means there is automatic support for any writing system (well, </a:t>
            </a:r>
            <a:r>
              <a:rPr i="1"/>
              <a:t>almost</a:t>
            </a:r>
            <a:r>
              <a:rPr/>
              <a:t> any…)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strings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be"</a:t>
            </a:r>
          </a:p>
          <a:p>
            <a:pPr lvl="1"/>
            <a:r>
              <a:rPr/>
              <a:t>We create strings using quotation marks</a:t>
            </a:r>
          </a:p>
          <a:p>
            <a:pPr lvl="1"/>
            <a:r>
              <a:rPr/>
              <a:t>You can use single (') or double (") quotes</a:t>
            </a:r>
          </a:p>
          <a:p>
            <a:pPr lvl="1"/>
            <a:r>
              <a:rPr/>
              <a:t>You cannot </a:t>
            </a:r>
            <a:r>
              <a:rPr i="1"/>
              <a:t>mix</a:t>
            </a:r>
            <a:r>
              <a:rPr/>
              <a:t> single/double quotes when creating a string, but you can </a:t>
            </a:r>
            <a:r>
              <a:rPr i="1"/>
              <a:t>nest</a:t>
            </a:r>
            <a:r>
              <a:rPr/>
              <a:t> them (useful if you need to make quotation marks part of a string)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strings</a:t>
            </a:r>
          </a:p>
          <a:p>
            <a:pPr lvl="1"/>
            <a:r>
              <a:rPr/>
              <a:t>Strings are sequences of characters</a:t>
            </a:r>
          </a:p>
          <a:p>
            <a:pPr lvl="1"/>
            <a:r>
              <a:rPr/>
              <a:t>By default the variable returns the whole sequence</a:t>
            </a:r>
          </a:p>
          <a:p>
            <a:pPr lvl="1"/>
            <a:r>
              <a:rPr/>
              <a:t>Parts of strings (called substrings) are accessed by index</a:t>
            </a:r>
          </a:p>
          <a:p>
            <a:pPr lvl="1"/>
            <a:r>
              <a:rPr/>
              <a:t>The first position of a string has an offset of zero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'To be or not to be.'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</dc:title>
  <dc:creator/>
  <cp:keywords/>
  <dcterms:created xsi:type="dcterms:W3CDTF">2020-02-24T15:16:21Z</dcterms:created>
  <dcterms:modified xsi:type="dcterms:W3CDTF">2020-02-24T15:16:21Z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Strings, Lists, Dictionaries, Tuples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