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notesMaster" Target="notesMasters/notesMaster1.xml" /><Relationship Id="rId25" Type="http://schemas.openxmlformats.org/officeDocument/2006/relationships/viewProps" Target="viewProps.xml" /><Relationship Id="rId2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7" Type="http://schemas.openxmlformats.org/officeDocument/2006/relationships/tableStyles" Target="tableStyles.xml" /><Relationship Id="rId26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filing</a:t>
            </a:r>
            <a:r>
              <a:rPr/>
              <a:t> </a:t>
            </a:r>
            <a:r>
              <a:rPr/>
              <a:t>cabinet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government</a:t>
            </a:r>
            <a:r>
              <a:rPr/>
              <a:t> </a:t>
            </a:r>
            <a:r>
              <a:rPr/>
              <a:t>agents</a:t>
            </a:r>
            <a:r>
              <a:rPr/>
              <a:t> </a:t>
            </a:r>
            <a:r>
              <a:rPr/>
              <a:t>broke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steal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Daniel</a:t>
            </a:r>
            <a:r>
              <a:rPr/>
              <a:t> </a:t>
            </a:r>
            <a:r>
              <a:rPr/>
              <a:t>Ellsberg,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responsible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leaking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Pentagon</a:t>
            </a:r>
            <a:r>
              <a:rPr/>
              <a:t> </a:t>
            </a:r>
            <a:r>
              <a:rPr/>
              <a:t>Papers,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helped</a:t>
            </a:r>
            <a:r>
              <a:rPr/>
              <a:t> </a:t>
            </a:r>
            <a:r>
              <a:rPr/>
              <a:t>bring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Vietnam</a:t>
            </a:r>
            <a:r>
              <a:rPr/>
              <a:t> </a:t>
            </a:r>
            <a:r>
              <a:rPr/>
              <a:t>War,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Nixon</a:t>
            </a:r>
            <a:r>
              <a:rPr/>
              <a:t> </a:t>
            </a:r>
            <a:r>
              <a:rPr/>
              <a:t>Presidency.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filing</a:t>
            </a:r>
            <a:r>
              <a:rPr/>
              <a:t> </a:t>
            </a:r>
            <a:r>
              <a:rPr/>
              <a:t>cabinet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Smithsonian</a:t>
            </a:r>
            <a:r>
              <a:rPr/>
              <a:t> </a:t>
            </a:r>
            <a:r>
              <a:rPr/>
              <a:t>American</a:t>
            </a:r>
            <a:r>
              <a:rPr/>
              <a:t> </a:t>
            </a:r>
            <a:r>
              <a:rPr/>
              <a:t>History</a:t>
            </a:r>
            <a:r>
              <a:rPr/>
              <a:t> </a:t>
            </a:r>
            <a:r>
              <a:rPr/>
              <a:t>Museum.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Patent</a:t>
            </a:r>
            <a:r>
              <a:rPr/>
              <a:t> </a:t>
            </a:r>
            <a:r>
              <a:rPr/>
              <a:t>filed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1902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Expansible</a:t>
            </a:r>
            <a:r>
              <a:rPr/>
              <a:t> </a:t>
            </a:r>
            <a:r>
              <a:rPr/>
              <a:t>filing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Library</a:t>
            </a:r>
            <a:r>
              <a:rPr/>
              <a:t> </a:t>
            </a:r>
            <a:r>
              <a:rPr/>
              <a:t>Bureau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become</a:t>
            </a:r>
            <a:r>
              <a:rPr/>
              <a:t> </a:t>
            </a:r>
            <a:r>
              <a:rPr/>
              <a:t>Remington</a:t>
            </a:r>
            <a:r>
              <a:rPr/>
              <a:t> </a:t>
            </a:r>
            <a:r>
              <a:rPr/>
              <a:t>Rand</a:t>
            </a:r>
            <a:r>
              <a:rPr/>
              <a:t> </a:t>
            </a:r>
            <a:r>
              <a:rPr/>
              <a:t>(famous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writers)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invented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UNIVAC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Census.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metaphor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file</a:t>
            </a:r>
            <a:r>
              <a:rPr/>
              <a:t> </a:t>
            </a:r>
            <a:r>
              <a:rPr/>
              <a:t>system</a:t>
            </a:r>
            <a:r>
              <a:rPr/>
              <a:t>”</a:t>
            </a:r>
            <a:r>
              <a:rPr/>
              <a:t> </a:t>
            </a:r>
            <a:r>
              <a:rPr/>
              <a:t>lives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computers.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spreadsheet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formats.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publish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tools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created.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csv.html" TargetMode="Externa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csv.html#csv.DictReader" TargetMode="Externa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csv.html#csv.writer" TargetMode="Externa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.7/library/json.html" TargetMode="External" /><Relationship Id="rId3" Type="http://schemas.openxmlformats.org/officeDocument/2006/relationships/hyperlink" Target="https://docs.python.org/3.7/library/json.html#json.load" TargetMode="External" /><Relationship Id="rId4" Type="http://schemas.openxmlformats.org/officeDocument/2006/relationships/hyperlink" Target="exercises/aoc.json" TargetMode="Externa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.7/library/json.html#json.dump" TargetMode="Externa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exercises/speech.txt" TargetMode="External" /><Relationship Id="rId3" Type="http://schemas.openxmlformats.org/officeDocument/2006/relationships/hyperlink" Target="https://en.wikipedia.org/wiki/Unicode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.7/library/functions.html#open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Text,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JSON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Writing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also use the </a:t>
            </a:r>
            <a:r>
              <a:rPr b="1"/>
              <a:t>open</a:t>
            </a:r>
            <a:r>
              <a:rPr/>
              <a:t> function to open a file for </a:t>
            </a:r>
            <a:r>
              <a:rPr b="1"/>
              <a:t>writing</a:t>
            </a:r>
            <a:r>
              <a:rPr/>
              <a:t> by passing in </a:t>
            </a:r>
            <a:r>
              <a:rPr b="1"/>
              <a:t>w</a:t>
            </a:r>
            <a:r>
              <a:rPr/>
              <a:t> as a second argument to open. This then allows you to write data to a file.</a:t>
            </a:r>
          </a:p>
          <a:p>
            <a:pPr lvl="0" indent="0">
              <a:buNone/>
            </a:pPr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'sonnet.txt'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'w'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fh.write(</a:t>
            </a:r>
            <a:r>
              <a:rPr>
                <a:solidFill>
                  <a:srgbClr val="4070A0"/>
                </a:solidFill>
                <a:latin typeface="Courier"/>
              </a:rPr>
              <a:t>'So long as men can breathe, or eyes can see,\n'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fh.write(</a:t>
            </a:r>
            <a:r>
              <a:rPr>
                <a:solidFill>
                  <a:srgbClr val="4070A0"/>
                </a:solidFill>
                <a:latin typeface="Courier"/>
              </a:rPr>
              <a:t>'So long lives this, and this gives life to thee.\n'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fh.close()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Iterating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use a </a:t>
            </a:r>
            <a:r>
              <a:rPr b="1"/>
              <a:t>for loop</a:t>
            </a:r>
            <a:r>
              <a:rPr/>
              <a:t> to iterate through the lines in a file object.</a:t>
            </a:r>
          </a:p>
          <a:p>
            <a:pPr lvl="0" marL="0" indent="0">
              <a:buNone/>
            </a:pPr>
            <a:r>
              <a:rPr/>
              <a:t>Why might it be important to be able to read a file line by line instead of all at once?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line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'speech.txt'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print(line)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Spreadsheets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CSV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 b="1"/>
              <a:t>Comma Separated Values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While it would be possible to read a CSV file as a text file Python’s </a:t>
            </a:r>
            <a:r>
              <a:rPr>
                <a:hlinkClick r:id="rId2"/>
              </a:rPr>
              <a:t>csv module</a:t>
            </a:r>
            <a:r>
              <a:rPr/>
              <a:t> helps you do it.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csv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'energy.csv'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spreadsheet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csv.reader(fh)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row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spreadsheet:</a:t>
            </a:r>
            <a:br/>
            <a:r>
              <a:rPr>
                <a:latin typeface="Courier"/>
              </a:rPr>
              <a:t>    print(row)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>
                <a:hlinkClick r:id="rId2"/>
              </a:rPr>
              <a:t>csv.DictReader</a:t>
            </a:r>
            <a:r>
              <a:rPr/>
              <a:t> class uses the column headers in your CSV file to create a dictionary for each row.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csv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'energy.csv'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spreadsheet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csv.DictReader(fh)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row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spreadsheet:</a:t>
            </a:r>
            <a:br/>
            <a:r>
              <a:rPr>
                <a:latin typeface="Courier"/>
              </a:rPr>
              <a:t>    print(row[</a:t>
            </a:r>
            <a:r>
              <a:rPr>
                <a:solidFill>
                  <a:srgbClr val="4070A0"/>
                </a:solidFill>
                <a:latin typeface="Courier"/>
              </a:rPr>
              <a:t>'State'</a:t>
            </a:r>
            <a:r>
              <a:rPr>
                <a:latin typeface="Courier"/>
              </a:rPr>
              <a:t>], row[</a:t>
            </a:r>
            <a:r>
              <a:rPr>
                <a:solidFill>
                  <a:srgbClr val="4070A0"/>
                </a:solidFill>
                <a:latin typeface="Courier"/>
              </a:rPr>
              <a:t>'Solar'</a:t>
            </a:r>
            <a:r>
              <a:rPr>
                <a:latin typeface="Courier"/>
              </a:rPr>
              <a:t>])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Write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also use the </a:t>
            </a:r>
            <a:r>
              <a:rPr>
                <a:hlinkClick r:id="rId2"/>
              </a:rPr>
              <a:t>csv.writer</a:t>
            </a:r>
            <a:r>
              <a:rPr/>
              <a:t> class to write a CSV file row by row.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csv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'salaries.csv'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'w'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spreadsheet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csv.writer(fh)</a:t>
            </a:r>
            <a:br/>
            <a:br/>
            <a:r>
              <a:rPr>
                <a:latin typeface="Courier"/>
              </a:rPr>
              <a:t>spreadsheet.writerow([</a:t>
            </a:r>
            <a:r>
              <a:rPr>
                <a:solidFill>
                  <a:srgbClr val="4070A0"/>
                </a:solidFill>
                <a:latin typeface="Courier"/>
              </a:rPr>
              <a:t>'Name'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'Age'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'Department'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spreadsheet.writerow([</a:t>
            </a:r>
            <a:r>
              <a:rPr>
                <a:solidFill>
                  <a:srgbClr val="4070A0"/>
                </a:solidFill>
                <a:latin typeface="Courier"/>
              </a:rPr>
              <a:t>'Val'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19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'Physics'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spreadsheet.writerow([</a:t>
            </a:r>
            <a:r>
              <a:rPr>
                <a:solidFill>
                  <a:srgbClr val="4070A0"/>
                </a:solidFill>
                <a:latin typeface="Courier"/>
              </a:rPr>
              <a:t>'Rick'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'English'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spreadsheet.writerow([</a:t>
            </a:r>
            <a:r>
              <a:rPr>
                <a:solidFill>
                  <a:srgbClr val="4070A0"/>
                </a:solidFill>
                <a:latin typeface="Courier"/>
              </a:rPr>
              <a:t>'Hope'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'Information Studies'</a:t>
            </a:r>
            <a:r>
              <a:rPr>
                <a:latin typeface="Courier"/>
              </a:rPr>
              <a:t>])</a:t>
            </a:r>
            <a:br/>
            <a:br/>
            <a:r>
              <a:rPr>
                <a:latin typeface="Courier"/>
              </a:rPr>
              <a:t>spreadsheet.close()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Unfortunately, not all data fits neatly into tables. What makes this example hard to represent as a table?</a:t>
            </a:r>
          </a:p>
          <a:p>
            <a:pPr lvl="0" indent="0">
              <a:buNone/>
            </a:pPr>
            <a:r>
              <a:rPr>
                <a:latin typeface="Courier"/>
              </a:rPr>
              <a:t>people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br/>
            <a:r>
              <a:rPr>
                <a:latin typeface="Courier"/>
              </a:rPr>
              <a:t> 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"name"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"Val"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"interests"</a:t>
            </a:r>
            <a:r>
              <a:rPr>
                <a:latin typeface="Courier"/>
              </a:rPr>
              <a:t>: [</a:t>
            </a:r>
            <a:r>
              <a:rPr>
                <a:solidFill>
                  <a:srgbClr val="4070A0"/>
                </a:solidFill>
                <a:latin typeface="Courier"/>
              </a:rPr>
              <a:t>"astronomy"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"hocky"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  },</a:t>
            </a:r>
            <a:br/>
            <a:r>
              <a:rPr>
                <a:latin typeface="Courier"/>
              </a:rPr>
              <a:t> 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"name"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"Rick"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"interests"</a:t>
            </a:r>
            <a:r>
              <a:rPr>
                <a:latin typeface="Courier"/>
              </a:rPr>
              <a:t>: [</a:t>
            </a:r>
            <a:r>
              <a:rPr>
                <a:solidFill>
                  <a:srgbClr val="4070A0"/>
                </a:solidFill>
                <a:latin typeface="Courier"/>
              </a:rPr>
              <a:t>"karaoke"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  }</a:t>
            </a:r>
            <a:br/>
            <a:r>
              <a:rPr>
                <a:latin typeface="Courier"/>
              </a:rPr>
              <a:t>]</a:t>
            </a:r>
          </a:p>
          <a:p>
            <a:pPr lvl="0" marL="0" indent="0">
              <a:buNone/>
            </a:pPr>
            <a:r>
              <a:rPr/>
              <a:t>The interests can have one to many values.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Reading a JSON File</a:t>
            </a:r>
          </a:p>
          <a:p>
            <a:pPr lvl="0" marL="0" indent="0">
              <a:buNone/>
            </a:pPr>
            <a:r>
              <a:rPr/>
              <a:t>Python comes with a </a:t>
            </a:r>
            <a:r>
              <a:rPr>
                <a:hlinkClick r:id="rId2"/>
              </a:rPr>
              <a:t>json module</a:t>
            </a:r>
            <a:r>
              <a:rPr/>
              <a:t> which makes it easy to read JSON using the </a:t>
            </a:r>
            <a:r>
              <a:rPr>
                <a:hlinkClick r:id="rId3"/>
              </a:rPr>
              <a:t>json.load</a:t>
            </a:r>
            <a:r>
              <a:rPr/>
              <a:t> function. We’ll use it to load this JSON file of tweet data: </a:t>
            </a:r>
            <a:r>
              <a:rPr>
                <a:hlinkClick r:id="rId4"/>
              </a:rPr>
              <a:t>aoc.json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json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'aoc.json'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tweets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json.load(fh)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tweet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tweets:</a:t>
            </a:r>
            <a:br/>
            <a:r>
              <a:rPr>
                <a:latin typeface="Courier"/>
              </a:rPr>
              <a:t>    print(tweet[</a:t>
            </a:r>
            <a:r>
              <a:rPr>
                <a:solidFill>
                  <a:srgbClr val="4070A0"/>
                </a:solidFill>
                <a:latin typeface="Courier"/>
              </a:rPr>
              <a:t>'hashtags'</a:t>
            </a:r>
            <a:r>
              <a:rPr>
                <a:latin typeface="Courier"/>
              </a:rPr>
              <a:t>])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Write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JSON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also use the </a:t>
            </a:r>
            <a:r>
              <a:rPr>
                <a:hlinkClick r:id="rId2"/>
              </a:rPr>
              <a:t>json.dump</a:t>
            </a:r>
            <a:r>
              <a:rPr/>
              <a:t> function to save a data structure to a file.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json</a:t>
            </a:r>
            <a:br/>
            <a:br/>
            <a:r>
              <a:rPr>
                <a:latin typeface="Courier"/>
              </a:rPr>
              <a:t>people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br/>
            <a:r>
              <a:rPr>
                <a:latin typeface="Courier"/>
              </a:rPr>
              <a:t>  {</a:t>
            </a:r>
            <a:r>
              <a:rPr>
                <a:solidFill>
                  <a:srgbClr val="4070A0"/>
                </a:solidFill>
                <a:latin typeface="Courier"/>
              </a:rPr>
              <a:t>"name"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"Val"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"interests"</a:t>
            </a:r>
            <a:r>
              <a:rPr>
                <a:latin typeface="Courier"/>
              </a:rPr>
              <a:t>: [</a:t>
            </a:r>
            <a:r>
              <a:rPr>
                <a:solidFill>
                  <a:srgbClr val="4070A0"/>
                </a:solidFill>
                <a:latin typeface="Courier"/>
              </a:rPr>
              <a:t>"astronomy"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"hockey"</a:t>
            </a:r>
            <a:r>
              <a:rPr>
                <a:latin typeface="Courier"/>
              </a:rPr>
              <a:t>]},</a:t>
            </a:r>
            <a:br/>
            <a:r>
              <a:rPr>
                <a:latin typeface="Courier"/>
              </a:rPr>
              <a:t>  {</a:t>
            </a:r>
            <a:r>
              <a:rPr>
                <a:solidFill>
                  <a:srgbClr val="4070A0"/>
                </a:solidFill>
                <a:latin typeface="Courier"/>
              </a:rPr>
              <a:t>"name"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"Rick"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"interests"</a:t>
            </a:r>
            <a:r>
              <a:rPr>
                <a:latin typeface="Courier"/>
              </a:rPr>
              <a:t>: [</a:t>
            </a:r>
            <a:r>
              <a:rPr>
                <a:solidFill>
                  <a:srgbClr val="4070A0"/>
                </a:solidFill>
                <a:latin typeface="Courier"/>
              </a:rPr>
              <a:t>"karaoke"</a:t>
            </a:r>
            <a:r>
              <a:rPr>
                <a:latin typeface="Courier"/>
              </a:rPr>
              <a:t>]}</a:t>
            </a:r>
            <a:br/>
            <a:r>
              <a:rPr>
                <a:latin typeface="Courier"/>
              </a:rPr>
              <a:t>]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'data.json'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'w'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json.dump(people, fh)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covered a lot of territory learning about input and output operations:</a:t>
            </a:r>
          </a:p>
          <a:p>
            <a:pPr lvl="1"/>
            <a:r>
              <a:rPr b="1"/>
              <a:t>Files</a:t>
            </a:r>
            <a:r>
              <a:rPr/>
              <a:t> and </a:t>
            </a:r>
            <a:r>
              <a:rPr b="1"/>
              <a:t>Paths</a:t>
            </a:r>
          </a:p>
          <a:p>
            <a:pPr lvl="1"/>
            <a:r>
              <a:rPr/>
              <a:t>read &amp; write </a:t>
            </a:r>
            <a:r>
              <a:rPr b="1"/>
              <a:t>Text</a:t>
            </a:r>
            <a:r>
              <a:rPr/>
              <a:t> files</a:t>
            </a:r>
          </a:p>
          <a:p>
            <a:pPr lvl="1"/>
            <a:r>
              <a:rPr/>
              <a:t>read &amp; write </a:t>
            </a:r>
            <a:r>
              <a:rPr b="1"/>
              <a:t>CSV</a:t>
            </a:r>
            <a:r>
              <a:rPr/>
              <a:t> files</a:t>
            </a:r>
          </a:p>
          <a:p>
            <a:pPr lvl="1"/>
            <a:r>
              <a:rPr/>
              <a:t>read &amp; write </a:t>
            </a:r>
            <a:r>
              <a:rPr b="1"/>
              <a:t>JSON</a:t>
            </a:r>
            <a:r>
              <a:rPr/>
              <a:t> files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 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 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File</a:t>
            </a:r>
            <a:r>
              <a:rPr/>
              <a:t> </a:t>
            </a:r>
            <a:r>
              <a:rPr/>
              <a:t>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 b="1"/>
              <a:t>Absolute</a:t>
            </a:r>
          </a:p>
          <a:p>
            <a:pPr lvl="0" indent="0">
              <a:buNone/>
            </a:pPr>
            <a:r>
              <a:rPr>
                <a:latin typeface="Courier"/>
              </a:rPr>
              <a:t>/Users/edsu/inst326/slides.pdf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 b="1"/>
              <a:t>Relative</a:t>
            </a:r>
          </a:p>
          <a:p>
            <a:pPr lvl="0" indent="0">
              <a:buNone/>
            </a:pPr>
            <a:r>
              <a:rPr>
                <a:latin typeface="Courier"/>
              </a:rPr>
              <a:t>inst326/slides.pdf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Text,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JSON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speech.txt</a:t>
            </a:r>
            <a:r>
              <a:rPr/>
              <a:t> is an example of a text file. Here are a few things to notice about text files:</a:t>
            </a:r>
          </a:p>
          <a:p>
            <a:pPr lvl="1"/>
            <a:r>
              <a:rPr/>
              <a:t>text files often have a </a:t>
            </a:r>
            <a:r>
              <a:rPr b="1"/>
              <a:t>.txt</a:t>
            </a:r>
            <a:r>
              <a:rPr/>
              <a:t> file extension</a:t>
            </a:r>
          </a:p>
          <a:p>
            <a:pPr lvl="1"/>
            <a:r>
              <a:rPr/>
              <a:t>text files have lines separated by </a:t>
            </a:r>
            <a:r>
              <a:rPr b="1"/>
              <a:t>newline</a:t>
            </a:r>
            <a:r>
              <a:rPr/>
              <a:t> characters</a:t>
            </a:r>
          </a:p>
          <a:p>
            <a:pPr lvl="1"/>
            <a:r>
              <a:rPr/>
              <a:t>text files have an </a:t>
            </a:r>
            <a:r>
              <a:rPr b="1"/>
              <a:t>encoding</a:t>
            </a:r>
            <a:r>
              <a:rPr/>
              <a:t>, usually </a:t>
            </a:r>
            <a:r>
              <a:rPr>
                <a:hlinkClick r:id="rId3"/>
              </a:rPr>
              <a:t>Unicode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 the </a:t>
            </a:r>
            <a:r>
              <a:rPr>
                <a:hlinkClick r:id="rId2"/>
              </a:rPr>
              <a:t>open</a:t>
            </a:r>
            <a:r>
              <a:rPr/>
              <a:t> function to open a file using the file’s </a:t>
            </a:r>
            <a:r>
              <a:rPr b="1"/>
              <a:t>path</a:t>
            </a:r>
            <a:r>
              <a:rPr/>
              <a:t> as a parameter. Use the file object’s </a:t>
            </a:r>
            <a:r>
              <a:rPr b="1"/>
              <a:t>read</a:t>
            </a:r>
            <a:r>
              <a:rPr/>
              <a:t> method to read the contents of the file into a variable.</a:t>
            </a:r>
          </a:p>
          <a:p>
            <a:pPr lvl="0" indent="0">
              <a:buNone/>
            </a:pPr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'speech.txt'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text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fh.read()</a:t>
            </a:r>
            <a:br/>
            <a:r>
              <a:rPr>
                <a:latin typeface="Courier"/>
              </a:rPr>
              <a:t>print(text)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&amp; Writing Files</dc:title>
  <dc:creator/>
  <cp:keywords/>
  <dcterms:created xsi:type="dcterms:W3CDTF">2020-02-24T14:58:37Z</dcterms:created>
  <dcterms:modified xsi:type="dcterms:W3CDTF">2020-02-24T14:58:37Z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Text, CSV and JSON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